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3" r:id="rId1"/>
  </p:sldMasterIdLst>
  <p:notesMasterIdLst>
    <p:notesMasterId r:id="rId21"/>
  </p:notesMasterIdLst>
  <p:sldIdLst>
    <p:sldId id="271" r:id="rId2"/>
    <p:sldId id="257" r:id="rId3"/>
    <p:sldId id="275" r:id="rId4"/>
    <p:sldId id="261" r:id="rId5"/>
    <p:sldId id="276" r:id="rId6"/>
    <p:sldId id="277" r:id="rId7"/>
    <p:sldId id="278" r:id="rId8"/>
    <p:sldId id="279" r:id="rId9"/>
    <p:sldId id="280" r:id="rId10"/>
    <p:sldId id="281" r:id="rId11"/>
    <p:sldId id="283" r:id="rId12"/>
    <p:sldId id="293" r:id="rId13"/>
    <p:sldId id="284" r:id="rId14"/>
    <p:sldId id="296" r:id="rId15"/>
    <p:sldId id="285" r:id="rId16"/>
    <p:sldId id="288" r:id="rId17"/>
    <p:sldId id="291" r:id="rId18"/>
    <p:sldId id="290" r:id="rId19"/>
    <p:sldId id="289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556" autoAdjust="0"/>
    <p:restoredTop sz="94660"/>
  </p:normalViewPr>
  <p:slideViewPr>
    <p:cSldViewPr snapToGrid="0">
      <p:cViewPr varScale="1">
        <p:scale>
          <a:sx n="59" d="100"/>
          <a:sy n="59" d="100"/>
        </p:scale>
        <p:origin x="59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rginia Kilmer" userId="065ae25b-1802-4dae-a774-539c65518200" providerId="ADAL" clId="{5FAD1CCC-56BA-4A39-9753-C7D86C726E6D}"/>
    <pc:docChg chg="custSel addSld delSld modSld">
      <pc:chgData name="Virginia Kilmer" userId="065ae25b-1802-4dae-a774-539c65518200" providerId="ADAL" clId="{5FAD1CCC-56BA-4A39-9753-C7D86C726E6D}" dt="2025-03-31T06:10:43.719" v="358" actId="2696"/>
      <pc:docMkLst>
        <pc:docMk/>
      </pc:docMkLst>
      <pc:sldChg chg="modSp mod">
        <pc:chgData name="Virginia Kilmer" userId="065ae25b-1802-4dae-a774-539c65518200" providerId="ADAL" clId="{5FAD1CCC-56BA-4A39-9753-C7D86C726E6D}" dt="2025-03-31T06:10:08.153" v="347" actId="255"/>
        <pc:sldMkLst>
          <pc:docMk/>
          <pc:sldMk cId="2420727848" sldId="284"/>
        </pc:sldMkLst>
        <pc:spChg chg="mod">
          <ac:chgData name="Virginia Kilmer" userId="065ae25b-1802-4dae-a774-539c65518200" providerId="ADAL" clId="{5FAD1CCC-56BA-4A39-9753-C7D86C726E6D}" dt="2025-03-31T06:01:53.156" v="136" actId="20577"/>
          <ac:spMkLst>
            <pc:docMk/>
            <pc:sldMk cId="2420727848" sldId="284"/>
            <ac:spMk id="3" creationId="{00000000-0000-0000-0000-000000000000}"/>
          </ac:spMkLst>
        </pc:spChg>
        <pc:spChg chg="mod">
          <ac:chgData name="Virginia Kilmer" userId="065ae25b-1802-4dae-a774-539c65518200" providerId="ADAL" clId="{5FAD1CCC-56BA-4A39-9753-C7D86C726E6D}" dt="2025-03-31T06:10:08.153" v="347" actId="255"/>
          <ac:spMkLst>
            <pc:docMk/>
            <pc:sldMk cId="2420727848" sldId="284"/>
            <ac:spMk id="7" creationId="{5714F145-200D-B74E-DF82-19CF4C320FB3}"/>
          </ac:spMkLst>
        </pc:spChg>
      </pc:sldChg>
      <pc:sldChg chg="del">
        <pc:chgData name="Virginia Kilmer" userId="065ae25b-1802-4dae-a774-539c65518200" providerId="ADAL" clId="{5FAD1CCC-56BA-4A39-9753-C7D86C726E6D}" dt="2025-03-31T06:08:21.988" v="255" actId="2696"/>
        <pc:sldMkLst>
          <pc:docMk/>
          <pc:sldMk cId="4049841543" sldId="294"/>
        </pc:sldMkLst>
      </pc:sldChg>
      <pc:sldChg chg="modSp add del mod">
        <pc:chgData name="Virginia Kilmer" userId="065ae25b-1802-4dae-a774-539c65518200" providerId="ADAL" clId="{5FAD1CCC-56BA-4A39-9753-C7D86C726E6D}" dt="2025-03-31T06:10:43.719" v="358" actId="2696"/>
        <pc:sldMkLst>
          <pc:docMk/>
          <pc:sldMk cId="576754588" sldId="295"/>
        </pc:sldMkLst>
        <pc:spChg chg="mod">
          <ac:chgData name="Virginia Kilmer" userId="065ae25b-1802-4dae-a774-539c65518200" providerId="ADAL" clId="{5FAD1CCC-56BA-4A39-9753-C7D86C726E6D}" dt="2025-03-31T06:08:17.879" v="254" actId="20577"/>
          <ac:spMkLst>
            <pc:docMk/>
            <pc:sldMk cId="576754588" sldId="295"/>
            <ac:spMk id="2" creationId="{00000000-0000-0000-0000-000000000000}"/>
          </ac:spMkLst>
        </pc:spChg>
      </pc:sldChg>
      <pc:sldChg chg="modSp add mod">
        <pc:chgData name="Virginia Kilmer" userId="065ae25b-1802-4dae-a774-539c65518200" providerId="ADAL" clId="{5FAD1CCC-56BA-4A39-9753-C7D86C726E6D}" dt="2025-03-31T06:10:40.414" v="357" actId="20577"/>
        <pc:sldMkLst>
          <pc:docMk/>
          <pc:sldMk cId="3109488310" sldId="296"/>
        </pc:sldMkLst>
        <pc:spChg chg="mod">
          <ac:chgData name="Virginia Kilmer" userId="065ae25b-1802-4dae-a774-539c65518200" providerId="ADAL" clId="{5FAD1CCC-56BA-4A39-9753-C7D86C726E6D}" dt="2025-03-31T06:10:40.414" v="357" actId="20577"/>
          <ac:spMkLst>
            <pc:docMk/>
            <pc:sldMk cId="3109488310" sldId="296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9131B0-6A50-42AA-ADE6-01C44E0EB1A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DDBEFB-9D76-4E06-9A71-EA41EB7AC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778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DDBEFB-9D76-4E06-9A71-EA41EB7AC7F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625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610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298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1066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9994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17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6958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5874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5803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232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279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941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497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939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786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070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288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287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3/31/2025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780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96" r:id="rId13"/>
    <p:sldLayoutId id="2147483697" r:id="rId14"/>
    <p:sldLayoutId id="2147483698" r:id="rId15"/>
    <p:sldLayoutId id="2147483699" r:id="rId16"/>
    <p:sldLayoutId id="2147483700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almbayflorida.org/schoolzonecamera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505946" y="2051342"/>
            <a:ext cx="8574087" cy="2616200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School Zone Speed Camera Program</a:t>
            </a:r>
            <a:br>
              <a:rPr lang="en-US" sz="4000" dirty="0"/>
            </a:br>
            <a:endParaRPr lang="en-US" sz="4000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591C626-3F90-46B8-AB3F-6FBD4ABF8C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5442" y="748177"/>
            <a:ext cx="2652621" cy="354390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42E7D17-1296-F418-571D-FFB94EBCF439}"/>
              </a:ext>
            </a:extLst>
          </p:cNvPr>
          <p:cNvSpPr txBox="1"/>
          <p:nvPr/>
        </p:nvSpPr>
        <p:spPr>
          <a:xfrm>
            <a:off x="7033262" y="5028719"/>
            <a:ext cx="52344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Customer Service Number: 1-877-204-0867</a:t>
            </a:r>
          </a:p>
        </p:txBody>
      </p:sp>
    </p:spTree>
    <p:extLst>
      <p:ext uri="{BB962C8B-B14F-4D97-AF65-F5344CB8AC3E}">
        <p14:creationId xmlns:p14="http://schemas.microsoft.com/office/powerpoint/2010/main" val="2285905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9278" y="572186"/>
            <a:ext cx="10018713" cy="1752599"/>
          </a:xfrm>
        </p:spPr>
        <p:txBody>
          <a:bodyPr>
            <a:normAutofit/>
          </a:bodyPr>
          <a:lstStyle/>
          <a:p>
            <a:pPr algn="ctr"/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DISCOVERY ELEMENTARY</a:t>
            </a:r>
            <a:b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Street: Emerson Dr NW zone</a:t>
            </a:r>
            <a:b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DAD935-EAB9-1A82-DC46-8B2F8C7796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Flashing Beacon Times – 20mph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598611" y="2667000"/>
            <a:ext cx="4895056" cy="245586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7:00am – 8:00am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2:00pm – 3:00pm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Early Release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12:45pm - 1:45pm </a:t>
            </a:r>
          </a:p>
          <a:p>
            <a:endParaRPr lang="en-US" sz="28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CCF2EAD-A9C8-5F11-99B9-5E11709C2F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84722" y="2628644"/>
            <a:ext cx="4622537" cy="576262"/>
          </a:xfrm>
        </p:spPr>
        <p:txBody>
          <a:bodyPr/>
          <a:lstStyle/>
          <a:p>
            <a:r>
              <a:rPr lang="en-US" sz="21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Non-Flashing Beacon Times – 40mph</a:t>
            </a:r>
          </a:p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714F145-200D-B74E-DF82-19CF4C320F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52935" y="2667000"/>
            <a:ext cx="4895056" cy="2455862"/>
          </a:xfrm>
        </p:spPr>
        <p:txBody>
          <a:bodyPr>
            <a:normAutofit fontScale="85000" lnSpcReduction="10000"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Monday through Thursday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8:01am – 1:59pm</a:t>
            </a:r>
          </a:p>
          <a:p>
            <a:pPr marL="914400" lvl="2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(No violations issued after 3:00pm)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Early Release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8:01am – 12:44pm</a:t>
            </a:r>
          </a:p>
          <a:p>
            <a:pPr marL="914400" lvl="2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(No violations issued after 1:45pm)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BB0EE7-4DD1-63AE-7AD8-2FFDD91DF412}"/>
              </a:ext>
            </a:extLst>
          </p:cNvPr>
          <p:cNvSpPr txBox="1"/>
          <p:nvPr/>
        </p:nvSpPr>
        <p:spPr>
          <a:xfrm>
            <a:off x="2401727" y="5807291"/>
            <a:ext cx="7690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Violations are issued at 11+mph over the above information</a:t>
            </a:r>
          </a:p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2D007C3-033F-91B2-A8C3-FEA6F06AFB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1860" y="5316644"/>
            <a:ext cx="938492" cy="125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822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9278" y="563719"/>
            <a:ext cx="10018713" cy="175259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JUPITER ELEMENTARY</a:t>
            </a:r>
            <a:b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Street: Jupiter Blvd SW zone</a:t>
            </a:r>
            <a:b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DAD935-EAB9-1A82-DC46-8B2F8C7796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Flashing Beacon Times – 20mph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598611" y="2667000"/>
            <a:ext cx="4895056" cy="245586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7:00am – 8:00am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2:00pm – 3:00pm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Early Release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12:45pm - 1:45pm </a:t>
            </a:r>
          </a:p>
          <a:p>
            <a:endParaRPr lang="en-US" sz="28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CCF2EAD-A9C8-5F11-99B9-5E11709C2F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84722" y="2628644"/>
            <a:ext cx="4622537" cy="576262"/>
          </a:xfrm>
        </p:spPr>
        <p:txBody>
          <a:bodyPr/>
          <a:lstStyle/>
          <a:p>
            <a:r>
              <a:rPr lang="en-US" sz="21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Non-Flashing Beacon Times – 35mph</a:t>
            </a:r>
          </a:p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714F145-200D-B74E-DF82-19CF4C320F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52935" y="2667000"/>
            <a:ext cx="4895056" cy="2455862"/>
          </a:xfrm>
        </p:spPr>
        <p:txBody>
          <a:bodyPr>
            <a:normAutofit fontScale="85000" lnSpcReduction="10000"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Monday through Thursday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8:01am – 1:59pm</a:t>
            </a:r>
          </a:p>
          <a:p>
            <a:pPr marL="914400" lvl="2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(No violations issued after 3:00pm)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Early Release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8:01am – 12:44pm</a:t>
            </a:r>
          </a:p>
          <a:p>
            <a:pPr marL="914400" lvl="2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(No violations issued after 1:45pm)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BB0EE7-4DD1-63AE-7AD8-2FFDD91DF412}"/>
              </a:ext>
            </a:extLst>
          </p:cNvPr>
          <p:cNvSpPr txBox="1"/>
          <p:nvPr/>
        </p:nvSpPr>
        <p:spPr>
          <a:xfrm>
            <a:off x="2401727" y="5807291"/>
            <a:ext cx="7690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Violations are issued at 11+mph over the above information</a:t>
            </a:r>
          </a:p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2D007C3-033F-91B2-A8C3-FEA6F06AFB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1860" y="5316644"/>
            <a:ext cx="938492" cy="125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1357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B81F4F-86EE-79A0-FAB4-E72B6D9596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CA03B-A4BE-8062-3932-CF5F505B4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278" y="563719"/>
            <a:ext cx="10018713" cy="175259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COLUMBIA ELEMENTARY</a:t>
            </a:r>
            <a:b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Street: Waco Blvd SW zone</a:t>
            </a:r>
            <a:b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EB3D2C-54F9-B4EF-4E2D-62AD7B35C1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Flashing Beacon Times – 20mph</a:t>
            </a: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1CF6D1-7912-BBEB-4975-36495E2855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98611" y="2667000"/>
            <a:ext cx="4895056" cy="245586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7:00am – 8:00am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2:00pm – 3:00pm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Early Release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12:45pm - 1:45pm </a:t>
            </a:r>
          </a:p>
          <a:p>
            <a:endParaRPr lang="en-US" sz="28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A2257E8-2387-B6C6-E8BD-593BBFAC93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84722" y="2628644"/>
            <a:ext cx="4622537" cy="576262"/>
          </a:xfrm>
        </p:spPr>
        <p:txBody>
          <a:bodyPr/>
          <a:lstStyle/>
          <a:p>
            <a:r>
              <a:rPr lang="en-US" sz="21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Non-Flashing Beacon Times – 40mph</a:t>
            </a:r>
          </a:p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DEAE005-BC1B-30D9-C8D0-B9A11DAAF0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52935" y="2667000"/>
            <a:ext cx="4895056" cy="2455862"/>
          </a:xfrm>
        </p:spPr>
        <p:txBody>
          <a:bodyPr>
            <a:normAutofit fontScale="85000" lnSpcReduction="10000"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Monday through Thursday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8:01am – 1:59pm</a:t>
            </a:r>
          </a:p>
          <a:p>
            <a:pPr marL="914400" lvl="2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(No violations issued after 3:00pm)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Early Release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8:01am – 12:44pm</a:t>
            </a:r>
          </a:p>
          <a:p>
            <a:pPr marL="914400" lvl="2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(No violations issued after 1:45pm)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960E6AB-B830-F853-162E-0F57D84D19D4}"/>
              </a:ext>
            </a:extLst>
          </p:cNvPr>
          <p:cNvSpPr txBox="1"/>
          <p:nvPr/>
        </p:nvSpPr>
        <p:spPr>
          <a:xfrm>
            <a:off x="2401727" y="5807291"/>
            <a:ext cx="7690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Violations are issued at 11+mph over the above information</a:t>
            </a:r>
          </a:p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410D5A5-A5AE-11F5-A48E-AB74535712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1860" y="5316644"/>
            <a:ext cx="938492" cy="125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6824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7142" y="229972"/>
            <a:ext cx="10231586" cy="1253825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4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TURNER ELEMENTARY/SOUTHWEST MIDDLE</a:t>
            </a:r>
            <a:br>
              <a:rPr lang="en-US" sz="4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Street: </a:t>
            </a:r>
            <a:r>
              <a:rPr lang="en-US" sz="36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Eldron</a:t>
            </a:r>
            <a:r>
              <a:rPr lang="en-US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Blvd SE zone </a:t>
            </a:r>
            <a:b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DAD935-EAB9-1A82-DC46-8B2F8C779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39591" y="1830664"/>
            <a:ext cx="4607188" cy="576262"/>
          </a:xfrm>
        </p:spPr>
        <p:txBody>
          <a:bodyPr/>
          <a:lstStyle/>
          <a:p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Flashing Beacon Times – 20mph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571462" y="1956048"/>
            <a:ext cx="4895056" cy="245586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7:00am – 8:00am (Turner)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9:00am – 10:00am (Southwest)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2:00pm – 3:00pm (Turner)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3:45pm – 4:45pm (Southwest)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Early Release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12:45pm – 1:45pm (Turner)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2:30pm – 3:30pm (Southwest)</a:t>
            </a:r>
          </a:p>
          <a:p>
            <a:endParaRPr lang="en-US" sz="28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CCF2EAD-A9C8-5F11-99B9-5E11709C2F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70906" y="1821895"/>
            <a:ext cx="4622537" cy="576262"/>
          </a:xfrm>
        </p:spPr>
        <p:txBody>
          <a:bodyPr/>
          <a:lstStyle/>
          <a:p>
            <a:r>
              <a:rPr lang="en-US" sz="21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Non-Flashing Beacon Times – 35mph</a:t>
            </a:r>
          </a:p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714F145-200D-B74E-DF82-19CF4C320F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52935" y="1926966"/>
            <a:ext cx="4895056" cy="2455862"/>
          </a:xfrm>
        </p:spPr>
        <p:txBody>
          <a:bodyPr>
            <a:normAutofit fontScale="25000" lnSpcReduction="20000"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Monday through Thursday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8:01am – 8:59am (Turner)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10:01am – 1:59pm (Turner &amp; Southwest)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3:01pm – 3:44pm (Southwest)</a:t>
            </a:r>
          </a:p>
          <a:p>
            <a:pPr marL="914400" lvl="2" indent="0">
              <a:buNone/>
            </a:pP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(No violations issued after 4:45pm)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Early Release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8:01am – 8:59am (Turner)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10:01am – 12:44pm (Turner &amp; Southwest)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1:46pm – 2:29pm (Southwest)</a:t>
            </a:r>
          </a:p>
          <a:p>
            <a:pPr marL="914400" lvl="2" indent="0">
              <a:buNone/>
            </a:pP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(No violations issued after 3:30pm)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BB0EE7-4DD1-63AE-7AD8-2FFDD91DF412}"/>
              </a:ext>
            </a:extLst>
          </p:cNvPr>
          <p:cNvSpPr txBox="1"/>
          <p:nvPr/>
        </p:nvSpPr>
        <p:spPr>
          <a:xfrm>
            <a:off x="2492262" y="6060788"/>
            <a:ext cx="7690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Violations are issued at 11+mph over the above information</a:t>
            </a:r>
          </a:p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2D007C3-033F-91B2-A8C3-FEA6F06AFB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1860" y="5316644"/>
            <a:ext cx="938492" cy="125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7278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7142" y="229972"/>
            <a:ext cx="10231586" cy="1253825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4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TURNER ELEMENTARY/SOUTHWEST MIDDLE</a:t>
            </a:r>
            <a:br>
              <a:rPr lang="en-US" sz="4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Street: Jupiter Blvd SE zone </a:t>
            </a:r>
            <a:b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DAD935-EAB9-1A82-DC46-8B2F8C779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39591" y="1830664"/>
            <a:ext cx="4607188" cy="576262"/>
          </a:xfrm>
        </p:spPr>
        <p:txBody>
          <a:bodyPr/>
          <a:lstStyle/>
          <a:p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Flashing Beacon Times – 20mph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571462" y="1956048"/>
            <a:ext cx="4895056" cy="245586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7:00am – 8:00am (Turner)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9:00am – 10:00am (Southwest)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2:00pm – 3:00pm (Turner)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3:45pm – 4:45pm (Southwest)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Early Release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12:45pm – 1:45pm (Turner)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2:30pm – 3:30pm (Southwest)</a:t>
            </a:r>
          </a:p>
          <a:p>
            <a:endParaRPr lang="en-US" sz="28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CCF2EAD-A9C8-5F11-99B9-5E11709C2F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70906" y="1821895"/>
            <a:ext cx="4622537" cy="576262"/>
          </a:xfrm>
        </p:spPr>
        <p:txBody>
          <a:bodyPr/>
          <a:lstStyle/>
          <a:p>
            <a:r>
              <a:rPr lang="en-US" sz="21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Non-Flashing Beacon Times – 35mph</a:t>
            </a:r>
          </a:p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714F145-200D-B74E-DF82-19CF4C320F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52935" y="1926966"/>
            <a:ext cx="4895056" cy="2455862"/>
          </a:xfrm>
        </p:spPr>
        <p:txBody>
          <a:bodyPr>
            <a:normAutofit fontScale="25000" lnSpcReduction="20000"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Monday through Thursday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8:01am – 8:59am (Turner)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10:01am – 1:59pm (Turner &amp; Southwest)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3:01pm – 3:44pm (Southwest)</a:t>
            </a:r>
          </a:p>
          <a:p>
            <a:pPr marL="914400" lvl="2" indent="0">
              <a:buNone/>
            </a:pP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(No violations issued after 4:45pm)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Early Release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8:01am – 8:59am (Turner)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10:01am – 12:44pm (Turner &amp; Southwest)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1:46pm – 2:29pm (Southwest)</a:t>
            </a:r>
          </a:p>
          <a:p>
            <a:pPr marL="914400" lvl="2" indent="0">
              <a:buNone/>
            </a:pP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(No violations issued after 3:30pm)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BB0EE7-4DD1-63AE-7AD8-2FFDD91DF412}"/>
              </a:ext>
            </a:extLst>
          </p:cNvPr>
          <p:cNvSpPr txBox="1"/>
          <p:nvPr/>
        </p:nvSpPr>
        <p:spPr>
          <a:xfrm>
            <a:off x="2492262" y="6060788"/>
            <a:ext cx="7690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Violations are issued at 11+mph over the above information</a:t>
            </a:r>
          </a:p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2D007C3-033F-91B2-A8C3-FEA6F06AFB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1860" y="5316644"/>
            <a:ext cx="938492" cy="125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4883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0" y="373010"/>
            <a:ext cx="10018713" cy="175259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ODYSSEY PREPARATORY &amp; JR/SR HIGH</a:t>
            </a:r>
            <a:br>
              <a:rPr lang="en-US" sz="4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Street: Wyoming Dr SE zone</a:t>
            </a:r>
            <a:endParaRPr lang="en-US" sz="3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DAD935-EAB9-1A82-DC46-8B2F8C7796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Flashing Beacon Times – 20mph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598611" y="2667000"/>
            <a:ext cx="4895056" cy="245586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7:00am – 8:00am (Preparatory)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8:25am – 9:25am (Jr/Sr High)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2:30pm – 3:30pm (Preparatory)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3:38pm – 4:38pm (Jr/Sr High)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Early Release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1:15pm - 3:15pm (Preparatory &amp; Jr/Sr High)</a:t>
            </a:r>
          </a:p>
          <a:p>
            <a:endParaRPr lang="en-US" sz="28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CCF2EAD-A9C8-5F11-99B9-5E11709C2F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84722" y="2628644"/>
            <a:ext cx="4622537" cy="576262"/>
          </a:xfrm>
        </p:spPr>
        <p:txBody>
          <a:bodyPr/>
          <a:lstStyle/>
          <a:p>
            <a:r>
              <a:rPr lang="en-US" sz="21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Non-Flashing Beacon Times – 35mph</a:t>
            </a:r>
          </a:p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714F145-200D-B74E-DF82-19CF4C320F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52934" y="2667000"/>
            <a:ext cx="5639065" cy="2455862"/>
          </a:xfrm>
        </p:spPr>
        <p:txBody>
          <a:bodyPr>
            <a:normAutofit fontScale="25000" lnSpcReduction="20000"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Monday through Thursday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8:01am – 8:24am (Preparatory)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9:26am – 2:29pm (Preparatory &amp; Jr/Sr High)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3:31pm – 3:37pm (Jr/Sr High)</a:t>
            </a:r>
          </a:p>
          <a:p>
            <a:pPr marL="914400" lvl="2" indent="0">
              <a:buNone/>
            </a:pP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(No violations issued after 4:38pm)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Early Release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8:01am – 8:24am (Preparatory)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9:26am – 1:14pm (Preparatory &amp; Jr/Sr High)</a:t>
            </a:r>
          </a:p>
          <a:p>
            <a:pPr marL="914400" lvl="2" indent="0">
              <a:buNone/>
            </a:pP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(No violations issued after 3:15pm)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BB0EE7-4DD1-63AE-7AD8-2FFDD91DF412}"/>
              </a:ext>
            </a:extLst>
          </p:cNvPr>
          <p:cNvSpPr txBox="1"/>
          <p:nvPr/>
        </p:nvSpPr>
        <p:spPr>
          <a:xfrm>
            <a:off x="3039670" y="5962648"/>
            <a:ext cx="7690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Violations are issued at 11+mph over the above information</a:t>
            </a:r>
          </a:p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2D007C3-033F-91B2-A8C3-FEA6F06AFB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1860" y="5316644"/>
            <a:ext cx="938492" cy="125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83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9278" y="572186"/>
            <a:ext cx="10018713" cy="1752599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4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ODYSSEY ELEMENTARY</a:t>
            </a:r>
            <a:br>
              <a:rPr lang="en-US" sz="4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Street: </a:t>
            </a:r>
            <a:r>
              <a:rPr lang="en-US" sz="36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Eldron</a:t>
            </a:r>
            <a:r>
              <a:rPr lang="en-US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Blvd SE zone</a:t>
            </a:r>
            <a:b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DAD935-EAB9-1A82-DC46-8B2F8C7796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Flashing Beacon Times – 20mph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598611" y="2667000"/>
            <a:ext cx="4895056" cy="245586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7:00am – 8:00am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2:20pm – 3:20pm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Early Release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1:00pm - 2:00pm </a:t>
            </a:r>
          </a:p>
          <a:p>
            <a:endParaRPr lang="en-US" sz="28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CCF2EAD-A9C8-5F11-99B9-5E11709C2F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84722" y="2628644"/>
            <a:ext cx="4622537" cy="576262"/>
          </a:xfrm>
        </p:spPr>
        <p:txBody>
          <a:bodyPr/>
          <a:lstStyle/>
          <a:p>
            <a:r>
              <a:rPr lang="en-US" sz="21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Non-Flashing Beacon Times – 40mph</a:t>
            </a:r>
          </a:p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714F145-200D-B74E-DF82-19CF4C320F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52935" y="2667000"/>
            <a:ext cx="4895056" cy="2455862"/>
          </a:xfrm>
        </p:spPr>
        <p:txBody>
          <a:bodyPr>
            <a:normAutofit fontScale="85000" lnSpcReduction="10000"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Monday through Thursday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8:01am – 3:19pm</a:t>
            </a:r>
          </a:p>
          <a:p>
            <a:pPr marL="914400" lvl="2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(No violations issued after 3:20pm)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Early Release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8:01am – 12:59pm</a:t>
            </a:r>
          </a:p>
          <a:p>
            <a:pPr marL="914400" lvl="2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(No violations issued after 2:00pm)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BB0EE7-4DD1-63AE-7AD8-2FFDD91DF412}"/>
              </a:ext>
            </a:extLst>
          </p:cNvPr>
          <p:cNvSpPr txBox="1"/>
          <p:nvPr/>
        </p:nvSpPr>
        <p:spPr>
          <a:xfrm>
            <a:off x="2401727" y="5807291"/>
            <a:ext cx="7690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Violations are issued at 11+mph over the above information</a:t>
            </a:r>
          </a:p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2D007C3-033F-91B2-A8C3-FEA6F06AFB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1860" y="5316644"/>
            <a:ext cx="938492" cy="125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6137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9278" y="572186"/>
            <a:ext cx="10018713" cy="1752599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4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WESTSIDE ELEMENTARY</a:t>
            </a:r>
            <a:br>
              <a:rPr lang="en-US" sz="4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Street: </a:t>
            </a:r>
            <a:r>
              <a:rPr lang="en-US" sz="36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DeGroodt</a:t>
            </a:r>
            <a:r>
              <a:rPr lang="en-US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Rd SW zone</a:t>
            </a:r>
            <a:b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DAD935-EAB9-1A82-DC46-8B2F8C7796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Flashing Beacon Times – 20mph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598611" y="2667000"/>
            <a:ext cx="4895056" cy="245586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7:00am – 8:00am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2:00pm – 3:00pm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Early Release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12:45pm - 1:45pm </a:t>
            </a:r>
          </a:p>
          <a:p>
            <a:endParaRPr lang="en-US" sz="28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CCF2EAD-A9C8-5F11-99B9-5E11709C2F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84722" y="2628644"/>
            <a:ext cx="4622537" cy="576262"/>
          </a:xfrm>
        </p:spPr>
        <p:txBody>
          <a:bodyPr/>
          <a:lstStyle/>
          <a:p>
            <a:r>
              <a:rPr lang="en-US" sz="21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Non-Flashing Beacon Times – 40mph</a:t>
            </a:r>
          </a:p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714F145-200D-B74E-DF82-19CF4C320F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52935" y="2667000"/>
            <a:ext cx="4895056" cy="2455862"/>
          </a:xfrm>
        </p:spPr>
        <p:txBody>
          <a:bodyPr>
            <a:normAutofit fontScale="85000" lnSpcReduction="10000"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Monday through Thursday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8:01am – 1:59pm</a:t>
            </a:r>
          </a:p>
          <a:p>
            <a:pPr marL="914400" lvl="2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(No violations issued after 3:00pm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Early Release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8:01am – 12:44pm</a:t>
            </a:r>
          </a:p>
          <a:p>
            <a:pPr marL="914400" lvl="2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(No violations issued after 1:45pm)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BB0EE7-4DD1-63AE-7AD8-2FFDD91DF412}"/>
              </a:ext>
            </a:extLst>
          </p:cNvPr>
          <p:cNvSpPr txBox="1"/>
          <p:nvPr/>
        </p:nvSpPr>
        <p:spPr>
          <a:xfrm>
            <a:off x="2401727" y="5807291"/>
            <a:ext cx="7690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Violations are issued at 11+mph over the above information</a:t>
            </a:r>
          </a:p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2D007C3-033F-91B2-A8C3-FEA6F06AFB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1860" y="5316644"/>
            <a:ext cx="938492" cy="125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1441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9278" y="572186"/>
            <a:ext cx="10018713" cy="1752599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4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ROYAL PALM CHARTER</a:t>
            </a:r>
            <a:br>
              <a:rPr lang="en-US" sz="4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Street: Babcock St SE zone</a:t>
            </a:r>
            <a:b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DAD935-EAB9-1A82-DC46-8B2F8C7796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Flashing Beacon Times – 20mph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598611" y="2667000"/>
            <a:ext cx="4895056" cy="245586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7:00am – 8:00am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2:30pm – 3:30pm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Early Release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NONE</a:t>
            </a:r>
          </a:p>
          <a:p>
            <a:endParaRPr lang="en-US" sz="28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CCF2EAD-A9C8-5F11-99B9-5E11709C2F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84722" y="2628644"/>
            <a:ext cx="4622537" cy="576262"/>
          </a:xfrm>
        </p:spPr>
        <p:txBody>
          <a:bodyPr/>
          <a:lstStyle/>
          <a:p>
            <a:r>
              <a:rPr lang="en-US" sz="21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Non-Flashing Beacon Times – 45mph</a:t>
            </a:r>
          </a:p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714F145-200D-B74E-DF82-19CF4C320F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52935" y="2667000"/>
            <a:ext cx="4895056" cy="2455862"/>
          </a:xfrm>
        </p:spPr>
        <p:txBody>
          <a:bodyPr>
            <a:normAutofit fontScale="92500"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Monday through Thursday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8:01am – 2:29pm</a:t>
            </a:r>
          </a:p>
          <a:p>
            <a:pPr marL="914400" lvl="2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(No violations issued after 3:30pm)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Early Release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BB0EE7-4DD1-63AE-7AD8-2FFDD91DF412}"/>
              </a:ext>
            </a:extLst>
          </p:cNvPr>
          <p:cNvSpPr txBox="1"/>
          <p:nvPr/>
        </p:nvSpPr>
        <p:spPr>
          <a:xfrm>
            <a:off x="2401727" y="5807291"/>
            <a:ext cx="7690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Violations are issued at 11+mph over the above information</a:t>
            </a:r>
          </a:p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2D007C3-033F-91B2-A8C3-FEA6F06AFB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1860" y="5316644"/>
            <a:ext cx="938492" cy="125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0643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9278" y="572186"/>
            <a:ext cx="10018713" cy="1752599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4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PALM BAY ACADEMY MIDDLE</a:t>
            </a:r>
            <a:br>
              <a:rPr lang="en-US" sz="4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Street: Community College Pkwy SE zone</a:t>
            </a:r>
            <a:b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DAD935-EAB9-1A82-DC46-8B2F8C7796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Flashing Beacon Times – 20mph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598611" y="2667000"/>
            <a:ext cx="4895056" cy="245586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8:45am – 9:45am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3:45pm – 4:45pm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Early Release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2:30pm - 3:30pm </a:t>
            </a:r>
          </a:p>
          <a:p>
            <a:endParaRPr lang="en-US" sz="28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CCF2EAD-A9C8-5F11-99B9-5E11709C2F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84722" y="2628644"/>
            <a:ext cx="4622537" cy="576262"/>
          </a:xfrm>
        </p:spPr>
        <p:txBody>
          <a:bodyPr/>
          <a:lstStyle/>
          <a:p>
            <a:r>
              <a:rPr lang="en-US" sz="21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Non-Flashing Beacon Times – 35mph</a:t>
            </a:r>
          </a:p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714F145-200D-B74E-DF82-19CF4C320F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52935" y="2667000"/>
            <a:ext cx="4895056" cy="2455862"/>
          </a:xfrm>
        </p:spPr>
        <p:txBody>
          <a:bodyPr>
            <a:normAutofit fontScale="85000" lnSpcReduction="10000"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Monday through Thursday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9:46am – 4:46pm</a:t>
            </a:r>
          </a:p>
          <a:p>
            <a:pPr marL="914400" lvl="2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(No violations issued after 4:45pm)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Early Release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9:46am – 2:29pm</a:t>
            </a:r>
          </a:p>
          <a:p>
            <a:pPr marL="914400" lvl="2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(No violations issued after 3:30pm)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BB0EE7-4DD1-63AE-7AD8-2FFDD91DF412}"/>
              </a:ext>
            </a:extLst>
          </p:cNvPr>
          <p:cNvSpPr txBox="1"/>
          <p:nvPr/>
        </p:nvSpPr>
        <p:spPr>
          <a:xfrm>
            <a:off x="2401727" y="5807291"/>
            <a:ext cx="7690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Violations are issued at 11+mph over the above information</a:t>
            </a:r>
          </a:p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2D007C3-033F-91B2-A8C3-FEA6F06AFB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1860" y="5316644"/>
            <a:ext cx="938492" cy="125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176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School Zone Speed Cameras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E53E7C8-074F-44CF-9072-4BE9D2EE36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does a violation mean?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5016388" cy="2833630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Addressing the violation under a Notice of Violation status does not negatively impact the driver’s license or insurance.</a:t>
            </a:r>
          </a:p>
          <a:p>
            <a:pPr marL="0" indent="0">
              <a:buNone/>
            </a:pPr>
            <a:endParaRPr 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Failure to comply with the Notice of Violation options within 30 days of issuance will result in the issuance of a Florida Uniform Traffic Citation.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27B7313-4997-331F-59BE-CE54819F40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my options?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8755855-CEE7-8C69-2B7D-84B7162CF2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07967" y="3335336"/>
            <a:ext cx="5016388" cy="3230056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200" b="0" i="0" dirty="0">
                <a:solidFill>
                  <a:srgbClr val="3C3C3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Pay the fine within 30 days from the date of issuance.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2000" b="0" i="0" dirty="0">
                <a:solidFill>
                  <a:srgbClr val="3C3C3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Via internet -</a:t>
            </a:r>
          </a:p>
          <a:p>
            <a:pPr marL="457200" lvl="1" indent="0">
              <a:buNone/>
            </a:pPr>
            <a:r>
              <a:rPr lang="en-US" sz="2000" b="1" u="sng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  <a:hlinkClick r:id="rId3"/>
              </a:rPr>
              <a:t>https://www.palmbayflorida.org/schoolzonecameras</a:t>
            </a:r>
            <a:endParaRPr lang="en-US" sz="2000" b="1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b="0" i="0" dirty="0">
                <a:solidFill>
                  <a:srgbClr val="3C3C3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Via telephone -</a:t>
            </a:r>
          </a:p>
          <a:p>
            <a:pPr marL="457200" lvl="1" indent="0">
              <a:buNone/>
            </a:pPr>
            <a:r>
              <a:rPr lang="en-US" sz="2000" b="1" i="0" dirty="0">
                <a:solidFill>
                  <a:srgbClr val="3C3C3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1-877-204-0867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b="0" i="0" dirty="0">
                <a:solidFill>
                  <a:srgbClr val="3C3C3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Via mail -</a:t>
            </a:r>
          </a:p>
          <a:p>
            <a:pPr marL="457200" lvl="1" indent="0">
              <a:buNone/>
            </a:pPr>
            <a:r>
              <a:rPr lang="en-US" sz="2000" b="1" i="0" dirty="0">
                <a:solidFill>
                  <a:srgbClr val="3C3C3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School zone speed enforcement program</a:t>
            </a:r>
          </a:p>
          <a:p>
            <a:pPr marL="457200" lvl="1" indent="0">
              <a:buNone/>
            </a:pPr>
            <a:r>
              <a:rPr lang="en-US" sz="2000" b="1" i="0" dirty="0">
                <a:solidFill>
                  <a:srgbClr val="3C3C3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 Box 8000 </a:t>
            </a:r>
          </a:p>
          <a:p>
            <a:pPr marL="457200" lvl="1" indent="0">
              <a:buNone/>
            </a:pPr>
            <a:r>
              <a:rPr lang="en-US" sz="2000" b="1" i="0" dirty="0">
                <a:solidFill>
                  <a:srgbClr val="3C3C3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Oldsmar, FL 34677-6802</a:t>
            </a:r>
          </a:p>
          <a:p>
            <a:pPr marL="457200" lvl="1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b="0" i="0" dirty="0">
              <a:solidFill>
                <a:srgbClr val="3C3C3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200" b="0" i="0" dirty="0">
                <a:solidFill>
                  <a:srgbClr val="3C3C3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Request a hearing within 30 days of the date of issuance.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E2FBAB3-C860-4EBA-BCA1-3865969AF1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24355" y="6168967"/>
            <a:ext cx="426131" cy="569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685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726895" y="2362238"/>
            <a:ext cx="8574087" cy="2616200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the times?</a:t>
            </a:r>
            <a:br>
              <a:rPr lang="en-US" sz="4000" dirty="0"/>
            </a:br>
            <a:endParaRPr lang="en-US" sz="4000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591C626-3F90-46B8-AB3F-6FBD4ABF8C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5442" y="748177"/>
            <a:ext cx="2652621" cy="3543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535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9278" y="404378"/>
            <a:ext cx="10018713" cy="1752599"/>
          </a:xfrm>
        </p:spPr>
        <p:txBody>
          <a:bodyPr>
            <a:normAutofit/>
          </a:bodyPr>
          <a:lstStyle/>
          <a:p>
            <a:pPr algn="ctr"/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RIVIERA ELEMENTARY SCHOOL</a:t>
            </a:r>
            <a:b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Street: Riviera Dr NE zone</a:t>
            </a:r>
            <a:endParaRPr lang="en-US" sz="3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DAD935-EAB9-1A82-DC46-8B2F8C7796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Flashing Beacon Times – 20mph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598611" y="2667000"/>
            <a:ext cx="4895056" cy="245586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7:00am – 8:00am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2:00pm – 3:00pm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Early Release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12:45pm - 1:45pm </a:t>
            </a:r>
          </a:p>
          <a:p>
            <a:endParaRPr lang="en-US" sz="28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CCF2EAD-A9C8-5F11-99B9-5E11709C2F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84722" y="2628644"/>
            <a:ext cx="4622537" cy="576262"/>
          </a:xfrm>
        </p:spPr>
        <p:txBody>
          <a:bodyPr/>
          <a:lstStyle/>
          <a:p>
            <a:r>
              <a:rPr lang="en-US" sz="21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Non-Flashing Beacon Times – 35mph</a:t>
            </a:r>
          </a:p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714F145-200D-B74E-DF82-19CF4C320F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52935" y="2667000"/>
            <a:ext cx="4895056" cy="2455862"/>
          </a:xfrm>
        </p:spPr>
        <p:txBody>
          <a:bodyPr>
            <a:normAutofit fontScale="85000" lnSpcReduction="10000"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Monday through Thursday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8:01am – 1:59pm</a:t>
            </a:r>
          </a:p>
          <a:p>
            <a:pPr marL="914400" lvl="2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(No violations issued after 3:00pm)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Early Release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8:01am – 12:44pm</a:t>
            </a:r>
          </a:p>
          <a:p>
            <a:pPr marL="914400" lvl="2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(No violations issued after 1:45pm)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BB0EE7-4DD1-63AE-7AD8-2FFDD91DF412}"/>
              </a:ext>
            </a:extLst>
          </p:cNvPr>
          <p:cNvSpPr txBox="1"/>
          <p:nvPr/>
        </p:nvSpPr>
        <p:spPr>
          <a:xfrm>
            <a:off x="2401727" y="5807291"/>
            <a:ext cx="7690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Violations are issued at 11+mph over the above information</a:t>
            </a:r>
          </a:p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2E6B484-A5FB-D018-ABD9-B1BFE6BC67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1860" y="5316644"/>
            <a:ext cx="938492" cy="125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634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9278" y="404378"/>
            <a:ext cx="10018713" cy="1752599"/>
          </a:xfrm>
        </p:spPr>
        <p:txBody>
          <a:bodyPr>
            <a:normAutofit/>
          </a:bodyPr>
          <a:lstStyle/>
          <a:p>
            <a:pPr algn="ctr"/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PALM BAY ELEMENTARY</a:t>
            </a:r>
            <a:b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Street: Palm Bay Rd NE zone</a:t>
            </a:r>
            <a:endParaRPr lang="en-US" sz="3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DAD935-EAB9-1A82-DC46-8B2F8C7796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Flashing Beacon Times – 20mph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598611" y="2667000"/>
            <a:ext cx="4895056" cy="245586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7:00am – 8:00am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2:00pm – 3:00pm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Early Release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12:45pm - 1:45pm </a:t>
            </a:r>
          </a:p>
          <a:p>
            <a:endParaRPr lang="en-US" sz="28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CCF2EAD-A9C8-5F11-99B9-5E11709C2F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84722" y="2628644"/>
            <a:ext cx="4622537" cy="576262"/>
          </a:xfrm>
        </p:spPr>
        <p:txBody>
          <a:bodyPr/>
          <a:lstStyle/>
          <a:p>
            <a:r>
              <a:rPr lang="en-US" sz="21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Non-Flashing Beacon Times – 35mph</a:t>
            </a:r>
          </a:p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714F145-200D-B74E-DF82-19CF4C320F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52935" y="2667000"/>
            <a:ext cx="4895056" cy="2455862"/>
          </a:xfrm>
        </p:spPr>
        <p:txBody>
          <a:bodyPr>
            <a:normAutofit fontScale="85000" lnSpcReduction="10000"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Monday through Thursday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8:01am – 1:59pm</a:t>
            </a:r>
          </a:p>
          <a:p>
            <a:pPr marL="914400" lvl="2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(No violations issued after 3:00pm)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Early Release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8:01am – 12:44pm</a:t>
            </a:r>
          </a:p>
          <a:p>
            <a:pPr marL="914400" lvl="2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(No violations issued after 1:45pm)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4D0544E-A2B9-4D96-9F3D-C3546C30EE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1860" y="5316644"/>
            <a:ext cx="938492" cy="125382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8BB0EE7-4DD1-63AE-7AD8-2FFDD91DF412}"/>
              </a:ext>
            </a:extLst>
          </p:cNvPr>
          <p:cNvSpPr txBox="1"/>
          <p:nvPr/>
        </p:nvSpPr>
        <p:spPr>
          <a:xfrm>
            <a:off x="2401727" y="5807291"/>
            <a:ext cx="7690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Violations are issued at 11+mph over the above information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0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5259" y="287531"/>
            <a:ext cx="10018713" cy="1752599"/>
          </a:xfrm>
        </p:spPr>
        <p:txBody>
          <a:bodyPr>
            <a:normAutofit/>
          </a:bodyPr>
          <a:lstStyle/>
          <a:p>
            <a:pPr algn="ctr"/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PALM BAY ELEMENTARY</a:t>
            </a:r>
            <a:b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Street: Glenham Dr NE zone</a:t>
            </a:r>
            <a:endParaRPr lang="en-US" sz="3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DAD935-EAB9-1A82-DC46-8B2F8C7796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Flashing Beacon Times – 15mph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598611" y="2667000"/>
            <a:ext cx="4895056" cy="245586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7:00am – 8:00am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2:00pm – 3:00pm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Early Release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12:45pm - 1:45pm </a:t>
            </a:r>
          </a:p>
          <a:p>
            <a:endParaRPr lang="en-US" sz="28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CCF2EAD-A9C8-5F11-99B9-5E11709C2F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84722" y="2628644"/>
            <a:ext cx="4622537" cy="576262"/>
          </a:xfrm>
        </p:spPr>
        <p:txBody>
          <a:bodyPr/>
          <a:lstStyle/>
          <a:p>
            <a:r>
              <a:rPr lang="en-US" sz="21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Non-Flashing Beacon Times – 30mph</a:t>
            </a:r>
          </a:p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714F145-200D-B74E-DF82-19CF4C320F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52935" y="2667000"/>
            <a:ext cx="4895056" cy="2455862"/>
          </a:xfrm>
        </p:spPr>
        <p:txBody>
          <a:bodyPr>
            <a:normAutofit fontScale="85000" lnSpcReduction="10000"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Monday through Thursday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8:01am – 1:59pm</a:t>
            </a:r>
          </a:p>
          <a:p>
            <a:pPr marL="914400" lvl="2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(No violations issued after 3:00pm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Early Release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8:01am – 12:44pm</a:t>
            </a:r>
          </a:p>
          <a:p>
            <a:pPr marL="914400" lvl="2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(No violations issued after 1:45pm)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BB0EE7-4DD1-63AE-7AD8-2FFDD91DF412}"/>
              </a:ext>
            </a:extLst>
          </p:cNvPr>
          <p:cNvSpPr txBox="1"/>
          <p:nvPr/>
        </p:nvSpPr>
        <p:spPr>
          <a:xfrm>
            <a:off x="2401727" y="5807291"/>
            <a:ext cx="7690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Violations are issued at 11+mph over the above information</a:t>
            </a:r>
          </a:p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2D007C3-033F-91B2-A8C3-FEA6F06AFB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1860" y="5316644"/>
            <a:ext cx="938492" cy="125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1968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9278" y="287531"/>
            <a:ext cx="10018713" cy="1752599"/>
          </a:xfrm>
        </p:spPr>
        <p:txBody>
          <a:bodyPr>
            <a:normAutofit/>
          </a:bodyPr>
          <a:lstStyle/>
          <a:p>
            <a:pPr algn="ctr"/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LOCKMAR ELEMENTARY</a:t>
            </a:r>
            <a:b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Street: Emerson Dr NE zone</a:t>
            </a:r>
            <a:endParaRPr lang="en-US" sz="3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DAD935-EAB9-1A82-DC46-8B2F8C7796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Flashing Beacon Times – 20mph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598611" y="2667000"/>
            <a:ext cx="4895056" cy="245586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7:00am – 8:00am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2:00pm – 3:00pm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Early Release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12:45pm - 1:45pm </a:t>
            </a:r>
          </a:p>
          <a:p>
            <a:endParaRPr lang="en-US" sz="28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CCF2EAD-A9C8-5F11-99B9-5E11709C2F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84722" y="2628644"/>
            <a:ext cx="4622537" cy="576262"/>
          </a:xfrm>
        </p:spPr>
        <p:txBody>
          <a:bodyPr/>
          <a:lstStyle/>
          <a:p>
            <a:r>
              <a:rPr lang="en-US" sz="21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Non-Flashing Beacon Times – 40mph</a:t>
            </a:r>
          </a:p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714F145-200D-B74E-DF82-19CF4C320F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52935" y="2667000"/>
            <a:ext cx="4895056" cy="2455862"/>
          </a:xfrm>
        </p:spPr>
        <p:txBody>
          <a:bodyPr>
            <a:normAutofit fontScale="85000" lnSpcReduction="10000"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Monday through Thursday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8:01am – 1:59pm</a:t>
            </a:r>
          </a:p>
          <a:p>
            <a:pPr marL="914400" lvl="2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(No violations issued after 3:00pm)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Early Release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8:01am – 12:44pm</a:t>
            </a:r>
          </a:p>
          <a:p>
            <a:pPr marL="914400" lvl="2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(No violations issued after 1:45pm)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BB0EE7-4DD1-63AE-7AD8-2FFDD91DF412}"/>
              </a:ext>
            </a:extLst>
          </p:cNvPr>
          <p:cNvSpPr txBox="1"/>
          <p:nvPr/>
        </p:nvSpPr>
        <p:spPr>
          <a:xfrm>
            <a:off x="2401727" y="5807291"/>
            <a:ext cx="7690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Violations are issued at 11+mph over the above information</a:t>
            </a:r>
          </a:p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2D007C3-033F-91B2-A8C3-FEA6F06AFB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1860" y="5316644"/>
            <a:ext cx="938492" cy="125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409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393" y="393145"/>
            <a:ext cx="10018713" cy="1752599"/>
          </a:xfrm>
        </p:spPr>
        <p:txBody>
          <a:bodyPr>
            <a:normAutofit/>
          </a:bodyPr>
          <a:lstStyle/>
          <a:p>
            <a:pPr algn="ctr"/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PINEAPPLE COVE ACADEMY - LOCKMAR</a:t>
            </a:r>
            <a:b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Street: Emerson Dr NE Zone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DAD935-EAB9-1A82-DC46-8B2F8C7796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Flashing Beacon Times – 20mph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598611" y="2667000"/>
            <a:ext cx="4895056" cy="245586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7:00am – 8:45am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2:30pm – 4:05pm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Early Release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12:45pm - 2:30pm </a:t>
            </a:r>
          </a:p>
          <a:p>
            <a:endParaRPr lang="en-US" sz="28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CCF2EAD-A9C8-5F11-99B9-5E11709C2F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84722" y="2628644"/>
            <a:ext cx="4622537" cy="576262"/>
          </a:xfrm>
        </p:spPr>
        <p:txBody>
          <a:bodyPr/>
          <a:lstStyle/>
          <a:p>
            <a:r>
              <a:rPr lang="en-US" sz="21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Non-Flashing Beacon Times – 40mph</a:t>
            </a:r>
          </a:p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714F145-200D-B74E-DF82-19CF4C320F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52935" y="2667000"/>
            <a:ext cx="4895056" cy="2455862"/>
          </a:xfrm>
        </p:spPr>
        <p:txBody>
          <a:bodyPr>
            <a:normAutofit fontScale="85000" lnSpcReduction="10000"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Monday through Thursday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8:46am – 2:29pm</a:t>
            </a:r>
          </a:p>
          <a:p>
            <a:pPr marL="914400" lvl="2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(No violations issued after 4:05pm)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Early Release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8:46am – 12:44pm</a:t>
            </a:r>
          </a:p>
          <a:p>
            <a:pPr marL="914400" lvl="2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(No violations issued after 2:30pm)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BB0EE7-4DD1-63AE-7AD8-2FFDD91DF412}"/>
              </a:ext>
            </a:extLst>
          </p:cNvPr>
          <p:cNvSpPr txBox="1"/>
          <p:nvPr/>
        </p:nvSpPr>
        <p:spPr>
          <a:xfrm>
            <a:off x="2401727" y="5807291"/>
            <a:ext cx="7690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Violations are issued at 11+mph over the above information</a:t>
            </a:r>
          </a:p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2D007C3-033F-91B2-A8C3-FEA6F06AFB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1860" y="5316644"/>
            <a:ext cx="938492" cy="125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214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1566" y="404378"/>
            <a:ext cx="10018713" cy="1752599"/>
          </a:xfrm>
        </p:spPr>
        <p:txBody>
          <a:bodyPr>
            <a:normAutofit/>
          </a:bodyPr>
          <a:lstStyle/>
          <a:p>
            <a:pPr algn="ctr"/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CHRISTA MCAULIFFE ELEMENTARY</a:t>
            </a:r>
            <a:b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Street: Americana Blvd NW zone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DAD935-EAB9-1A82-DC46-8B2F8C7796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Flashing Beacon Times – 20mph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598611" y="2667000"/>
            <a:ext cx="4895056" cy="245586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7:00am – 8:00am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2:00pm – 3:00pm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Early Release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12:45pm - 1:45pm </a:t>
            </a:r>
          </a:p>
          <a:p>
            <a:endParaRPr lang="en-US" sz="28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CCF2EAD-A9C8-5F11-99B9-5E11709C2F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84722" y="2628644"/>
            <a:ext cx="4622537" cy="576262"/>
          </a:xfrm>
        </p:spPr>
        <p:txBody>
          <a:bodyPr/>
          <a:lstStyle/>
          <a:p>
            <a:r>
              <a:rPr lang="en-US" sz="21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Non-Flashing Beacon Times – 40mph</a:t>
            </a:r>
          </a:p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714F145-200D-B74E-DF82-19CF4C320F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52935" y="2667000"/>
            <a:ext cx="4895056" cy="2455862"/>
          </a:xfrm>
        </p:spPr>
        <p:txBody>
          <a:bodyPr>
            <a:normAutofit fontScale="85000" lnSpcReduction="10000"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Monday through Thursday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8:01am – 1:59pm</a:t>
            </a:r>
          </a:p>
          <a:p>
            <a:pPr marL="914400" lvl="2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(No violations issued after 3:00pm)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Early Release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8:01am – 12:44pm</a:t>
            </a:r>
          </a:p>
          <a:p>
            <a:pPr marL="914400" lvl="2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(No violations issued after 1:45pm)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BB0EE7-4DD1-63AE-7AD8-2FFDD91DF412}"/>
              </a:ext>
            </a:extLst>
          </p:cNvPr>
          <p:cNvSpPr txBox="1"/>
          <p:nvPr/>
        </p:nvSpPr>
        <p:spPr>
          <a:xfrm>
            <a:off x="2401727" y="5807291"/>
            <a:ext cx="7690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Violations are issued at 11+mph over the above information</a:t>
            </a:r>
          </a:p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2D007C3-033F-91B2-A8C3-FEA6F06AFB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1860" y="5316644"/>
            <a:ext cx="938492" cy="125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657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4809</TotalTime>
  <Words>1490</Words>
  <Application>Microsoft Office PowerPoint</Application>
  <PresentationFormat>Widescreen</PresentationFormat>
  <Paragraphs>295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Aptos</vt:lpstr>
      <vt:lpstr>Arial</vt:lpstr>
      <vt:lpstr>Calibri</vt:lpstr>
      <vt:lpstr>Corbel</vt:lpstr>
      <vt:lpstr>Times New Roman</vt:lpstr>
      <vt:lpstr>Wingdings</vt:lpstr>
      <vt:lpstr>Parallax</vt:lpstr>
      <vt:lpstr>School Zone Speed Camera Program </vt:lpstr>
      <vt:lpstr>School Zone Speed Cameras</vt:lpstr>
      <vt:lpstr>What are the times? </vt:lpstr>
      <vt:lpstr>RIVIERA ELEMENTARY SCHOOL Street: Riviera Dr NE zone</vt:lpstr>
      <vt:lpstr>PALM BAY ELEMENTARY Street: Palm Bay Rd NE zone</vt:lpstr>
      <vt:lpstr>PALM BAY ELEMENTARY Street: Glenham Dr NE zone</vt:lpstr>
      <vt:lpstr>LOCKMAR ELEMENTARY Street: Emerson Dr NE zone</vt:lpstr>
      <vt:lpstr>PINEAPPLE COVE ACADEMY - LOCKMAR Street: Emerson Dr NE Zone</vt:lpstr>
      <vt:lpstr>CHRISTA MCAULIFFE ELEMENTARY Street: Americana Blvd NW zone</vt:lpstr>
      <vt:lpstr>DISCOVERY ELEMENTARY Street: Emerson Dr NW zone </vt:lpstr>
      <vt:lpstr>JUPITER ELEMENTARY Street: Jupiter Blvd SW zone </vt:lpstr>
      <vt:lpstr>COLUMBIA ELEMENTARY Street: Waco Blvd SW zone </vt:lpstr>
      <vt:lpstr> TURNER ELEMENTARY/SOUTHWEST MIDDLE Street: Eldron Blvd SE zone   </vt:lpstr>
      <vt:lpstr> TURNER ELEMENTARY/SOUTHWEST MIDDLE Street: Jupiter Blvd SE zone   </vt:lpstr>
      <vt:lpstr>ODYSSEY PREPARATORY &amp; JR/SR HIGH Street: Wyoming Dr SE zone</vt:lpstr>
      <vt:lpstr> ODYSSEY ELEMENTARY Street: Eldron Blvd SE zone  </vt:lpstr>
      <vt:lpstr> WESTSIDE ELEMENTARY Street: DeGroodt Rd SW zone  </vt:lpstr>
      <vt:lpstr> ROYAL PALM CHARTER Street: Babcock St SE zone  </vt:lpstr>
      <vt:lpstr> PALM BAY ACADEMY MIDDLE Street: Community College Pkwy SE zone  </vt:lpstr>
    </vt:vector>
  </TitlesOfParts>
  <Company>Brevard County Sheriff's Office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BULLYING</dc:title>
  <dc:creator>LaRoche, Carissa</dc:creator>
  <cp:lastModifiedBy>Virginia Kilmer</cp:lastModifiedBy>
  <cp:revision>80</cp:revision>
  <dcterms:created xsi:type="dcterms:W3CDTF">2018-09-19T15:08:35Z</dcterms:created>
  <dcterms:modified xsi:type="dcterms:W3CDTF">2025-03-31T06:10:44Z</dcterms:modified>
  <cp:contentStatus/>
</cp:coreProperties>
</file>