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20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DC6E9-E622-27D2-0B1B-563B7B21B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81F7C-BA1C-B059-EE3E-8142793C8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9537A-3C78-DC91-2671-B61AF329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8368E-678E-538B-3160-3153300BE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1C8AE-470A-8BFB-4BEF-EA5CB7A4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7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FB72A-0DC2-A86B-6E66-4A6AAF65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5230A-85E8-EDC1-6D52-CE053A4C2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064FD-1C0B-27E8-21D7-5A73689C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564C7-70AE-A501-8D3F-278B406D0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1B1C7-DBB8-707F-0FBC-41E2B274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F8D04-9809-848B-E88E-D44B9297B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0E60B-0494-9128-F2E8-0DF6D3FF6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B7B45-BD14-D291-3002-D800DEA4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59CD2-F456-6A01-981D-BFA9632DD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D8AE5-2F1A-DA61-B9D2-402E9116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7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635A4-D59B-ABE3-0320-8716EB5D5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A2C5F-97E6-5AA9-8AD8-DF9BE061D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44A96-AE8C-8EB9-5785-6583C634F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1E05F-A872-BABC-070D-C836BDF27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80C26-0BCF-6D4D-C766-8BBEF9C53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A8D1-4F79-E737-2F17-949E18C77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F7A67-A405-6AB2-00DD-261126EE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D9A85-B594-87C0-A1D4-54D986FF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9FF58-6C90-AD1F-B4A3-111EF3250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5BEE-9A73-C30E-70A0-0E48E735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7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AB33-1FA5-C5DF-66F4-E1D173986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E632D-4CF5-CCBF-1B97-B8D389311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33F13-F58C-48BC-9EA5-3918D94FA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A97E4-CF22-822D-8DF4-D7EC0E10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29465-7ED3-8E62-5826-5A1E7FB5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6AFF1-9F7E-A184-DAD2-6B635AB7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1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F606E-3167-8ACA-53E3-F0CE3B138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6BED1-6C1B-5158-8FCA-E3F9B751B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628FD-F050-842B-66F9-0E5F5E368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334A2-E577-8D91-4E0E-99C1B1D56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A4EFA5-B800-66E5-8B60-6A429D180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930AD-6541-1C52-7142-47E3CEFDE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71B5B-A6F2-2F0D-D407-DFB0A96D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F606DE-A0B7-B457-5F5C-407837F7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8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EEBC-9EF0-6722-1824-A3A085608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BB3A4-07E1-802C-2078-8A63A1E99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A54E7-B2E3-D39C-2467-B5178C9C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FC19D-3C4C-B4B7-7ED2-8889FF0B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5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5A4B7-AAA3-3A91-FC56-AC5D2102B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AC07EF-B3B0-B88F-D86E-F5E8D21F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4D590-6F44-647B-0958-4878BAD7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BDDE2-0881-1329-03DE-188597F1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597B4-ED30-8D31-30F1-B1ABA8913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CC689-D785-1374-7466-6C61EB2B4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FF1E9-B973-6668-F996-C716CFE5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EA129-972A-EB3D-6714-4BAED973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C3AAE-2588-417F-3590-CE9765E5B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8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29C21-8C38-65B6-EFC4-67166FA7A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0CCEE-0085-9210-4F45-1B5B1F3E4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4CC15-8831-BCA0-4656-94A5635BA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6929C-E648-B8C8-520A-B39943A4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BF883-EFE6-A07D-D8F1-8E95AF2E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68053-B981-6240-822D-4EA7A5F5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0BDD45-303A-32E5-06C5-F0F659AF0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698B1-98F1-5215-18BB-569116E52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5FCD4-6AEA-FE75-CB11-C67D30D19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53DCD0-FC0E-4FC6-B0E8-D0B9D8063FD6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62ED3-1A17-D7FB-CA21-5D28DD824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9C1CB-1B5B-5011-3C9D-D44B9B18F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5084D9-FBC6-47EA-99AC-A3D6925D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4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923EF-6600-D6CC-6D32-1797A66E5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468F2C8-97B6-5119-35F3-C8EE8A09539D}"/>
              </a:ext>
            </a:extLst>
          </p:cNvPr>
          <p:cNvSpPr/>
          <p:nvPr/>
        </p:nvSpPr>
        <p:spPr>
          <a:xfrm rot="16200000">
            <a:off x="4275935" y="-3151188"/>
            <a:ext cx="815975" cy="8358187"/>
          </a:xfrm>
          <a:prstGeom prst="snip1Rect">
            <a:avLst/>
          </a:prstGeom>
          <a:solidFill>
            <a:schemeClr val="bg1"/>
          </a:solidFill>
          <a:ln>
            <a:noFill/>
          </a:ln>
          <a:effectLst>
            <a:outerShdw blurRad="1270000" dist="660400" dir="10800000" algn="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84C2A4-1792-7A29-D3CA-942CD95E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 Light"/>
              </a:rPr>
              <a:t>Sheet Number Recommendations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87973F-6044-8523-2B28-3C33DDA61703}"/>
              </a:ext>
            </a:extLst>
          </p:cNvPr>
          <p:cNvSpPr/>
          <p:nvPr/>
        </p:nvSpPr>
        <p:spPr>
          <a:xfrm>
            <a:off x="11944350" y="0"/>
            <a:ext cx="247650" cy="6858000"/>
          </a:xfrm>
          <a:prstGeom prst="rect">
            <a:avLst/>
          </a:prstGeom>
          <a:solidFill>
            <a:srgbClr val="58A9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B1FD913-A744-9AEA-E4A2-2F7333285D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258" y="137904"/>
            <a:ext cx="731084" cy="738395"/>
          </a:xfrm>
          <a:prstGeom prst="rect">
            <a:avLst/>
          </a:prstGeom>
        </p:spPr>
      </p:pic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3E1873-8503-29DD-95D8-BCC8C8A84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999" y="1435894"/>
            <a:ext cx="5384800" cy="5029200"/>
          </a:xfrm>
        </p:spPr>
        <p:txBody>
          <a:bodyPr/>
          <a:lstStyle/>
          <a:p>
            <a:r>
              <a:rPr lang="en-US" sz="2400" dirty="0"/>
              <a:t>Use table of contents (bookmarks) whenever possible, especially if using numeric only sheets</a:t>
            </a:r>
          </a:p>
          <a:p>
            <a:r>
              <a:rPr lang="en-US" sz="2400" dirty="0"/>
              <a:t>Use the following format</a:t>
            </a:r>
          </a:p>
          <a:p>
            <a:pPr lvl="1"/>
            <a:r>
              <a:rPr lang="en-US" dirty="0"/>
              <a:t>[SHEET NUMBER] [SHEET TITLE]</a:t>
            </a:r>
          </a:p>
          <a:p>
            <a:r>
              <a:rPr lang="en-US" sz="2400" dirty="0"/>
              <a:t>If not using a table of contents, using an alpha/numeric sheet pattern will provide better accuracy in identifying sheet number</a:t>
            </a:r>
          </a:p>
          <a:p>
            <a:r>
              <a:rPr lang="en-US" sz="2400" dirty="0"/>
              <a:t>Do not change sheet numbers for resubmittals</a:t>
            </a:r>
          </a:p>
          <a:p>
            <a:endParaRPr lang="en-US" sz="2267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23F5DB-99E2-C920-24DD-D205BA06F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847" y="1665034"/>
            <a:ext cx="5408953" cy="4019685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257876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Sheet Number Recommendations</vt:lpstr>
    </vt:vector>
  </TitlesOfParts>
  <Company>City of Palm Bay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Cesar Ramirez-Villamil</dc:creator>
  <cp:lastModifiedBy>Cesar Ramirez-Villamil</cp:lastModifiedBy>
  <cp:revision>1</cp:revision>
  <dcterms:created xsi:type="dcterms:W3CDTF">2025-02-28T12:17:59Z</dcterms:created>
  <dcterms:modified xsi:type="dcterms:W3CDTF">2025-02-28T12:18:31Z</dcterms:modified>
</cp:coreProperties>
</file>