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1" r:id="rId3"/>
  </p:sldMasterIdLst>
  <p:notesMasterIdLst>
    <p:notesMasterId r:id="rId31"/>
  </p:notesMasterIdLst>
  <p:sldIdLst>
    <p:sldId id="256" r:id="rId4"/>
    <p:sldId id="353" r:id="rId5"/>
    <p:sldId id="4136" r:id="rId6"/>
    <p:sldId id="4190" r:id="rId7"/>
    <p:sldId id="4193" r:id="rId8"/>
    <p:sldId id="333" r:id="rId9"/>
    <p:sldId id="332" r:id="rId10"/>
    <p:sldId id="4209" r:id="rId11"/>
    <p:sldId id="4210" r:id="rId12"/>
    <p:sldId id="4196" r:id="rId13"/>
    <p:sldId id="4197" r:id="rId14"/>
    <p:sldId id="4198" r:id="rId15"/>
    <p:sldId id="4211" r:id="rId16"/>
    <p:sldId id="336" r:id="rId17"/>
    <p:sldId id="338" r:id="rId18"/>
    <p:sldId id="4199" r:id="rId19"/>
    <p:sldId id="4200" r:id="rId20"/>
    <p:sldId id="4201" r:id="rId21"/>
    <p:sldId id="4205" r:id="rId22"/>
    <p:sldId id="4206" r:id="rId23"/>
    <p:sldId id="4203" r:id="rId24"/>
    <p:sldId id="4207" r:id="rId25"/>
    <p:sldId id="4208" r:id="rId26"/>
    <p:sldId id="274" r:id="rId27"/>
    <p:sldId id="314" r:id="rId28"/>
    <p:sldId id="4194" r:id="rId29"/>
    <p:sldId id="41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7B82F8-909F-42B8-9593-41D183616358}">
          <p14:sldIdLst>
            <p14:sldId id="256"/>
            <p14:sldId id="353"/>
            <p14:sldId id="4136"/>
            <p14:sldId id="4190"/>
            <p14:sldId id="4193"/>
            <p14:sldId id="333"/>
            <p14:sldId id="332"/>
            <p14:sldId id="4209"/>
            <p14:sldId id="4210"/>
            <p14:sldId id="4196"/>
            <p14:sldId id="4197"/>
            <p14:sldId id="4198"/>
            <p14:sldId id="4211"/>
            <p14:sldId id="336"/>
            <p14:sldId id="338"/>
            <p14:sldId id="4199"/>
            <p14:sldId id="4200"/>
            <p14:sldId id="4201"/>
            <p14:sldId id="4205"/>
            <p14:sldId id="4206"/>
            <p14:sldId id="4203"/>
            <p14:sldId id="4207"/>
            <p14:sldId id="4208"/>
            <p14:sldId id="274"/>
            <p14:sldId id="314"/>
            <p14:sldId id="4194"/>
            <p14:sldId id="4195"/>
          </p14:sldIdLst>
        </p14:section>
        <p14:section name="for pr" id="{9DB33218-3602-4F5E-BFA8-34CC2EDE32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53630-6B9C-3847-AA26-18955932F7EE}" v="1" dt="2025-02-25T17:06:06.005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8"/>
    <p:restoredTop sz="92994"/>
  </p:normalViewPr>
  <p:slideViewPr>
    <p:cSldViewPr snapToGrid="0">
      <p:cViewPr varScale="1">
        <p:scale>
          <a:sx n="140" d="100"/>
          <a:sy n="140" d="100"/>
        </p:scale>
        <p:origin x="1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1ECAA-8D8C-4AD0-9B5C-FEEE512A6220}" type="datetimeFigureOut"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33E06-FA9C-4115-9921-28C1DCD57E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3E06-FA9C-4115-9921-28C1DCD57E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2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AB258-C4D8-52DB-F2E3-75F6B2F26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020F69-ECE4-7A63-99AE-0B1097B41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80240C-3C13-397B-D928-B1BFE0399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A0E3-64E9-17D3-D209-DBC203AFD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3E06-FA9C-4115-9921-28C1DCD57E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4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0B3CF-4DA3-9087-0A3E-EC7C93F0B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98A1F-6608-FF4D-358E-9BE6D5F4E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2AE58F-60D6-7688-CF91-F38A4D069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1835C-7471-798A-C77C-C9D300D84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3E06-FA9C-4115-9921-28C1DCD57E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76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4C206-E79F-DFE5-E8E0-A31A49CEB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A6F074-DEA2-BCE3-4241-27EFFF741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52C37-1F1B-E1D9-504F-DC5324187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8E41-B070-B85F-4C03-350128199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3E06-FA9C-4115-9921-28C1DCD57E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2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D564E-B9BF-5D8F-5761-7A269181A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C4D7AC-901A-BDCF-3A2D-83598A6D4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74E31-150C-8611-6AF9-CE2AAFF58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06967-43EA-8A04-6D00-8AD59EB71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3E06-FA9C-4115-9921-28C1DCD57E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3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D5B01-92A5-40B8-9246-2CFA6C64F4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46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06303-EA68-67AE-0AFD-9C98E8D3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813DF-3358-F59E-BDFC-ED5859CF6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07FD95-A476-84F9-E840-69BA1BCF8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1D1C1D"/>
                </a:solidFill>
                <a:effectLst/>
                <a:latin typeface="Slack-Lato"/>
              </a:rPr>
              <a:t>Auto-routing plan reviews refer to a process where digital plan review software automatically routes construction project plans to the appropriate reviewers or stakeholders for evaluation and approval. This technology-driven approach eliminates the need for manual distribution of physical documents or manual assignment of reviewers, streamlining the plan review process and improving efficiency.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44FB1-1DB5-0991-6B87-BDBCF19F0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D5B01-92A5-40B8-9246-2CFA6C64F4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8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82A6D-5382-0B81-710D-9B282C9E8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21790B-66F5-BDC8-D1D5-DA41EFA14E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449B6-9373-A847-3F69-DD84C8809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60169-39C6-8B7A-C62C-BA4FDBE28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D5B01-92A5-40B8-9246-2CFA6C64F4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6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9FC5D-4858-7878-C9B1-D5773E13D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ECAF75-6992-B35A-528C-DB389DAF9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2DC11B-7F21-21D1-E86E-E96BCA88E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B4F55-2D56-F5DA-4755-1CD8E4275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3E06-FA9C-4115-9921-28C1DCD57E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6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3E06-FA9C-4115-9921-28C1DCD57E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5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0C20A-356B-4BB6-35F1-3A9C50DE9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1EA51-4263-D3E7-4133-2C26C5ED7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BAB8C-ADD8-9A35-5687-2E637C1FB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59EDD-15F2-9412-302C-7B19E4040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3E06-FA9C-4115-9921-28C1DCD57E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5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92BC8-8DD3-9FEB-39DD-B59A00D44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837C50-54F5-115F-A512-FFA599837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D1611E-0BE7-0B1D-8977-D1D3737E2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C37B9-06B9-1293-1755-1A1781FF5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3E06-FA9C-4115-9921-28C1DCD57E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81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821EF-982B-4B64-CF6C-5DC9FB8E8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E91C3-CC8D-DA87-4DC2-5957DF9B1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A1E5B-1139-7C03-C4D1-CF8088457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0F05F-1596-99C1-890E-7247CAD60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3E06-FA9C-4115-9921-28C1DCD57E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83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1D008-57AF-E7C0-78F8-4667E85B7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A6DBDF-E315-D5D9-FEA3-091E14DE8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6BBBC7-2C58-4150-890F-F28C1E9D8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0474D-F0D7-4A1E-E678-CEBD3D1B0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33E06-FA9C-4115-9921-28C1DCD57E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marR="0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marR="0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60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marR="0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marR="0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marR="0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marR="0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609585" marR="0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51B1E-E6D6-4BE8-B482-0E67F1BC62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2305049" cy="5116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Muli ExtraBold" panose="000009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6894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7A1D5A0-8374-4A77-A283-C88D038443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Muli ExtraBold" panose="000009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2460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A7E9-620A-4769-BE7B-F5249E286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A7D85-B7B6-4C78-94AF-493E4CDB5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D3F8F-011C-4495-BC92-3103B680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7EBD-52A6-483A-B505-2589D6B58D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CD08A-E9CE-4F4F-8524-CE17FE9F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A393A-9290-42C4-883F-0EE3F59E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09B9-97CC-4F12-ABDA-1909AD63F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62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AEF6-1B83-4EA0-B175-4D8790E6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AFB6C-DB60-4B2B-8AAA-2C66C0028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17966-E766-4F6B-A288-9F0E6880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7EBD-52A6-483A-B505-2589D6B58D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FCF31-7AC8-4F74-9B90-F8B1AF9F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5CC79-552F-44BB-BDDC-1384F64B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09B9-97CC-4F12-ABDA-1909AD63F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35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3BAF-69CB-4E46-9367-B52BCB5F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085CC-312D-4B83-A863-9C1569E50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3B04-9D6D-4B88-8AE0-A6E43072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7EBD-52A6-483A-B505-2589D6B58D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30F6D-9465-46A4-9A2C-F93C22F9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57D6D-E0D4-44D1-A8BB-096395CC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09B9-97CC-4F12-ABDA-1909AD63F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12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A500-1221-4C3B-856A-B903FE7BA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D7221-9D15-45FD-895D-673571CE8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C99F7-67E2-421A-837C-8AEAE783E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066DE-16B1-4D7C-9486-B4820E84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7EBD-52A6-483A-B505-2589D6B58D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D86E7-9617-4BCD-9ACB-24CF5373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7EF9D-A63D-4640-ABC5-CA93F730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09B9-97CC-4F12-ABDA-1909AD63F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40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F434-4A42-445F-9E16-59342CE4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9E775-2542-4E13-A3C6-15D0161DA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641A0-E796-46EB-96CA-FA18555E5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2BFA3-DBFC-4D38-89AA-01C2729F3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108A7-54CB-493C-9490-2C4CD5571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EB0B0-6640-4BEC-AC4D-2D9EFEE5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7EBD-52A6-483A-B505-2589D6B58D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F9A0D-A23C-4622-A648-7613BD21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DEB3D-D62C-4E50-87A0-F83DC266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09B9-97CC-4F12-ABDA-1909AD63F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0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0132-2B30-423E-AFC5-97DFF446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62298-7315-4361-93C8-4C47E9A5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7EBD-52A6-483A-B505-2589D6B58D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9A246-2440-4ABA-95F7-B0B938D5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16813-D1C2-46B1-87CF-940EE965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09B9-97CC-4F12-ABDA-1909AD63F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92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C006C-0186-4E54-92AF-898DE013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7EBD-52A6-483A-B505-2589D6B58D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D94C6-C9E1-4926-89D0-38399279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AB2E7-813F-487B-A11A-8D69F02A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09B9-97CC-4F12-ABDA-1909AD63F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29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8A52-92A6-4D55-A75C-D86D2D1E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C6CC-5835-47F5-90EB-2399DFE18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E8AAF-EE41-446B-B0E9-D31EBEF4C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69B00-25D0-4CF2-9A1B-07DFBE16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7EBD-52A6-483A-B505-2589D6B58D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00868-A217-4618-B72E-641291A0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2F55-A78F-4ED5-97BE-F13E32F9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09B9-97CC-4F12-ABDA-1909AD63F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64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1553-A56A-4B49-A36F-E4CC00DB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A41F0-D203-4795-A2B9-159ACEE1E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48871-C924-4F75-A99A-A3D62135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217A1-3477-40E1-A42B-ABD541E4A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7EBD-52A6-483A-B505-2589D6B58D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67294-A51E-4869-97FD-FCFF2B1E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3DDF9-E76B-487F-87B6-1BAF33FD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09B9-97CC-4F12-ABDA-1909AD63F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58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C41E-953D-4DBD-B782-D08F1488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F06F3-5CA1-4772-B7D2-92EBA3357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9BC54-2407-4E8D-A923-72B8C802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7EBD-52A6-483A-B505-2589D6B58D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5ABE8-441A-450B-8FD8-9D9959F6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CBD57-F658-4D02-931C-F2298B7B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09B9-97CC-4F12-ABDA-1909AD63F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3BB91-C62B-4137-A18A-8EA05C979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D1DDA-126D-4A9D-97D4-C72BBFDFD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6BC17-D5DA-4987-981B-61188B27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7EBD-52A6-483A-B505-2589D6B58D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E0816-5016-424F-A010-C18096EC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91A40-C474-4D14-BD72-77951DC9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09B9-97CC-4F12-ABDA-1909AD63F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45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8" r:id="rId5"/>
    <p:sldLayoutId id="2147483659" r:id="rId6"/>
    <p:sldLayoutId id="2147483689" r:id="rId7"/>
    <p:sldLayoutId id="214748369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DFC82-B52D-41E1-B374-D415EF45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109F7-85BD-4455-B997-140B122B0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B8AA2-2B96-404B-AB05-F2CF1F098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7EBD-52A6-483A-B505-2589D6B58DB1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B85E8-02FB-4875-BFBF-11C6441BB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2C975-9BB8-4904-B236-CCD99AC6D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09B9-97CC-4F12-ABDA-1909AD63F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outdoor, cloudy, day, several&#10;&#10;Description automatically generated">
            <a:extLst>
              <a:ext uri="{FF2B5EF4-FFF2-40B4-BE49-F238E27FC236}">
                <a16:creationId xmlns:a16="http://schemas.microsoft.com/office/drawing/2014/main" id="{55622410-40CD-ED64-38F6-71481E118F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974"/>
          <a:stretch>
            <a:fillRect/>
          </a:stretch>
        </p:blipFill>
        <p:spPr>
          <a:xfrm>
            <a:off x="-3" y="0"/>
            <a:ext cx="12192000" cy="6858000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46D11E6-C7D3-4132-94A0-19CFBDD4FEFA}"/>
              </a:ext>
            </a:extLst>
          </p:cNvPr>
          <p:cNvSpPr txBox="1"/>
          <p:nvPr/>
        </p:nvSpPr>
        <p:spPr>
          <a:xfrm>
            <a:off x="2149343" y="2380551"/>
            <a:ext cx="7705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7200" b="1" spc="600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DPR Overview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C07023EB-3A0E-4102-873B-4783A175B973}"/>
              </a:ext>
            </a:extLst>
          </p:cNvPr>
          <p:cNvSpPr/>
          <p:nvPr/>
        </p:nvSpPr>
        <p:spPr>
          <a:xfrm>
            <a:off x="473651" y="3285983"/>
            <a:ext cx="585208" cy="823495"/>
          </a:xfrm>
          <a:prstGeom prst="chevron">
            <a:avLst>
              <a:gd name="adj" fmla="val 43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4318786C-3F84-A49D-9890-1FE8B1405B96}"/>
              </a:ext>
            </a:extLst>
          </p:cNvPr>
          <p:cNvSpPr/>
          <p:nvPr/>
        </p:nvSpPr>
        <p:spPr>
          <a:xfrm>
            <a:off x="855194" y="2695705"/>
            <a:ext cx="1128281" cy="2004049"/>
          </a:xfrm>
          <a:prstGeom prst="chevron">
            <a:avLst>
              <a:gd name="adj" fmla="val 43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908395-C55B-8E84-F939-61E536691ADA}"/>
              </a:ext>
            </a:extLst>
          </p:cNvPr>
          <p:cNvSpPr txBox="1"/>
          <p:nvPr/>
        </p:nvSpPr>
        <p:spPr>
          <a:xfrm>
            <a:off x="2186338" y="3724757"/>
            <a:ext cx="6138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b="1" spc="600" dirty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City of Palm Bay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3E25110-40FB-2F68-EF2F-4D30A00BC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98" y="481182"/>
            <a:ext cx="5577385" cy="1650905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3AA67F5-41EB-CB5B-33D6-A6CE847522D7}"/>
              </a:ext>
            </a:extLst>
          </p:cNvPr>
          <p:cNvSpPr/>
          <p:nvPr/>
        </p:nvSpPr>
        <p:spPr>
          <a:xfrm flipH="1">
            <a:off x="9803641" y="0"/>
            <a:ext cx="2388356" cy="6858000"/>
          </a:xfrm>
          <a:prstGeom prst="rtTriangle">
            <a:avLst/>
          </a:prstGeom>
          <a:solidFill>
            <a:srgbClr val="388A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13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43B7-C764-F4EB-9F1E-58944499B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DAE2BBBB-1C51-FADD-1F63-49B54D120E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27E3DD-86AC-C367-3A2B-5435B2E58D54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88823-A1FA-B29A-9D5D-3431A6D46A79}"/>
              </a:ext>
            </a:extLst>
          </p:cNvPr>
          <p:cNvSpPr txBox="1"/>
          <p:nvPr/>
        </p:nvSpPr>
        <p:spPr>
          <a:xfrm>
            <a:off x="293511" y="2492502"/>
            <a:ext cx="10058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 Review</a:t>
            </a:r>
            <a:endParaRPr lang="en-ID" sz="8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0DBF5D1-F122-0E17-0386-B05EEDAB3A73}"/>
              </a:ext>
            </a:extLst>
          </p:cNvPr>
          <p:cNvSpPr/>
          <p:nvPr/>
        </p:nvSpPr>
        <p:spPr>
          <a:xfrm>
            <a:off x="8058600" y="-1"/>
            <a:ext cx="4133400" cy="6858001"/>
          </a:xfrm>
          <a:prstGeom prst="chevron">
            <a:avLst>
              <a:gd name="adj" fmla="val 43431"/>
            </a:avLst>
          </a:prstGeom>
          <a:gradFill flip="none" rotWithShape="1">
            <a:gsLst>
              <a:gs pos="0">
                <a:srgbClr val="388A3A"/>
              </a:gs>
              <a:gs pos="66000">
                <a:srgbClr val="58A95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4C4521-1727-71AC-66F4-D85F9ED445D1}"/>
              </a:ext>
            </a:extLst>
          </p:cNvPr>
          <p:cNvSpPr/>
          <p:nvPr/>
        </p:nvSpPr>
        <p:spPr>
          <a:xfrm>
            <a:off x="334094" y="3891361"/>
            <a:ext cx="8866350" cy="47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7302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1B95F-F268-7A22-3C81-325729104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F48F62E4-1A42-82AB-F45E-5FE29134E267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C89F7-88F4-E0BE-5ADC-0F9A7597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Review Disciplines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64791-00BA-EE86-0AC4-E8F9A6B6BD50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BFED494-7071-3290-E3FE-54BD7ABAF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33FA0CF7-6108-9B4A-F9A5-82C78EC3C0CC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Review disciplines are mapped to review tasks found in iMS.</a:t>
            </a:r>
          </a:p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The Digital Plan Room displays the applicable disciplines in the current record’s review tasks.</a:t>
            </a:r>
          </a:p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Each discipline may be assigned a unique color.</a:t>
            </a:r>
          </a:p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A discipline may be mapped to more than one review task in iMS.</a:t>
            </a:r>
          </a:p>
        </p:txBody>
      </p:sp>
    </p:spTree>
    <p:extLst>
      <p:ext uri="{BB962C8B-B14F-4D97-AF65-F5344CB8AC3E}">
        <p14:creationId xmlns:p14="http://schemas.microsoft.com/office/powerpoint/2010/main" val="357556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29529-6127-9E1E-AD35-56EB84594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327AC6FC-5AF4-8DA9-AF91-4459B099A3E7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2E247-0574-D040-4E7F-4F242B51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Review Disciplines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BE9CB8-692B-079B-2DF6-93D5B50A583D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E4AB02B-61EF-5C80-E41D-E426406D7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0EFBE0-0BD2-86B7-9CC3-D420961E5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519" y="2473064"/>
            <a:ext cx="11361823" cy="276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6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CD686-6997-01AC-05C1-7984492E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BC96D691-4006-9CD4-4AE2-16E895396633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EC4BF-A6DC-14AE-3075-4FA43237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Test Record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D1E66-B24B-6178-C2AD-28A38DA28BBE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F4F68E-87CD-C1AA-2211-5C88872E6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D06026CB-8F0C-BAAA-D171-58A03A91881D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BL25-00338</a:t>
            </a:r>
          </a:p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Sheet being resubmitted A-102</a:t>
            </a:r>
          </a:p>
        </p:txBody>
      </p:sp>
    </p:spTree>
    <p:extLst>
      <p:ext uri="{BB962C8B-B14F-4D97-AF65-F5344CB8AC3E}">
        <p14:creationId xmlns:p14="http://schemas.microsoft.com/office/powerpoint/2010/main" val="51347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0BFABA33-A5AF-521A-387B-2C9AA9B85EDC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FB2A3-AD90-CC8B-5146-33359E25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Issues, Conditions, Notes, Internal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A77E5-634F-3716-ED86-BA5CAC7AA782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50BFD9-D2CF-596E-6292-0A4F5ABD9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graphicFrame>
        <p:nvGraphicFramePr>
          <p:cNvPr id="10" name="Google Shape;157;p18">
            <a:extLst>
              <a:ext uri="{FF2B5EF4-FFF2-40B4-BE49-F238E27FC236}">
                <a16:creationId xmlns:a16="http://schemas.microsoft.com/office/drawing/2014/main" id="{79106B35-EEF9-FB3F-D564-1C9021D15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070266"/>
              </p:ext>
            </p:extLst>
          </p:nvPr>
        </p:nvGraphicFramePr>
        <p:xfrm>
          <a:off x="525100" y="1836600"/>
          <a:ext cx="10855105" cy="437215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6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4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Type</a:t>
                      </a:r>
                      <a:endParaRPr sz="18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Description</a:t>
                      </a:r>
                      <a:endParaRPr sz="18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1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Issues</a:t>
                      </a:r>
                      <a:endParaRPr sz="18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Requires a response from the customer and corrected documentation</a:t>
                      </a:r>
                      <a:endParaRPr sz="18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Conditions</a:t>
                      </a:r>
                      <a:endParaRPr sz="18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Comment for which the plan review will not be rejected, </a:t>
                      </a:r>
                      <a:r>
                        <a:rPr lang="en-US" sz="1800" dirty="0"/>
                        <a:t>opened for awareness for subsequent phases</a:t>
                      </a:r>
                      <a:endParaRPr sz="18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Inserted to the front of approved plans</a:t>
                      </a:r>
                    </a:p>
                    <a:p>
                      <a:pPr marL="457200" marR="0" lvl="0" indent="-317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  <a:tabLst/>
                        <a:defRPr/>
                      </a:pPr>
                      <a:r>
                        <a:rPr lang="en-US" sz="1800" dirty="0"/>
                        <a:t>Markups appear on the approved documents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31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Notes</a:t>
                      </a:r>
                      <a:endParaRPr sz="18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General comment</a:t>
                      </a:r>
                      <a:endParaRPr sz="18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Markups appear on the approved documents</a:t>
                      </a:r>
                      <a:endParaRPr sz="18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0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Internal</a:t>
                      </a:r>
                      <a:endParaRPr sz="18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Comments are internal only and never shared with the customer</a:t>
                      </a:r>
                      <a:endParaRPr sz="18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76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0BFABA33-A5AF-521A-387B-2C9AA9B85EDC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FB2A3-AD90-CC8B-5146-33359E25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Issue Life Cycle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A77E5-634F-3716-ED86-BA5CAC7AA782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50BFD9-D2CF-596E-6292-0A4F5ABD9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D65924-E3A0-3DD1-9E47-E2E5DCF0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5" y="1917946"/>
            <a:ext cx="10771267" cy="46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4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09F0-6399-9D78-E421-5F8D542DB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84F17FC-4FDF-85F8-F461-16467139A1C7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8F7E0-208F-C6DB-AC86-FB7954D0A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Comment Publishing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175A6-A4B2-5FE0-1B48-1FC963A8BE06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65DF298-7B98-FBEF-A56D-21888C194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graphicFrame>
        <p:nvGraphicFramePr>
          <p:cNvPr id="10" name="Google Shape;157;p18">
            <a:extLst>
              <a:ext uri="{FF2B5EF4-FFF2-40B4-BE49-F238E27FC236}">
                <a16:creationId xmlns:a16="http://schemas.microsoft.com/office/drawing/2014/main" id="{6538A92E-E556-C016-227A-7B5493E8B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46576"/>
              </p:ext>
            </p:extLst>
          </p:nvPr>
        </p:nvGraphicFramePr>
        <p:xfrm>
          <a:off x="525100" y="1836600"/>
          <a:ext cx="10855105" cy="185317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6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4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Type</a:t>
                      </a:r>
                      <a:endParaRPr sz="18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Description</a:t>
                      </a:r>
                      <a:endParaRPr sz="18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1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Closed Cycles</a:t>
                      </a:r>
                      <a:endParaRPr sz="18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Comments are published once the </a:t>
                      </a:r>
                      <a:r>
                        <a:rPr lang="en" sz="1800" b="1" dirty="0"/>
                        <a:t>Review Cycle</a:t>
                      </a:r>
                      <a:r>
                        <a:rPr lang="en" sz="1800" dirty="0"/>
                        <a:t> is completed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All comments are released at once (All review tasks are complete, but not all approved)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778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8D9A1-223A-B5AF-0D36-980D7E6F1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2F44B21A-8A45-D2D9-2A04-49E3CC7602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0F40AE-9D52-E5BC-A7EC-F5176F5F0855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17777-85F7-5F36-0654-55CEB042C44C}"/>
              </a:ext>
            </a:extLst>
          </p:cNvPr>
          <p:cNvSpPr txBox="1"/>
          <p:nvPr/>
        </p:nvSpPr>
        <p:spPr>
          <a:xfrm>
            <a:off x="293511" y="2492502"/>
            <a:ext cx="10058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Print Sets</a:t>
            </a:r>
            <a:endParaRPr lang="en-ID" sz="8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267973E4-4D6D-766D-74FE-6069A7484E0A}"/>
              </a:ext>
            </a:extLst>
          </p:cNvPr>
          <p:cNvSpPr/>
          <p:nvPr/>
        </p:nvSpPr>
        <p:spPr>
          <a:xfrm>
            <a:off x="8058600" y="-1"/>
            <a:ext cx="4133400" cy="6858001"/>
          </a:xfrm>
          <a:prstGeom prst="chevron">
            <a:avLst>
              <a:gd name="adj" fmla="val 43431"/>
            </a:avLst>
          </a:prstGeom>
          <a:gradFill flip="none" rotWithShape="1">
            <a:gsLst>
              <a:gs pos="0">
                <a:srgbClr val="388A3A"/>
              </a:gs>
              <a:gs pos="66000">
                <a:srgbClr val="58A95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070DE1-F3E3-2299-5BCE-24A59614427F}"/>
              </a:ext>
            </a:extLst>
          </p:cNvPr>
          <p:cNvSpPr/>
          <p:nvPr/>
        </p:nvSpPr>
        <p:spPr>
          <a:xfrm>
            <a:off x="334094" y="3891361"/>
            <a:ext cx="8866350" cy="47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5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DAE69-933C-D7D5-FB23-CE624E306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B310802C-40C3-8B66-3903-83DB8F2A4885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83B0A-9551-4F65-175A-4C13510F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Print Sets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FCE7E-8144-5B44-182B-D280A22ED0DA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DE2ABAB-5643-5777-A089-313D6311B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9BA83080-3F5E-E7DE-5253-7327756A853E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Automated and dynamic PDF creation of Plans and Documents from the Digital Plan Room</a:t>
            </a:r>
          </a:p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Approved Documents may be stamped manually or automatically</a:t>
            </a:r>
          </a:p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The customer is notified documents are ready for downloading</a:t>
            </a:r>
          </a:p>
        </p:txBody>
      </p:sp>
    </p:spTree>
    <p:extLst>
      <p:ext uri="{BB962C8B-B14F-4D97-AF65-F5344CB8AC3E}">
        <p14:creationId xmlns:p14="http://schemas.microsoft.com/office/powerpoint/2010/main" val="383669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8BE22-CCC6-D718-309C-BB7783CC4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48C0E533-72D3-2036-AD61-448C5DFC54EF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28620-239B-5384-C160-72E7F9DC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Stamps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3D76C-B6B7-EBE5-7C3E-70E3372CBB21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4FE9FEE-03B6-CFBF-03E1-D0E73D49F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82A246C-F625-60E0-8BA8-46FAD4F7A1B5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49042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Manually apply to sheets/pages on plans and documents</a:t>
            </a:r>
          </a:p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May include any dynamic data from the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66A69-0054-5434-5332-5FC7E8B08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875" y="2880640"/>
            <a:ext cx="5434925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29D54-E4FB-5DE4-97B2-66520E4A8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FE956B2D-86D2-24E2-A283-57AD527D45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4B9B79-D828-3A50-4C05-45B3C928D65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4B08B-898D-0FE1-C22E-BE316C39C4A1}"/>
              </a:ext>
            </a:extLst>
          </p:cNvPr>
          <p:cNvSpPr txBox="1"/>
          <p:nvPr/>
        </p:nvSpPr>
        <p:spPr>
          <a:xfrm>
            <a:off x="293511" y="2492502"/>
            <a:ext cx="10058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Review Packages</a:t>
            </a:r>
            <a:endParaRPr lang="en-ID" sz="8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71B4F8FD-8939-34B2-F077-313B26D86A8F}"/>
              </a:ext>
            </a:extLst>
          </p:cNvPr>
          <p:cNvSpPr/>
          <p:nvPr/>
        </p:nvSpPr>
        <p:spPr>
          <a:xfrm>
            <a:off x="8058600" y="-1"/>
            <a:ext cx="4133400" cy="6858001"/>
          </a:xfrm>
          <a:prstGeom prst="chevron">
            <a:avLst>
              <a:gd name="adj" fmla="val 43431"/>
            </a:avLst>
          </a:prstGeom>
          <a:gradFill flip="none" rotWithShape="1">
            <a:gsLst>
              <a:gs pos="0">
                <a:srgbClr val="388A3A"/>
              </a:gs>
              <a:gs pos="66000">
                <a:srgbClr val="58A95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0C204-8767-BF42-AD9C-006F412085F8}"/>
              </a:ext>
            </a:extLst>
          </p:cNvPr>
          <p:cNvSpPr/>
          <p:nvPr/>
        </p:nvSpPr>
        <p:spPr>
          <a:xfrm>
            <a:off x="334094" y="3891361"/>
            <a:ext cx="8866350" cy="47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625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B15B1-B4C0-663F-84B1-C935E80C9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4DD49663-B3DB-78EA-6311-5F363383E55F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4FF28-93A5-D74F-EDAF-32C36B3D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Watermarks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D3A1C-02BA-5288-ED92-FF75BC575CC0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CCE3A9F-9499-E0EB-37B1-45CB450F1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F3C64B0-4E79-F6D2-B76A-C8A296B4BAE0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49042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Automatically applied at print set creation</a:t>
            </a:r>
          </a:p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Configured for placement and opacity</a:t>
            </a:r>
          </a:p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May include any dynamic data from the application</a:t>
            </a:r>
          </a:p>
          <a:p>
            <a:pPr marL="571500" indent="-571500"/>
            <a:endParaRPr lang="en-US" sz="3600" kern="0" dirty="0">
              <a:latin typeface="Verdana"/>
              <a:ea typeface="Verdan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171DA-4F13-356C-10E5-3770FF632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7440" y="2602051"/>
            <a:ext cx="5035288" cy="260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1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0F161-5BA4-6090-14A3-D51A0113A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98789151-12F0-872D-CCDC-F90F066F2C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43D511-4BE7-8336-3BB1-60BB4A502BBA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FA969A-9EA6-F4E8-4E5E-B8DA00630140}"/>
              </a:ext>
            </a:extLst>
          </p:cNvPr>
          <p:cNvSpPr txBox="1"/>
          <p:nvPr/>
        </p:nvSpPr>
        <p:spPr>
          <a:xfrm>
            <a:off x="293511" y="2492502"/>
            <a:ext cx="10058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Comment Library</a:t>
            </a:r>
            <a:endParaRPr lang="en-ID" sz="8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448271F-A748-829E-5AF3-1F376C360F7B}"/>
              </a:ext>
            </a:extLst>
          </p:cNvPr>
          <p:cNvSpPr/>
          <p:nvPr/>
        </p:nvSpPr>
        <p:spPr>
          <a:xfrm>
            <a:off x="8058600" y="-1"/>
            <a:ext cx="4133400" cy="6858001"/>
          </a:xfrm>
          <a:prstGeom prst="chevron">
            <a:avLst>
              <a:gd name="adj" fmla="val 43431"/>
            </a:avLst>
          </a:prstGeom>
          <a:gradFill flip="none" rotWithShape="1">
            <a:gsLst>
              <a:gs pos="0">
                <a:srgbClr val="388A3A"/>
              </a:gs>
              <a:gs pos="66000">
                <a:srgbClr val="58A95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D3FFA1-A78F-4B6E-F224-BE2593BB1CC2}"/>
              </a:ext>
            </a:extLst>
          </p:cNvPr>
          <p:cNvSpPr/>
          <p:nvPr/>
        </p:nvSpPr>
        <p:spPr>
          <a:xfrm>
            <a:off x="334094" y="3891361"/>
            <a:ext cx="8866350" cy="47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6027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7B6E3-61CD-DFCB-183F-AEEA7F7C8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FFF9FBC-D410-7FCB-8364-67EA9A5F60BC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26B0E-E8A0-B9B4-2724-2F0639B7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Comment Library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EDA97-6183-28A5-01E3-8AF69C3406DB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949DB00-F352-9055-827D-07A3BDE81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1A7DB3B-D6E5-8A23-5A30-ADCDD808444F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Pre-defined/loaded library of comments organized into books and chapters </a:t>
            </a:r>
          </a:p>
          <a:p>
            <a:pPr marL="571500" indent="-571500"/>
            <a:r>
              <a:rPr lang="en-US" sz="3600" kern="0" dirty="0">
                <a:latin typeface="Verdana"/>
                <a:ea typeface="Verdana"/>
                <a:cs typeface="Arial"/>
              </a:rPr>
              <a:t>Comments may be configured with references to code and ordinance sections</a:t>
            </a:r>
          </a:p>
        </p:txBody>
      </p:sp>
    </p:spTree>
    <p:extLst>
      <p:ext uri="{BB962C8B-B14F-4D97-AF65-F5344CB8AC3E}">
        <p14:creationId xmlns:p14="http://schemas.microsoft.com/office/powerpoint/2010/main" val="170036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4B983-0A4A-7626-35E4-0CCB14DB0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B3F3D338-C757-4E5F-05B1-A54082212CF2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2ED08-FA3E-9398-CCB6-0D8A4230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Comment Library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5C4C5-F2CA-8BDE-B2D8-A67AE00E86C7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10ECE9E-25C8-1BEE-0515-D0DD00F86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DEAA53A-9C66-69C0-4797-6E9AE8C7F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23" y="1690686"/>
            <a:ext cx="9487154" cy="47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23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39B94847-AFA5-4C08-8F3D-490D8934D5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7F5439-8A11-4636-A8C7-D586DBEDCF34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564AE-B7C2-4A90-BA17-11E3465A1F0A}"/>
              </a:ext>
            </a:extLst>
          </p:cNvPr>
          <p:cNvSpPr txBox="1"/>
          <p:nvPr/>
        </p:nvSpPr>
        <p:spPr>
          <a:xfrm>
            <a:off x="1730726" y="2492502"/>
            <a:ext cx="588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</a:t>
            </a:r>
            <a:endParaRPr lang="en-ID" sz="8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4CF521A-8E17-4486-849B-812EDE264797}"/>
              </a:ext>
            </a:extLst>
          </p:cNvPr>
          <p:cNvSpPr/>
          <p:nvPr/>
        </p:nvSpPr>
        <p:spPr>
          <a:xfrm>
            <a:off x="8058600" y="-1"/>
            <a:ext cx="4133400" cy="6858001"/>
          </a:xfrm>
          <a:prstGeom prst="chevron">
            <a:avLst>
              <a:gd name="adj" fmla="val 43431"/>
            </a:avLst>
          </a:prstGeom>
          <a:gradFill flip="none" rotWithShape="1">
            <a:gsLst>
              <a:gs pos="0">
                <a:srgbClr val="388A3A"/>
              </a:gs>
              <a:gs pos="66000">
                <a:srgbClr val="58A95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11BC70-9CE9-13A3-E3E1-F07CD8E698E8}"/>
              </a:ext>
            </a:extLst>
          </p:cNvPr>
          <p:cNvSpPr/>
          <p:nvPr/>
        </p:nvSpPr>
        <p:spPr>
          <a:xfrm>
            <a:off x="1590675" y="3891360"/>
            <a:ext cx="5884416" cy="9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218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0BFABA33-A5AF-521A-387B-2C9AA9B85EDC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FB2A3-AD90-CC8B-5146-33359E25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DPR File Type Roles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A77E5-634F-3716-ED86-BA5CAC7AA782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50BFD9-D2CF-596E-6292-0A4F5ABD9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F3826B95-5417-1ADB-F471-D5B68BA09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94400"/>
              </p:ext>
            </p:extLst>
          </p:nvPr>
        </p:nvGraphicFramePr>
        <p:xfrm>
          <a:off x="504829" y="2505738"/>
          <a:ext cx="10539827" cy="3114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19627">
                  <a:extLst>
                    <a:ext uri="{9D8B030D-6E8A-4147-A177-3AD203B41FA5}">
                      <a16:colId xmlns:a16="http://schemas.microsoft.com/office/drawing/2014/main" val="2189486276"/>
                    </a:ext>
                  </a:extLst>
                </a:gridCol>
                <a:gridCol w="1513114">
                  <a:extLst>
                    <a:ext uri="{9D8B030D-6E8A-4147-A177-3AD203B41FA5}">
                      <a16:colId xmlns:a16="http://schemas.microsoft.com/office/drawing/2014/main" val="888082530"/>
                    </a:ext>
                  </a:extLst>
                </a:gridCol>
                <a:gridCol w="1281454">
                  <a:extLst>
                    <a:ext uri="{9D8B030D-6E8A-4147-A177-3AD203B41FA5}">
                      <a16:colId xmlns:a16="http://schemas.microsoft.com/office/drawing/2014/main" val="3446427635"/>
                    </a:ext>
                  </a:extLst>
                </a:gridCol>
                <a:gridCol w="1606408">
                  <a:extLst>
                    <a:ext uri="{9D8B030D-6E8A-4147-A177-3AD203B41FA5}">
                      <a16:colId xmlns:a16="http://schemas.microsoft.com/office/drawing/2014/main" val="3461244614"/>
                    </a:ext>
                  </a:extLst>
                </a:gridCol>
                <a:gridCol w="1606408">
                  <a:extLst>
                    <a:ext uri="{9D8B030D-6E8A-4147-A177-3AD203B41FA5}">
                      <a16:colId xmlns:a16="http://schemas.microsoft.com/office/drawing/2014/main" val="1980141865"/>
                    </a:ext>
                  </a:extLst>
                </a:gridCol>
                <a:gridCol w="1340473">
                  <a:extLst>
                    <a:ext uri="{9D8B030D-6E8A-4147-A177-3AD203B41FA5}">
                      <a16:colId xmlns:a16="http://schemas.microsoft.com/office/drawing/2014/main" val="2174462522"/>
                    </a:ext>
                  </a:extLst>
                </a:gridCol>
                <a:gridCol w="1872343">
                  <a:extLst>
                    <a:ext uri="{9D8B030D-6E8A-4147-A177-3AD203B41FA5}">
                      <a16:colId xmlns:a16="http://schemas.microsoft.com/office/drawing/2014/main" val="2815435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File Type(s) Accepted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Viewable in DPR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Digital Signature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File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Sheet Versioning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Eligible for Issues/Conditions/Notes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27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92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Supporting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998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Attachment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Any file type allowable to be uploaded into iMS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12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69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5750F-1425-2688-A453-28A97609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745EB85E-294E-8C19-59A3-F7A0A96D0F2F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62B43-1E7E-4795-C2BD-E167091C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Plan Room Tabs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BCB38-436E-2FB7-E7F8-50F46F854F82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F852975-77CD-C3EC-EADF-E33980FB0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graphicFrame>
        <p:nvGraphicFramePr>
          <p:cNvPr id="7" name="Google Shape;145;p16">
            <a:extLst>
              <a:ext uri="{FF2B5EF4-FFF2-40B4-BE49-F238E27FC236}">
                <a16:creationId xmlns:a16="http://schemas.microsoft.com/office/drawing/2014/main" id="{D65F7730-C78C-EF31-C503-8C582E2B0771}"/>
              </a:ext>
            </a:extLst>
          </p:cNvPr>
          <p:cNvGraphicFramePr/>
          <p:nvPr/>
        </p:nvGraphicFramePr>
        <p:xfrm>
          <a:off x="577633" y="1690686"/>
          <a:ext cx="10141167" cy="49500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0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8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/>
                        <a:t>Tab</a:t>
                      </a:r>
                      <a:endParaRPr sz="25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2400" b="1" u="none" strike="noStrike" cap="none" dirty="0">
                          <a:solidFill>
                            <a:schemeClr val="tx1"/>
                          </a:solidFill>
                          <a:sym typeface="Arial"/>
                        </a:rPr>
                        <a:t>Description</a:t>
                      </a: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Summary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rPr lang="en-US" sz="1600" dirty="0"/>
                        <a:t>Snapshot of plan review progress; Summary of issues, conditions and notes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8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Review Packages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rPr lang="en-US" sz="1600" dirty="0"/>
                        <a:t>List of submittals from the customer; Each contains the files submitted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Plans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rPr lang="en" sz="1600" dirty="0"/>
                        <a:t>Plan sheets versioned at the sheet-level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4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Documents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rPr lang="en-US" sz="1600" dirty="0"/>
                        <a:t>Supporting documents listed for review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Attachments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rPr lang="en-US" sz="1600" dirty="0"/>
                        <a:t>Documents no reviewable for plan review can be downloaded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4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Issues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rPr lang="en-US" sz="1600" dirty="0"/>
                        <a:t>List of issues for the project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82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Conditions and Notes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rPr lang="en-US" sz="1600" dirty="0"/>
                        <a:t>List of conditions, notes and internal notes for the project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2838947260"/>
                  </a:ext>
                </a:extLst>
              </a:tr>
              <a:tr h="85700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Approved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rPr lang="en-US" sz="1600" dirty="0"/>
                        <a:t>List of approved documents generated by DPR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4235829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746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D329-A6EB-888F-ACCD-86BB1173E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C884D522-0743-944D-7B7F-F540B63368EE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8BBC9-A8DE-883D-B542-5CD6D73C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Plan Room Project Statuses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AE7026-95B4-DEA5-D006-3DC8E5B7303F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2108D26-EFCB-5430-09F9-7A856DCCD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graphicFrame>
        <p:nvGraphicFramePr>
          <p:cNvPr id="7" name="Google Shape;145;p16">
            <a:extLst>
              <a:ext uri="{FF2B5EF4-FFF2-40B4-BE49-F238E27FC236}">
                <a16:creationId xmlns:a16="http://schemas.microsoft.com/office/drawing/2014/main" id="{C76DCAFB-AF9E-C497-8174-C659CC4D4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367439"/>
              </p:ext>
            </p:extLst>
          </p:nvPr>
        </p:nvGraphicFramePr>
        <p:xfrm>
          <a:off x="577633" y="1690686"/>
          <a:ext cx="8796245" cy="514001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606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6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/>
                        <a:t>Status</a:t>
                      </a:r>
                      <a:endParaRPr sz="25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/>
                        <a:t>Description</a:t>
                      </a:r>
                      <a:endParaRPr sz="2500" b="1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99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Intake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Initial status for a project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9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Submitted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/>
                        <a:t>Status once customer has submitted a review package</a:t>
                      </a:r>
                      <a:endParaRPr sz="160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/>
                        <a:t>If a review package is ReOpened the project status changes back Intake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In Review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/>
                        <a:t>Status once the project is routed for review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0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Not Approved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Status if corrections are required for the project</a:t>
                      </a: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Once a customer resubmits, the status is updated to Submitted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Approved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/>
                        <a:t>Status of the project once it has been approved</a:t>
                      </a:r>
                      <a:endParaRPr sz="16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66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Closed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Status of the project once it has been closed</a:t>
                      </a: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Closed projects do not show in the project list by default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15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1ACC2-FE82-338A-0257-C6BC7387C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3DC3869D-2000-FB17-C27C-2BBD34296842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BD981-3E91-2BFD-3F2B-6726EAED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Verdana"/>
                <a:ea typeface="Verdana"/>
                <a:cs typeface="Calibri Light"/>
              </a:rPr>
              <a:t>Review Package - Definition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Calibri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2857F-524A-4E0E-7979-CBF8F8C28D50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798DEFE-EC79-25F1-216A-757FED7A1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18B3ECC-CAFF-C05C-4A23-03030BB3F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Verdana"/>
                <a:ea typeface="Verdana"/>
                <a:cs typeface="Arial"/>
              </a:rPr>
              <a:t>Electronic organizational tool to collect documents for a review cycle.  Review packages control when the public portal is open to accepting additional documents for review.  Packages align to review cycles.</a:t>
            </a:r>
          </a:p>
        </p:txBody>
      </p:sp>
    </p:spTree>
    <p:extLst>
      <p:ext uri="{BB962C8B-B14F-4D97-AF65-F5344CB8AC3E}">
        <p14:creationId xmlns:p14="http://schemas.microsoft.com/office/powerpoint/2010/main" val="100183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68652-D5A1-CFD7-19FC-0BE267D0B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403F8D7B-3523-144A-5DB4-DE7ED9404167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27B2C-7904-7454-ABBC-BA3684E1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DPR File Type Roles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F28EC-5C21-8A90-6C60-E8355EF5BEC6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73327DF-722A-9877-C478-105A8CEF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C10A4B-77B4-5A3E-8EC0-499E418A6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31" y="1885127"/>
            <a:ext cx="5035549" cy="3679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F0DC24-FF8B-E00B-3579-264BBDAC2B68}"/>
              </a:ext>
            </a:extLst>
          </p:cNvPr>
          <p:cNvSpPr txBox="1"/>
          <p:nvPr/>
        </p:nvSpPr>
        <p:spPr>
          <a:xfrm>
            <a:off x="6430266" y="2909711"/>
            <a:ext cx="48654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Plans</a:t>
            </a:r>
          </a:p>
          <a:p>
            <a:r>
              <a:rPr lang="en-US" sz="4000" b="1" dirty="0"/>
              <a:t>Supporting Document</a:t>
            </a:r>
          </a:p>
          <a:p>
            <a:r>
              <a:rPr lang="en-US" sz="4000" b="1" dirty="0"/>
              <a:t>Attachment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B0CCF1-F249-2DCF-4D50-2FCC41B55EE2}"/>
              </a:ext>
            </a:extLst>
          </p:cNvPr>
          <p:cNvCxnSpPr>
            <a:cxnSpLocks/>
          </p:cNvCxnSpPr>
          <p:nvPr/>
        </p:nvCxnSpPr>
        <p:spPr>
          <a:xfrm flipV="1">
            <a:off x="3883231" y="3308812"/>
            <a:ext cx="2335587" cy="43191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48C0E8-C68C-CB59-B971-3827DEFDDD0C}"/>
              </a:ext>
            </a:extLst>
          </p:cNvPr>
          <p:cNvCxnSpPr>
            <a:cxnSpLocks/>
          </p:cNvCxnSpPr>
          <p:nvPr/>
        </p:nvCxnSpPr>
        <p:spPr>
          <a:xfrm flipV="1">
            <a:off x="3883231" y="3879207"/>
            <a:ext cx="2368653" cy="81154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A9E5FF-EADB-685F-FD23-C1F02026E4AD}"/>
              </a:ext>
            </a:extLst>
          </p:cNvPr>
          <p:cNvCxnSpPr>
            <a:cxnSpLocks/>
          </p:cNvCxnSpPr>
          <p:nvPr/>
        </p:nvCxnSpPr>
        <p:spPr>
          <a:xfrm flipV="1">
            <a:off x="3883231" y="4449603"/>
            <a:ext cx="2368653" cy="82304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43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923EF-6600-D6CC-6D32-1797A66E5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7468F2C8-97B6-5119-35F3-C8EE8A09539D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4C2A4-1792-7A29-D3CA-942CD95E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Sheet Number Recommendations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7973F-6044-8523-2B28-3C33DDA61703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B1FD913-A744-9AEA-E4A2-2F7333285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3E1873-8503-29DD-95D8-BCC8C8A84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435894"/>
            <a:ext cx="5384800" cy="5029200"/>
          </a:xfrm>
        </p:spPr>
        <p:txBody>
          <a:bodyPr/>
          <a:lstStyle/>
          <a:p>
            <a:r>
              <a:rPr lang="en-US" sz="2400" dirty="0"/>
              <a:t>Use table of contents (bookmarks) whenever possible, especially if using numeric only sheets</a:t>
            </a:r>
          </a:p>
          <a:p>
            <a:r>
              <a:rPr lang="en-US" sz="2400" dirty="0"/>
              <a:t>Use the following format</a:t>
            </a:r>
          </a:p>
          <a:p>
            <a:pPr lvl="1"/>
            <a:r>
              <a:rPr lang="en-US" dirty="0"/>
              <a:t>[SHEET NUMBER] [SHEET TITLE]</a:t>
            </a:r>
          </a:p>
          <a:p>
            <a:r>
              <a:rPr lang="en-US" sz="2400" dirty="0"/>
              <a:t>If not using a table of contents, using an alpha/numeric sheet pattern will provide better accuracy in identifying sheet number</a:t>
            </a:r>
          </a:p>
          <a:p>
            <a:r>
              <a:rPr lang="en-US" sz="2400" dirty="0"/>
              <a:t>Do not change sheet numbers for resubmittals</a:t>
            </a:r>
          </a:p>
          <a:p>
            <a:endParaRPr lang="en-US" sz="226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23F5DB-99E2-C920-24DD-D205BA06F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847" y="1665034"/>
            <a:ext cx="5408953" cy="401968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57876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0BFABA33-A5AF-521A-387B-2C9AA9B85EDC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FB2A3-AD90-CC8B-5146-33359E25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Review Package Statuses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A77E5-634F-3716-ED86-BA5CAC7AA782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50BFD9-D2CF-596E-6292-0A4F5ABD9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graphicFrame>
        <p:nvGraphicFramePr>
          <p:cNvPr id="4" name="Google Shape;151;p17">
            <a:extLst>
              <a:ext uri="{FF2B5EF4-FFF2-40B4-BE49-F238E27FC236}">
                <a16:creationId xmlns:a16="http://schemas.microsoft.com/office/drawing/2014/main" id="{EE44A8FD-225C-6B45-0B9F-37AE2E8E8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088237"/>
              </p:ext>
            </p:extLst>
          </p:nvPr>
        </p:nvGraphicFramePr>
        <p:xfrm>
          <a:off x="570368" y="1812931"/>
          <a:ext cx="10648679" cy="4876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08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1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Status</a:t>
                      </a:r>
                      <a:endParaRPr sz="16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Description</a:t>
                      </a:r>
                      <a:endParaRPr sz="16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Next possible status(es)</a:t>
                      </a:r>
                      <a:endParaRPr sz="1600" b="1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1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New</a:t>
                      </a:r>
                      <a:endParaRPr sz="16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Open for the customer in the public portal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Submitted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0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Submitted</a:t>
                      </a:r>
                      <a:endParaRPr sz="16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 sz="1600" dirty="0"/>
                        <a:t>The </a:t>
                      </a:r>
                      <a:r>
                        <a:rPr lang="en" sz="1600" dirty="0"/>
                        <a:t>customer has submitted</a:t>
                      </a:r>
                      <a:r>
                        <a:rPr lang="en-US" sz="1600" dirty="0"/>
                        <a:t> it, and it</a:t>
                      </a:r>
                      <a:r>
                        <a:rPr lang="en" sz="1600" dirty="0"/>
                        <a:t> is now read-only in the public portal</a:t>
                      </a: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 sz="1600" dirty="0"/>
                        <a:t>It c</a:t>
                      </a:r>
                      <a:r>
                        <a:rPr lang="en" sz="1600" dirty="0"/>
                        <a:t>an be reopened by the workflow or manually</a:t>
                      </a: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Sheets and documents will not yet appear on </a:t>
                      </a:r>
                      <a:r>
                        <a:rPr lang="en-US" sz="1600" dirty="0"/>
                        <a:t>the </a:t>
                      </a:r>
                      <a:r>
                        <a:rPr lang="en" sz="1600" dirty="0"/>
                        <a:t>Plans and Documents tabs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ReOpened</a:t>
                      </a: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Accepted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err="1"/>
                        <a:t>ReOpened</a:t>
                      </a:r>
                      <a:endParaRPr sz="16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 sz="1600" dirty="0"/>
                        <a:t>Open for the customer in the public portal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Includes comments from the City communicating deficiencies</a:t>
                      </a:r>
                      <a:endParaRPr sz="16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Submitted</a:t>
                      </a: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74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Accepted</a:t>
                      </a:r>
                      <a:endParaRPr sz="16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Ready for review</a:t>
                      </a: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dirty="0"/>
                        <a:t>Commits in sheet numbering, plans, and documents for review</a:t>
                      </a:r>
                      <a:endParaRPr sz="16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600" b="1" dirty="0"/>
                        <a:t>CANNOT BE REOPENED</a:t>
                      </a:r>
                      <a:endParaRPr sz="1600" b="1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54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0BFABA33-A5AF-521A-387B-2C9AA9B85EDC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FB2A3-AD90-CC8B-5146-33359E25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Review Package Statuses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A77E5-634F-3716-ED86-BA5CAC7AA782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50BFD9-D2CF-596E-6292-0A4F5ABD9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B956D-EA4A-A595-7D9B-6140C82D6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5916" y="1690686"/>
            <a:ext cx="6052311" cy="48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93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6EF00-31AF-A663-3F12-13239586B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F9B1662B-E776-4679-CBB2-6E7CBBBAE6CE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15D34-C20D-8B56-60BE-C2562FDC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Alerts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FFB3D2-6F4A-44C0-D413-32886E134AFF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65467B2-5880-D1D4-74AF-FBA9B7347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E50D48-2874-84D7-9B43-0A39D1C8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792" y="2149435"/>
            <a:ext cx="11511550" cy="40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5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93455-149F-5618-E453-74F1E0C3F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A9536DDF-DE59-64B5-4E84-531044E01072}"/>
              </a:ext>
            </a:extLst>
          </p:cNvPr>
          <p:cNvSpPr/>
          <p:nvPr/>
        </p:nvSpPr>
        <p:spPr>
          <a:xfrm rot="16200000">
            <a:off x="4275935" y="-3151188"/>
            <a:ext cx="815975" cy="83581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270000" dist="660400" dir="10800000" algn="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A1102-B425-829A-BE03-77F3A83B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Alerts - Roles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8C5E1B-C64A-CF15-AD2F-735368A10397}"/>
              </a:ext>
            </a:extLst>
          </p:cNvPr>
          <p:cNvSpPr/>
          <p:nvPr/>
        </p:nvSpPr>
        <p:spPr>
          <a:xfrm>
            <a:off x="11944350" y="0"/>
            <a:ext cx="247650" cy="6858000"/>
          </a:xfrm>
          <a:prstGeom prst="rect">
            <a:avLst/>
          </a:prstGeom>
          <a:solidFill>
            <a:srgbClr val="58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301E910-270A-3BAF-34CD-6434F68D5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258" y="137904"/>
            <a:ext cx="731084" cy="738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66DDE1-EAD2-E614-CDE8-30CB1F41A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792" y="2366096"/>
            <a:ext cx="11511550" cy="36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1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PermitHub_Presentation_Master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5700</TotalTime>
  <Words>797</Words>
  <Application>Microsoft Office PowerPoint</Application>
  <PresentationFormat>Widescreen</PresentationFormat>
  <Paragraphs>169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ePermitHub_Presentation_Master</vt:lpstr>
      <vt:lpstr>1_Office Theme</vt:lpstr>
      <vt:lpstr>PowerPoint Presentation</vt:lpstr>
      <vt:lpstr>PowerPoint Presentation</vt:lpstr>
      <vt:lpstr>Review Package - Definition</vt:lpstr>
      <vt:lpstr>DPR File Type Roles</vt:lpstr>
      <vt:lpstr>Sheet Number Recommendations</vt:lpstr>
      <vt:lpstr>Review Package Statuses</vt:lpstr>
      <vt:lpstr>Review Package Statuses</vt:lpstr>
      <vt:lpstr>Alerts</vt:lpstr>
      <vt:lpstr>Alerts - Roles</vt:lpstr>
      <vt:lpstr>PowerPoint Presentation</vt:lpstr>
      <vt:lpstr>Review Disciplines</vt:lpstr>
      <vt:lpstr>Review Disciplines</vt:lpstr>
      <vt:lpstr>Test Record</vt:lpstr>
      <vt:lpstr>Issues, Conditions, Notes, Internal</vt:lpstr>
      <vt:lpstr>Issue Life Cycle</vt:lpstr>
      <vt:lpstr>Comment Publishing</vt:lpstr>
      <vt:lpstr>PowerPoint Presentation</vt:lpstr>
      <vt:lpstr>Print Sets</vt:lpstr>
      <vt:lpstr>Stamps</vt:lpstr>
      <vt:lpstr>Watermarks</vt:lpstr>
      <vt:lpstr>PowerPoint Presentation</vt:lpstr>
      <vt:lpstr>Comment Library</vt:lpstr>
      <vt:lpstr>Comment Library</vt:lpstr>
      <vt:lpstr>PowerPoint Presentation</vt:lpstr>
      <vt:lpstr>DPR File Type Roles</vt:lpstr>
      <vt:lpstr>Plan Room Tabs</vt:lpstr>
      <vt:lpstr>Plan Room Project Statuses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Chiong</dc:creator>
  <cp:lastModifiedBy>Seth Axthelm</cp:lastModifiedBy>
  <cp:revision>118</cp:revision>
  <dcterms:created xsi:type="dcterms:W3CDTF">2022-02-26T00:43:39Z</dcterms:created>
  <dcterms:modified xsi:type="dcterms:W3CDTF">2025-02-27T15:17:24Z</dcterms:modified>
</cp:coreProperties>
</file>