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9" r:id="rId2"/>
    <p:sldId id="397" r:id="rId3"/>
    <p:sldId id="265" r:id="rId4"/>
    <p:sldId id="305" r:id="rId5"/>
    <p:sldId id="463" r:id="rId6"/>
    <p:sldId id="301" r:id="rId7"/>
    <p:sldId id="302" r:id="rId8"/>
    <p:sldId id="425" r:id="rId9"/>
    <p:sldId id="429" r:id="rId10"/>
    <p:sldId id="447" r:id="rId11"/>
    <p:sldId id="426" r:id="rId12"/>
    <p:sldId id="422" r:id="rId13"/>
    <p:sldId id="431" r:id="rId14"/>
    <p:sldId id="432" r:id="rId15"/>
    <p:sldId id="444" r:id="rId16"/>
    <p:sldId id="441" r:id="rId17"/>
    <p:sldId id="442" r:id="rId18"/>
    <p:sldId id="443" r:id="rId19"/>
    <p:sldId id="298" r:id="rId20"/>
    <p:sldId id="467" r:id="rId21"/>
    <p:sldId id="297" r:id="rId22"/>
    <p:sldId id="307" r:id="rId23"/>
    <p:sldId id="465" r:id="rId24"/>
    <p:sldId id="466" r:id="rId25"/>
    <p:sldId id="303" r:id="rId26"/>
    <p:sldId id="468" r:id="rId27"/>
    <p:sldId id="469" r:id="rId28"/>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B4EF"/>
    <a:srgbClr val="AAE571"/>
    <a:srgbClr val="B3D451"/>
    <a:srgbClr val="CCFFFF"/>
    <a:srgbClr val="FFFFFF"/>
    <a:srgbClr val="EEF3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EA43B1-7444-4894-93FE-D956AA8EECE3}" v="21" dt="2025-01-15T15:58:45.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59" d="100"/>
          <a:sy n="159" d="100"/>
        </p:scale>
        <p:origin x="755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1F4D35B1-D1C6-49DD-BC31-4742C65718D8}" type="datetimeFigureOut">
              <a:rPr lang="en-US" smtClean="0"/>
              <a:t>1/30/2025</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B20AC741-0657-480D-87CF-C414681888B2}" type="slidenum">
              <a:rPr lang="en-US" smtClean="0"/>
              <a:t>‹#›</a:t>
            </a:fld>
            <a:endParaRPr lang="en-US"/>
          </a:p>
        </p:txBody>
      </p:sp>
    </p:spTree>
    <p:extLst>
      <p:ext uri="{BB962C8B-B14F-4D97-AF65-F5344CB8AC3E}">
        <p14:creationId xmlns:p14="http://schemas.microsoft.com/office/powerpoint/2010/main" val="26316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2</a:t>
            </a:fld>
            <a:endParaRPr lang="en-US" dirty="0"/>
          </a:p>
        </p:txBody>
      </p:sp>
    </p:spTree>
    <p:extLst>
      <p:ext uri="{BB962C8B-B14F-4D97-AF65-F5344CB8AC3E}">
        <p14:creationId xmlns:p14="http://schemas.microsoft.com/office/powerpoint/2010/main" val="3708727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18</a:t>
            </a:fld>
            <a:endParaRPr lang="en-US" dirty="0"/>
          </a:p>
        </p:txBody>
      </p:sp>
    </p:spTree>
    <p:extLst>
      <p:ext uri="{BB962C8B-B14F-4D97-AF65-F5344CB8AC3E}">
        <p14:creationId xmlns:p14="http://schemas.microsoft.com/office/powerpoint/2010/main" val="166774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Aug. 7, the Planning and Zoning Board voted to recommend approval of the LDC update.</a:t>
            </a:r>
          </a:p>
          <a:p>
            <a:r>
              <a:rPr lang="en-US" dirty="0"/>
              <a:t>On Aug. 8, the CC voted to table the first reading to August 29 to allow for additional meetings with the public. </a:t>
            </a:r>
          </a:p>
          <a:p>
            <a:r>
              <a:rPr lang="en-US" dirty="0"/>
              <a:t>Last time Pat mentioned that we had 3 additional meeting, 54 people participated, and we received 186 comments. </a:t>
            </a:r>
          </a:p>
          <a:p>
            <a:r>
              <a:rPr lang="en-US" dirty="0"/>
              <a:t>We created a matrix specifying which comments resulted in changes to the draft, which would be addressed in phase 2, and which changes staff did not agree with.</a:t>
            </a:r>
          </a:p>
          <a:p>
            <a:endParaRPr lang="en-US" dirty="0"/>
          </a:p>
          <a:p>
            <a:r>
              <a:rPr lang="en-US" dirty="0"/>
              <a:t>At the last hearing, on Aug. 29, staff brough up a few changes that needed CC input, and the CC requested additional changes based on input at the hearing. Those are the edits that we will cover in this presentation.</a:t>
            </a:r>
          </a:p>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5</a:t>
            </a:fld>
            <a:endParaRPr lang="en-US" dirty="0"/>
          </a:p>
        </p:txBody>
      </p:sp>
    </p:spTree>
    <p:extLst>
      <p:ext uri="{BB962C8B-B14F-4D97-AF65-F5344CB8AC3E}">
        <p14:creationId xmlns:p14="http://schemas.microsoft.com/office/powerpoint/2010/main" val="321948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10</a:t>
            </a:fld>
            <a:endParaRPr lang="en-US" dirty="0"/>
          </a:p>
        </p:txBody>
      </p:sp>
    </p:spTree>
    <p:extLst>
      <p:ext uri="{BB962C8B-B14F-4D97-AF65-F5344CB8AC3E}">
        <p14:creationId xmlns:p14="http://schemas.microsoft.com/office/powerpoint/2010/main" val="371141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12</a:t>
            </a:fld>
            <a:endParaRPr lang="en-US" dirty="0"/>
          </a:p>
        </p:txBody>
      </p:sp>
    </p:spTree>
    <p:extLst>
      <p:ext uri="{BB962C8B-B14F-4D97-AF65-F5344CB8AC3E}">
        <p14:creationId xmlns:p14="http://schemas.microsoft.com/office/powerpoint/2010/main" val="3845075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13</a:t>
            </a:fld>
            <a:endParaRPr lang="en-US" dirty="0"/>
          </a:p>
        </p:txBody>
      </p:sp>
    </p:spTree>
    <p:extLst>
      <p:ext uri="{BB962C8B-B14F-4D97-AF65-F5344CB8AC3E}">
        <p14:creationId xmlns:p14="http://schemas.microsoft.com/office/powerpoint/2010/main" val="73967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14</a:t>
            </a:fld>
            <a:endParaRPr lang="en-US" dirty="0"/>
          </a:p>
        </p:txBody>
      </p:sp>
    </p:spTree>
    <p:extLst>
      <p:ext uri="{BB962C8B-B14F-4D97-AF65-F5344CB8AC3E}">
        <p14:creationId xmlns:p14="http://schemas.microsoft.com/office/powerpoint/2010/main" val="332372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15</a:t>
            </a:fld>
            <a:endParaRPr lang="en-US" dirty="0"/>
          </a:p>
        </p:txBody>
      </p:sp>
    </p:spTree>
    <p:extLst>
      <p:ext uri="{BB962C8B-B14F-4D97-AF65-F5344CB8AC3E}">
        <p14:creationId xmlns:p14="http://schemas.microsoft.com/office/powerpoint/2010/main" val="352377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16</a:t>
            </a:fld>
            <a:endParaRPr lang="en-US" dirty="0"/>
          </a:p>
        </p:txBody>
      </p:sp>
    </p:spTree>
    <p:extLst>
      <p:ext uri="{BB962C8B-B14F-4D97-AF65-F5344CB8AC3E}">
        <p14:creationId xmlns:p14="http://schemas.microsoft.com/office/powerpoint/2010/main" val="351040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3401D-32B1-4B88-A39B-D67A8E46B6C3}" type="slidenum">
              <a:rPr lang="en-US" smtClean="0"/>
              <a:pPr/>
              <a:t>17</a:t>
            </a:fld>
            <a:endParaRPr lang="en-US" dirty="0"/>
          </a:p>
        </p:txBody>
      </p:sp>
    </p:spTree>
    <p:extLst>
      <p:ext uri="{BB962C8B-B14F-4D97-AF65-F5344CB8AC3E}">
        <p14:creationId xmlns:p14="http://schemas.microsoft.com/office/powerpoint/2010/main" val="35944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E7D-60BD-A201-6602-E32753C5B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F6C9EF-C175-B44D-0132-70FF239A1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27F1B-F931-1955-4383-D3607FC7704C}"/>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5" name="Footer Placeholder 4">
            <a:extLst>
              <a:ext uri="{FF2B5EF4-FFF2-40B4-BE49-F238E27FC236}">
                <a16:creationId xmlns:a16="http://schemas.microsoft.com/office/drawing/2014/main" id="{531AB54A-B96D-AEED-B7BB-DADA8AFFA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B6D04-8C75-8093-5340-069DD0B0AEDB}"/>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237232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6C86-6228-D07A-BF09-BEF6B9484E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C7797B-72AA-33EF-36C3-3BC3399CF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B9CDF-CDA0-9186-15DF-FC2652D2BF55}"/>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5" name="Footer Placeholder 4">
            <a:extLst>
              <a:ext uri="{FF2B5EF4-FFF2-40B4-BE49-F238E27FC236}">
                <a16:creationId xmlns:a16="http://schemas.microsoft.com/office/drawing/2014/main" id="{685B36DE-54CF-D502-33E9-FE6DB804B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B2DC6-BB68-2CA3-F2BF-AFA98CAA8FF1}"/>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267082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5F630-F7A1-3C67-D571-EDD72FE3C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BB0BD-87BC-18B1-3633-77DFDFEEB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8363B-25CE-D3BE-E59E-573A8B3E4C88}"/>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5" name="Footer Placeholder 4">
            <a:extLst>
              <a:ext uri="{FF2B5EF4-FFF2-40B4-BE49-F238E27FC236}">
                <a16:creationId xmlns:a16="http://schemas.microsoft.com/office/drawing/2014/main" id="{504F0C73-10FC-5C68-9AA1-56EF5D2A3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C1239-D31A-1B35-DAE6-CF9DB9F16D50}"/>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275637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A6FE-9F56-40E5-BBA6-0B630FE22BED}"/>
              </a:ext>
            </a:extLst>
          </p:cNvPr>
          <p:cNvSpPr>
            <a:spLocks noGrp="1"/>
          </p:cNvSpPr>
          <p:nvPr>
            <p:ph type="ctrTitle"/>
          </p:nvPr>
        </p:nvSpPr>
        <p:spPr>
          <a:xfrm>
            <a:off x="771583" y="560993"/>
            <a:ext cx="10762332" cy="1004057"/>
          </a:xfrm>
        </p:spPr>
        <p:txBody>
          <a:bodyPr anchor="b">
            <a:normAutofit/>
          </a:bodyPr>
          <a:lstStyle>
            <a:lvl1pPr algn="l">
              <a:defRPr sz="3750"/>
            </a:lvl1pPr>
          </a:lstStyle>
          <a:p>
            <a:r>
              <a:rPr lang="en-US"/>
              <a:t>Click to edit Master title style</a:t>
            </a:r>
            <a:endParaRPr lang="ru-RU" dirty="0"/>
          </a:p>
        </p:txBody>
      </p:sp>
      <p:sp>
        <p:nvSpPr>
          <p:cNvPr id="3" name="Subtitle 2">
            <a:extLst>
              <a:ext uri="{FF2B5EF4-FFF2-40B4-BE49-F238E27FC236}">
                <a16:creationId xmlns:a16="http://schemas.microsoft.com/office/drawing/2014/main" id="{86F1E879-9DF7-4DA7-85AC-CB56A8C099B9}"/>
              </a:ext>
            </a:extLst>
          </p:cNvPr>
          <p:cNvSpPr>
            <a:spLocks noGrp="1"/>
          </p:cNvSpPr>
          <p:nvPr>
            <p:ph type="subTitle" idx="1"/>
          </p:nvPr>
        </p:nvSpPr>
        <p:spPr>
          <a:xfrm>
            <a:off x="771581" y="1810872"/>
            <a:ext cx="10631707" cy="471667"/>
          </a:xfrm>
        </p:spPr>
        <p:txBody>
          <a:bodyPr/>
          <a:lstStyle>
            <a:lvl1pPr marL="0" indent="0" algn="l">
              <a:buNone/>
              <a:defRPr sz="1800">
                <a:solidFill>
                  <a:srgbClr val="31365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486006BC-654D-4398-BB52-44965C9C13A3}"/>
              </a:ext>
            </a:extLst>
          </p:cNvPr>
          <p:cNvSpPr>
            <a:spLocks noGrp="1"/>
          </p:cNvSpPr>
          <p:nvPr>
            <p:ph type="dt" sz="half" idx="10"/>
          </p:nvPr>
        </p:nvSpPr>
        <p:spPr>
          <a:xfrm>
            <a:off x="8873231" y="5942543"/>
            <a:ext cx="2743200" cy="153135"/>
          </a:xfrm>
        </p:spPr>
        <p:txBody>
          <a:bodyPr/>
          <a:lstStyle>
            <a:lvl1pPr>
              <a:defRPr>
                <a:solidFill>
                  <a:srgbClr val="4C1959"/>
                </a:solidFill>
              </a:defRPr>
            </a:lvl1pPr>
          </a:lstStyle>
          <a:p>
            <a:fld id="{9EC83871-7464-427B-B6D7-A5E8F38202AB}" type="datetime1">
              <a:rPr lang="ru-RU" smtClean="0"/>
              <a:pPr/>
              <a:t>30.01.2025</a:t>
            </a:fld>
            <a:endParaRPr lang="ru-RU"/>
          </a:p>
        </p:txBody>
      </p:sp>
      <p:sp>
        <p:nvSpPr>
          <p:cNvPr id="5" name="Footer Placeholder 4">
            <a:extLst>
              <a:ext uri="{FF2B5EF4-FFF2-40B4-BE49-F238E27FC236}">
                <a16:creationId xmlns:a16="http://schemas.microsoft.com/office/drawing/2014/main" id="{88D33390-B4DE-4B11-A7FB-79925DE8D791}"/>
              </a:ext>
            </a:extLst>
          </p:cNvPr>
          <p:cNvSpPr>
            <a:spLocks noGrp="1"/>
          </p:cNvSpPr>
          <p:nvPr>
            <p:ph type="ftr" sz="quarter" idx="11"/>
          </p:nvPr>
        </p:nvSpPr>
        <p:spPr/>
        <p:txBody>
          <a:bodyPr/>
          <a:lstStyle>
            <a:lvl1pPr>
              <a:defRPr>
                <a:solidFill>
                  <a:srgbClr val="4C1959"/>
                </a:solidFill>
              </a:defRPr>
            </a:lvl1pPr>
          </a:lstStyle>
          <a:p>
            <a:endParaRPr lang="ru-RU"/>
          </a:p>
        </p:txBody>
      </p:sp>
      <p:sp>
        <p:nvSpPr>
          <p:cNvPr id="6" name="Slide Number Placeholder 5">
            <a:extLst>
              <a:ext uri="{FF2B5EF4-FFF2-40B4-BE49-F238E27FC236}">
                <a16:creationId xmlns:a16="http://schemas.microsoft.com/office/drawing/2014/main" id="{73173001-7276-491C-9F48-01FA5E7196FC}"/>
              </a:ext>
            </a:extLst>
          </p:cNvPr>
          <p:cNvSpPr>
            <a:spLocks noGrp="1"/>
          </p:cNvSpPr>
          <p:nvPr>
            <p:ph type="sldNum" sz="quarter" idx="12"/>
          </p:nvPr>
        </p:nvSpPr>
        <p:spPr/>
        <p:txBody>
          <a:bodyPr/>
          <a:lstStyle>
            <a:lvl1pPr>
              <a:defRPr>
                <a:solidFill>
                  <a:srgbClr val="4C1959"/>
                </a:solidFill>
              </a:defRPr>
            </a:lvl1pPr>
          </a:lstStyle>
          <a:p>
            <a:fld id="{AF24F759-2890-4717-B1AF-E04CADEEA4E9}" type="slidenum">
              <a:rPr lang="ru-RU" smtClean="0"/>
              <a:pPr/>
              <a:t>‹#›</a:t>
            </a:fld>
            <a:endParaRPr lang="ru-RU"/>
          </a:p>
        </p:txBody>
      </p:sp>
      <p:cxnSp>
        <p:nvCxnSpPr>
          <p:cNvPr id="10" name="Straight Connector 9">
            <a:extLst>
              <a:ext uri="{FF2B5EF4-FFF2-40B4-BE49-F238E27FC236}">
                <a16:creationId xmlns:a16="http://schemas.microsoft.com/office/drawing/2014/main" id="{271986FB-BF6D-4B98-ACDD-AD2C255FA969}"/>
              </a:ext>
            </a:extLst>
          </p:cNvPr>
          <p:cNvCxnSpPr/>
          <p:nvPr userDrawn="1"/>
        </p:nvCxnSpPr>
        <p:spPr>
          <a:xfrm>
            <a:off x="930604" y="1640756"/>
            <a:ext cx="3739896"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D13A07-F0A8-43F7-B682-245A3F0AE53C}"/>
              </a:ext>
            </a:extLst>
          </p:cNvPr>
          <p:cNvCxnSpPr>
            <a:cxnSpLocks/>
          </p:cNvCxnSpPr>
          <p:nvPr userDrawn="1"/>
        </p:nvCxnSpPr>
        <p:spPr>
          <a:xfrm>
            <a:off x="506062" y="3437723"/>
            <a:ext cx="11220501"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5626E3A0-4546-4CF6-A4F2-DEF7D1CD1FF9}"/>
              </a:ext>
            </a:extLst>
          </p:cNvPr>
          <p:cNvSpPr/>
          <p:nvPr userDrawn="1"/>
        </p:nvSpPr>
        <p:spPr>
          <a:xfrm>
            <a:off x="1425687"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0" name="Oval 119">
            <a:extLst>
              <a:ext uri="{FF2B5EF4-FFF2-40B4-BE49-F238E27FC236}">
                <a16:creationId xmlns:a16="http://schemas.microsoft.com/office/drawing/2014/main" id="{7E2518BE-4FE7-462F-896E-F7A1045CBC7F}"/>
              </a:ext>
            </a:extLst>
          </p:cNvPr>
          <p:cNvSpPr/>
          <p:nvPr userDrawn="1"/>
        </p:nvSpPr>
        <p:spPr>
          <a:xfrm>
            <a:off x="9485991"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121" name="Oval 120">
            <a:extLst>
              <a:ext uri="{FF2B5EF4-FFF2-40B4-BE49-F238E27FC236}">
                <a16:creationId xmlns:a16="http://schemas.microsoft.com/office/drawing/2014/main" id="{D13B079D-42A1-4B9D-A7F1-282A0DD6008D}"/>
              </a:ext>
            </a:extLst>
          </p:cNvPr>
          <p:cNvSpPr/>
          <p:nvPr userDrawn="1"/>
        </p:nvSpPr>
        <p:spPr>
          <a:xfrm>
            <a:off x="3447869"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2" name="Oval 121">
            <a:extLst>
              <a:ext uri="{FF2B5EF4-FFF2-40B4-BE49-F238E27FC236}">
                <a16:creationId xmlns:a16="http://schemas.microsoft.com/office/drawing/2014/main" id="{5265D1BF-A6B7-4058-A96A-F0F1C76D8517}"/>
              </a:ext>
            </a:extLst>
          </p:cNvPr>
          <p:cNvSpPr/>
          <p:nvPr userDrawn="1"/>
        </p:nvSpPr>
        <p:spPr>
          <a:xfrm>
            <a:off x="546057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3" name="Oval 122">
            <a:extLst>
              <a:ext uri="{FF2B5EF4-FFF2-40B4-BE49-F238E27FC236}">
                <a16:creationId xmlns:a16="http://schemas.microsoft.com/office/drawing/2014/main" id="{0A1987E3-E256-4CF7-9FE6-0446D4E40179}"/>
              </a:ext>
            </a:extLst>
          </p:cNvPr>
          <p:cNvSpPr/>
          <p:nvPr userDrawn="1"/>
        </p:nvSpPr>
        <p:spPr>
          <a:xfrm>
            <a:off x="7473283"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5" name="Text Placeholder 45">
            <a:extLst>
              <a:ext uri="{FF2B5EF4-FFF2-40B4-BE49-F238E27FC236}">
                <a16:creationId xmlns:a16="http://schemas.microsoft.com/office/drawing/2014/main" id="{62F3EA0C-FA8C-40D1-9BE6-30DACB1AB543}"/>
              </a:ext>
            </a:extLst>
          </p:cNvPr>
          <p:cNvSpPr>
            <a:spLocks noGrp="1"/>
          </p:cNvSpPr>
          <p:nvPr>
            <p:ph type="body" sz="quarter" idx="16" hasCustomPrompt="1"/>
          </p:nvPr>
        </p:nvSpPr>
        <p:spPr>
          <a:xfrm>
            <a:off x="1426623" y="3121175"/>
            <a:ext cx="1260000" cy="593725"/>
          </a:xfrm>
        </p:spPr>
        <p:txBody>
          <a:bodyPr anchor="b" anchorCtr="0"/>
          <a:lstStyle>
            <a:lvl1pPr marL="0" indent="0" algn="ctr">
              <a:buNone/>
              <a:defRPr lang="ru-RU" sz="2250" b="1" i="0" kern="1200" dirty="0">
                <a:solidFill>
                  <a:schemeClr val="accent4"/>
                </a:solidFill>
                <a:latin typeface="+mj-lt"/>
                <a:ea typeface="+mn-ea"/>
                <a:cs typeface="+mn-cs"/>
              </a:defRPr>
            </a:lvl1pPr>
          </a:lstStyle>
          <a:p>
            <a:pPr lvl="0"/>
            <a:r>
              <a:rPr lang="en-US" dirty="0"/>
              <a:t>20XX</a:t>
            </a:r>
            <a:endParaRPr lang="ru-RU" dirty="0"/>
          </a:p>
        </p:txBody>
      </p:sp>
      <p:sp>
        <p:nvSpPr>
          <p:cNvPr id="126" name="Text Placeholder 47">
            <a:extLst>
              <a:ext uri="{FF2B5EF4-FFF2-40B4-BE49-F238E27FC236}">
                <a16:creationId xmlns:a16="http://schemas.microsoft.com/office/drawing/2014/main" id="{B62F6384-D912-4754-AC82-81F6ED586BA4}"/>
              </a:ext>
            </a:extLst>
          </p:cNvPr>
          <p:cNvSpPr>
            <a:spLocks noGrp="1"/>
          </p:cNvSpPr>
          <p:nvPr>
            <p:ph type="body" sz="quarter" idx="17" hasCustomPrompt="1"/>
          </p:nvPr>
        </p:nvSpPr>
        <p:spPr>
          <a:xfrm>
            <a:off x="1426623" y="3587677"/>
            <a:ext cx="1260000" cy="243215"/>
          </a:xfrm>
        </p:spPr>
        <p:txBody>
          <a:bodyPr>
            <a:noAutofit/>
          </a:bodyPr>
          <a:lstStyle>
            <a:lvl1pPr marL="0" indent="0" algn="ctr">
              <a:buNone/>
              <a:defRPr lang="en-US" sz="1200" b="0" i="1" kern="1200" dirty="0" smtClean="0">
                <a:solidFill>
                  <a:schemeClr val="accent4"/>
                </a:solidFill>
                <a:latin typeface="+mn-lt"/>
                <a:ea typeface="+mn-ea"/>
                <a:cs typeface="+mn-cs"/>
              </a:defRPr>
            </a:lvl1pPr>
            <a:lvl2pPr>
              <a:defRPr lang="en-US" sz="1200" b="0" i="1" kern="1200" dirty="0" smtClean="0">
                <a:solidFill>
                  <a:schemeClr val="accent4"/>
                </a:solidFill>
                <a:latin typeface="+mn-lt"/>
                <a:ea typeface="+mn-ea"/>
                <a:cs typeface="+mn-cs"/>
              </a:defRPr>
            </a:lvl2pPr>
            <a:lvl3pPr>
              <a:defRPr lang="en-US" sz="1200" b="0" i="1" kern="1200" dirty="0" smtClean="0">
                <a:solidFill>
                  <a:schemeClr val="accent4"/>
                </a:solidFill>
                <a:latin typeface="+mn-lt"/>
                <a:ea typeface="+mn-ea"/>
                <a:cs typeface="+mn-cs"/>
              </a:defRPr>
            </a:lvl3pPr>
            <a:lvl4pPr>
              <a:defRPr lang="en-US" sz="1200" b="0" i="1" kern="1200" dirty="0" smtClean="0">
                <a:solidFill>
                  <a:schemeClr val="accent4"/>
                </a:solidFill>
                <a:latin typeface="+mn-lt"/>
                <a:ea typeface="+mn-ea"/>
                <a:cs typeface="+mn-cs"/>
              </a:defRPr>
            </a:lvl4pPr>
            <a:lvl5pPr>
              <a:defRPr lang="ru-RU" sz="1200" b="0" i="1" kern="1200" dirty="0">
                <a:solidFill>
                  <a:schemeClr val="accent4"/>
                </a:solidFill>
                <a:latin typeface="+mn-lt"/>
                <a:ea typeface="+mn-ea"/>
                <a:cs typeface="+mn-cs"/>
              </a:defRPr>
            </a:lvl5pPr>
          </a:lstStyle>
          <a:p>
            <a:pPr lvl="0"/>
            <a:r>
              <a:rPr lang="en-US" dirty="0"/>
              <a:t>Month</a:t>
            </a:r>
            <a:endParaRPr lang="ru-RU" dirty="0"/>
          </a:p>
        </p:txBody>
      </p:sp>
      <p:sp>
        <p:nvSpPr>
          <p:cNvPr id="127" name="Text Placeholder 45">
            <a:extLst>
              <a:ext uri="{FF2B5EF4-FFF2-40B4-BE49-F238E27FC236}">
                <a16:creationId xmlns:a16="http://schemas.microsoft.com/office/drawing/2014/main" id="{E4557023-E1DB-4099-92BE-5DD6EDC0A55F}"/>
              </a:ext>
            </a:extLst>
          </p:cNvPr>
          <p:cNvSpPr>
            <a:spLocks noGrp="1"/>
          </p:cNvSpPr>
          <p:nvPr>
            <p:ph type="body" sz="quarter" idx="18" hasCustomPrompt="1"/>
          </p:nvPr>
        </p:nvSpPr>
        <p:spPr>
          <a:xfrm>
            <a:off x="9486927" y="3121175"/>
            <a:ext cx="1260000" cy="593725"/>
          </a:xfrm>
        </p:spPr>
        <p:txBody>
          <a:bodyPr anchor="b" anchorCtr="0"/>
          <a:lstStyle>
            <a:lvl1pPr marL="0" indent="0" algn="ctr">
              <a:buNone/>
              <a:defRPr lang="ru-RU" sz="2250" b="1" i="0" kern="1200" dirty="0">
                <a:solidFill>
                  <a:schemeClr val="accent4"/>
                </a:solidFill>
                <a:latin typeface="+mj-lt"/>
                <a:ea typeface="+mn-ea"/>
                <a:cs typeface="+mn-cs"/>
              </a:defRPr>
            </a:lvl1pPr>
          </a:lstStyle>
          <a:p>
            <a:pPr lvl="0"/>
            <a:r>
              <a:rPr lang="en-US" dirty="0"/>
              <a:t>20XX</a:t>
            </a:r>
            <a:endParaRPr lang="ru-RU" dirty="0"/>
          </a:p>
        </p:txBody>
      </p:sp>
      <p:sp>
        <p:nvSpPr>
          <p:cNvPr id="128" name="Text Placeholder 47">
            <a:extLst>
              <a:ext uri="{FF2B5EF4-FFF2-40B4-BE49-F238E27FC236}">
                <a16:creationId xmlns:a16="http://schemas.microsoft.com/office/drawing/2014/main" id="{1394A278-B5EB-4D0C-B858-6C4854D605A4}"/>
              </a:ext>
            </a:extLst>
          </p:cNvPr>
          <p:cNvSpPr>
            <a:spLocks noGrp="1"/>
          </p:cNvSpPr>
          <p:nvPr>
            <p:ph type="body" sz="quarter" idx="19" hasCustomPrompt="1"/>
          </p:nvPr>
        </p:nvSpPr>
        <p:spPr>
          <a:xfrm>
            <a:off x="9486927" y="3587677"/>
            <a:ext cx="1260000" cy="243215"/>
          </a:xfrm>
        </p:spPr>
        <p:txBody>
          <a:bodyPr>
            <a:noAutofit/>
          </a:bodyPr>
          <a:lstStyle>
            <a:lvl1pPr marL="0" indent="0" algn="ctr">
              <a:buNone/>
              <a:defRPr lang="en-US" sz="1200" b="0" i="1" kern="1200" dirty="0" smtClean="0">
                <a:solidFill>
                  <a:schemeClr val="accent4"/>
                </a:solidFill>
                <a:latin typeface="+mn-lt"/>
                <a:ea typeface="+mn-ea"/>
                <a:cs typeface="+mn-cs"/>
              </a:defRPr>
            </a:lvl1pPr>
            <a:lvl2pPr>
              <a:defRPr lang="en-US" sz="1200" b="0" i="1" kern="1200" dirty="0" smtClean="0">
                <a:solidFill>
                  <a:schemeClr val="accent4"/>
                </a:solidFill>
                <a:latin typeface="+mn-lt"/>
                <a:ea typeface="+mn-ea"/>
                <a:cs typeface="+mn-cs"/>
              </a:defRPr>
            </a:lvl2pPr>
            <a:lvl3pPr>
              <a:defRPr lang="en-US" sz="1200" b="0" i="1" kern="1200" dirty="0" smtClean="0">
                <a:solidFill>
                  <a:schemeClr val="accent4"/>
                </a:solidFill>
                <a:latin typeface="+mn-lt"/>
                <a:ea typeface="+mn-ea"/>
                <a:cs typeface="+mn-cs"/>
              </a:defRPr>
            </a:lvl3pPr>
            <a:lvl4pPr>
              <a:defRPr lang="en-US" sz="1200" b="0" i="1" kern="1200" dirty="0" smtClean="0">
                <a:solidFill>
                  <a:schemeClr val="accent4"/>
                </a:solidFill>
                <a:latin typeface="+mn-lt"/>
                <a:ea typeface="+mn-ea"/>
                <a:cs typeface="+mn-cs"/>
              </a:defRPr>
            </a:lvl4pPr>
            <a:lvl5pPr>
              <a:defRPr lang="ru-RU" sz="1200" b="0" i="1" kern="1200" dirty="0">
                <a:solidFill>
                  <a:schemeClr val="accent4"/>
                </a:solidFill>
                <a:latin typeface="+mn-lt"/>
                <a:ea typeface="+mn-ea"/>
                <a:cs typeface="+mn-cs"/>
              </a:defRPr>
            </a:lvl5pPr>
          </a:lstStyle>
          <a:p>
            <a:pPr lvl="0"/>
            <a:r>
              <a:rPr lang="en-US" dirty="0"/>
              <a:t>Month</a:t>
            </a:r>
            <a:endParaRPr lang="ru-RU" dirty="0"/>
          </a:p>
        </p:txBody>
      </p:sp>
      <p:sp>
        <p:nvSpPr>
          <p:cNvPr id="129" name="Text Placeholder 45">
            <a:extLst>
              <a:ext uri="{FF2B5EF4-FFF2-40B4-BE49-F238E27FC236}">
                <a16:creationId xmlns:a16="http://schemas.microsoft.com/office/drawing/2014/main" id="{9A0EBBF7-4D6F-4416-9A72-43656E408A50}"/>
              </a:ext>
            </a:extLst>
          </p:cNvPr>
          <p:cNvSpPr>
            <a:spLocks noGrp="1"/>
          </p:cNvSpPr>
          <p:nvPr>
            <p:ph type="body" sz="quarter" idx="20" hasCustomPrompt="1"/>
          </p:nvPr>
        </p:nvSpPr>
        <p:spPr>
          <a:xfrm>
            <a:off x="3441699" y="3121175"/>
            <a:ext cx="1260000" cy="593725"/>
          </a:xfrm>
        </p:spPr>
        <p:txBody>
          <a:bodyPr anchor="b" anchorCtr="0"/>
          <a:lstStyle>
            <a:lvl1pPr marL="0" indent="0" algn="ctr">
              <a:buNone/>
              <a:defRPr lang="ru-RU" sz="2250" b="1" i="0" kern="1200" dirty="0">
                <a:solidFill>
                  <a:schemeClr val="accent4"/>
                </a:solidFill>
                <a:latin typeface="+mj-lt"/>
                <a:ea typeface="+mn-ea"/>
                <a:cs typeface="+mn-cs"/>
              </a:defRPr>
            </a:lvl1pPr>
          </a:lstStyle>
          <a:p>
            <a:pPr lvl="0"/>
            <a:r>
              <a:rPr lang="en-US" dirty="0"/>
              <a:t>20XX</a:t>
            </a:r>
            <a:endParaRPr lang="ru-RU" dirty="0"/>
          </a:p>
        </p:txBody>
      </p:sp>
      <p:sp>
        <p:nvSpPr>
          <p:cNvPr id="130" name="Text Placeholder 47">
            <a:extLst>
              <a:ext uri="{FF2B5EF4-FFF2-40B4-BE49-F238E27FC236}">
                <a16:creationId xmlns:a16="http://schemas.microsoft.com/office/drawing/2014/main" id="{E1D2E97C-7283-4D56-B845-31416A53E337}"/>
              </a:ext>
            </a:extLst>
          </p:cNvPr>
          <p:cNvSpPr>
            <a:spLocks noGrp="1"/>
          </p:cNvSpPr>
          <p:nvPr>
            <p:ph type="body" sz="quarter" idx="21" hasCustomPrompt="1"/>
          </p:nvPr>
        </p:nvSpPr>
        <p:spPr>
          <a:xfrm>
            <a:off x="3441699" y="3587677"/>
            <a:ext cx="1260000" cy="243215"/>
          </a:xfrm>
        </p:spPr>
        <p:txBody>
          <a:bodyPr>
            <a:noAutofit/>
          </a:bodyPr>
          <a:lstStyle>
            <a:lvl1pPr marL="0" indent="0" algn="ctr">
              <a:buNone/>
              <a:defRPr lang="en-US" sz="1200" b="0" i="1" kern="1200" dirty="0" smtClean="0">
                <a:solidFill>
                  <a:schemeClr val="accent4"/>
                </a:solidFill>
                <a:latin typeface="+mn-lt"/>
                <a:ea typeface="+mn-ea"/>
                <a:cs typeface="+mn-cs"/>
              </a:defRPr>
            </a:lvl1pPr>
            <a:lvl2pPr>
              <a:defRPr lang="en-US" sz="1200" b="0" i="1" kern="1200" dirty="0" smtClean="0">
                <a:solidFill>
                  <a:schemeClr val="accent4"/>
                </a:solidFill>
                <a:latin typeface="+mn-lt"/>
                <a:ea typeface="+mn-ea"/>
                <a:cs typeface="+mn-cs"/>
              </a:defRPr>
            </a:lvl2pPr>
            <a:lvl3pPr>
              <a:defRPr lang="en-US" sz="1200" b="0" i="1" kern="1200" dirty="0" smtClean="0">
                <a:solidFill>
                  <a:schemeClr val="accent4"/>
                </a:solidFill>
                <a:latin typeface="+mn-lt"/>
                <a:ea typeface="+mn-ea"/>
                <a:cs typeface="+mn-cs"/>
              </a:defRPr>
            </a:lvl3pPr>
            <a:lvl4pPr>
              <a:defRPr lang="en-US" sz="1200" b="0" i="1" kern="1200" dirty="0" smtClean="0">
                <a:solidFill>
                  <a:schemeClr val="accent4"/>
                </a:solidFill>
                <a:latin typeface="+mn-lt"/>
                <a:ea typeface="+mn-ea"/>
                <a:cs typeface="+mn-cs"/>
              </a:defRPr>
            </a:lvl4pPr>
            <a:lvl5pPr>
              <a:defRPr lang="ru-RU" sz="1200" b="0" i="1" kern="1200" dirty="0">
                <a:solidFill>
                  <a:schemeClr val="accent4"/>
                </a:solidFill>
                <a:latin typeface="+mn-lt"/>
                <a:ea typeface="+mn-ea"/>
                <a:cs typeface="+mn-cs"/>
              </a:defRPr>
            </a:lvl5pPr>
          </a:lstStyle>
          <a:p>
            <a:pPr lvl="0"/>
            <a:r>
              <a:rPr lang="en-US" dirty="0"/>
              <a:t>Month</a:t>
            </a:r>
            <a:endParaRPr lang="ru-RU" dirty="0"/>
          </a:p>
        </p:txBody>
      </p:sp>
      <p:sp>
        <p:nvSpPr>
          <p:cNvPr id="131" name="Text Placeholder 45">
            <a:extLst>
              <a:ext uri="{FF2B5EF4-FFF2-40B4-BE49-F238E27FC236}">
                <a16:creationId xmlns:a16="http://schemas.microsoft.com/office/drawing/2014/main" id="{C7FAD635-CC52-4D35-948F-3C282B8B1DCB}"/>
              </a:ext>
            </a:extLst>
          </p:cNvPr>
          <p:cNvSpPr>
            <a:spLocks noGrp="1"/>
          </p:cNvSpPr>
          <p:nvPr>
            <p:ph type="body" sz="quarter" idx="22" hasCustomPrompt="1"/>
          </p:nvPr>
        </p:nvSpPr>
        <p:spPr>
          <a:xfrm>
            <a:off x="5456775" y="3121175"/>
            <a:ext cx="1260000" cy="593725"/>
          </a:xfrm>
        </p:spPr>
        <p:txBody>
          <a:bodyPr anchor="b" anchorCtr="0"/>
          <a:lstStyle>
            <a:lvl1pPr marL="0" indent="0" algn="ctr">
              <a:buNone/>
              <a:defRPr lang="ru-RU" sz="2250" b="1" i="0" kern="1200" dirty="0">
                <a:solidFill>
                  <a:schemeClr val="accent4"/>
                </a:solidFill>
                <a:latin typeface="+mj-lt"/>
                <a:ea typeface="+mn-ea"/>
                <a:cs typeface="+mn-cs"/>
              </a:defRPr>
            </a:lvl1pPr>
          </a:lstStyle>
          <a:p>
            <a:pPr lvl="0"/>
            <a:r>
              <a:rPr lang="en-US" dirty="0"/>
              <a:t>20XX</a:t>
            </a:r>
            <a:endParaRPr lang="ru-RU" dirty="0"/>
          </a:p>
        </p:txBody>
      </p:sp>
      <p:sp>
        <p:nvSpPr>
          <p:cNvPr id="132" name="Text Placeholder 47">
            <a:extLst>
              <a:ext uri="{FF2B5EF4-FFF2-40B4-BE49-F238E27FC236}">
                <a16:creationId xmlns:a16="http://schemas.microsoft.com/office/drawing/2014/main" id="{03B8B604-1193-4627-A082-F0D9A6054224}"/>
              </a:ext>
            </a:extLst>
          </p:cNvPr>
          <p:cNvSpPr>
            <a:spLocks noGrp="1"/>
          </p:cNvSpPr>
          <p:nvPr>
            <p:ph type="body" sz="quarter" idx="23" hasCustomPrompt="1"/>
          </p:nvPr>
        </p:nvSpPr>
        <p:spPr>
          <a:xfrm>
            <a:off x="5456775" y="3587677"/>
            <a:ext cx="1260000" cy="243215"/>
          </a:xfrm>
        </p:spPr>
        <p:txBody>
          <a:bodyPr>
            <a:noAutofit/>
          </a:bodyPr>
          <a:lstStyle>
            <a:lvl1pPr marL="0" indent="0" algn="ctr">
              <a:buNone/>
              <a:defRPr lang="en-US" sz="1200" b="0" i="1" kern="1200" dirty="0" smtClean="0">
                <a:solidFill>
                  <a:schemeClr val="accent4"/>
                </a:solidFill>
                <a:latin typeface="+mn-lt"/>
                <a:ea typeface="+mn-ea"/>
                <a:cs typeface="+mn-cs"/>
              </a:defRPr>
            </a:lvl1pPr>
            <a:lvl2pPr>
              <a:defRPr lang="en-US" sz="1200" b="0" i="1" kern="1200" dirty="0" smtClean="0">
                <a:solidFill>
                  <a:schemeClr val="accent4"/>
                </a:solidFill>
                <a:latin typeface="+mn-lt"/>
                <a:ea typeface="+mn-ea"/>
                <a:cs typeface="+mn-cs"/>
              </a:defRPr>
            </a:lvl2pPr>
            <a:lvl3pPr>
              <a:defRPr lang="en-US" sz="1200" b="0" i="1" kern="1200" dirty="0" smtClean="0">
                <a:solidFill>
                  <a:schemeClr val="accent4"/>
                </a:solidFill>
                <a:latin typeface="+mn-lt"/>
                <a:ea typeface="+mn-ea"/>
                <a:cs typeface="+mn-cs"/>
              </a:defRPr>
            </a:lvl3pPr>
            <a:lvl4pPr>
              <a:defRPr lang="en-US" sz="1200" b="0" i="1" kern="1200" dirty="0" smtClean="0">
                <a:solidFill>
                  <a:schemeClr val="accent4"/>
                </a:solidFill>
                <a:latin typeface="+mn-lt"/>
                <a:ea typeface="+mn-ea"/>
                <a:cs typeface="+mn-cs"/>
              </a:defRPr>
            </a:lvl4pPr>
            <a:lvl5pPr>
              <a:defRPr lang="ru-RU" sz="1200" b="0" i="1" kern="1200" dirty="0">
                <a:solidFill>
                  <a:schemeClr val="accent4"/>
                </a:solidFill>
                <a:latin typeface="+mn-lt"/>
                <a:ea typeface="+mn-ea"/>
                <a:cs typeface="+mn-cs"/>
              </a:defRPr>
            </a:lvl5pPr>
          </a:lstStyle>
          <a:p>
            <a:pPr lvl="0"/>
            <a:r>
              <a:rPr lang="en-US" dirty="0"/>
              <a:t>Month</a:t>
            </a:r>
            <a:endParaRPr lang="ru-RU" dirty="0"/>
          </a:p>
        </p:txBody>
      </p:sp>
      <p:sp>
        <p:nvSpPr>
          <p:cNvPr id="133" name="Text Placeholder 45">
            <a:extLst>
              <a:ext uri="{FF2B5EF4-FFF2-40B4-BE49-F238E27FC236}">
                <a16:creationId xmlns:a16="http://schemas.microsoft.com/office/drawing/2014/main" id="{BCD8CA83-EDAF-4BB0-B4B2-ACB5B3FABA59}"/>
              </a:ext>
            </a:extLst>
          </p:cNvPr>
          <p:cNvSpPr>
            <a:spLocks noGrp="1"/>
          </p:cNvSpPr>
          <p:nvPr>
            <p:ph type="body" sz="quarter" idx="24" hasCustomPrompt="1"/>
          </p:nvPr>
        </p:nvSpPr>
        <p:spPr>
          <a:xfrm>
            <a:off x="7471851" y="3121175"/>
            <a:ext cx="1260000" cy="593725"/>
          </a:xfrm>
        </p:spPr>
        <p:txBody>
          <a:bodyPr anchor="b" anchorCtr="0"/>
          <a:lstStyle>
            <a:lvl1pPr marL="0" indent="0" algn="ctr">
              <a:buNone/>
              <a:defRPr lang="ru-RU" sz="2250" b="1" i="0" kern="1200" dirty="0">
                <a:solidFill>
                  <a:schemeClr val="accent4"/>
                </a:solidFill>
                <a:latin typeface="+mj-lt"/>
                <a:ea typeface="+mn-ea"/>
                <a:cs typeface="+mn-cs"/>
              </a:defRPr>
            </a:lvl1pPr>
          </a:lstStyle>
          <a:p>
            <a:pPr lvl="0"/>
            <a:r>
              <a:rPr lang="en-US" dirty="0"/>
              <a:t>20XX</a:t>
            </a:r>
            <a:endParaRPr lang="ru-RU" dirty="0"/>
          </a:p>
        </p:txBody>
      </p:sp>
      <p:sp>
        <p:nvSpPr>
          <p:cNvPr id="134" name="Text Placeholder 47">
            <a:extLst>
              <a:ext uri="{FF2B5EF4-FFF2-40B4-BE49-F238E27FC236}">
                <a16:creationId xmlns:a16="http://schemas.microsoft.com/office/drawing/2014/main" id="{9E430891-2780-4B5A-85BC-72B884479039}"/>
              </a:ext>
            </a:extLst>
          </p:cNvPr>
          <p:cNvSpPr>
            <a:spLocks noGrp="1"/>
          </p:cNvSpPr>
          <p:nvPr>
            <p:ph type="body" sz="quarter" idx="25" hasCustomPrompt="1"/>
          </p:nvPr>
        </p:nvSpPr>
        <p:spPr>
          <a:xfrm>
            <a:off x="7471851" y="3587677"/>
            <a:ext cx="1260000" cy="243215"/>
          </a:xfrm>
        </p:spPr>
        <p:txBody>
          <a:bodyPr>
            <a:noAutofit/>
          </a:bodyPr>
          <a:lstStyle>
            <a:lvl1pPr marL="0" indent="0" algn="ctr">
              <a:buNone/>
              <a:defRPr lang="en-US" sz="1200" b="0" i="1" kern="1200" dirty="0" smtClean="0">
                <a:solidFill>
                  <a:schemeClr val="accent4"/>
                </a:solidFill>
                <a:latin typeface="+mn-lt"/>
                <a:ea typeface="+mn-ea"/>
                <a:cs typeface="+mn-cs"/>
              </a:defRPr>
            </a:lvl1pPr>
            <a:lvl2pPr>
              <a:defRPr lang="en-US" sz="1200" b="0" i="1" kern="1200" dirty="0" smtClean="0">
                <a:solidFill>
                  <a:schemeClr val="accent4"/>
                </a:solidFill>
                <a:latin typeface="+mn-lt"/>
                <a:ea typeface="+mn-ea"/>
                <a:cs typeface="+mn-cs"/>
              </a:defRPr>
            </a:lvl2pPr>
            <a:lvl3pPr>
              <a:defRPr lang="en-US" sz="1200" b="0" i="1" kern="1200" dirty="0" smtClean="0">
                <a:solidFill>
                  <a:schemeClr val="accent4"/>
                </a:solidFill>
                <a:latin typeface="+mn-lt"/>
                <a:ea typeface="+mn-ea"/>
                <a:cs typeface="+mn-cs"/>
              </a:defRPr>
            </a:lvl3pPr>
            <a:lvl4pPr>
              <a:defRPr lang="en-US" sz="1200" b="0" i="1" kern="1200" dirty="0" smtClean="0">
                <a:solidFill>
                  <a:schemeClr val="accent4"/>
                </a:solidFill>
                <a:latin typeface="+mn-lt"/>
                <a:ea typeface="+mn-ea"/>
                <a:cs typeface="+mn-cs"/>
              </a:defRPr>
            </a:lvl4pPr>
            <a:lvl5pPr>
              <a:defRPr lang="ru-RU" sz="1200" b="0" i="1" kern="1200" dirty="0">
                <a:solidFill>
                  <a:schemeClr val="accent4"/>
                </a:solidFill>
                <a:latin typeface="+mn-lt"/>
                <a:ea typeface="+mn-ea"/>
                <a:cs typeface="+mn-cs"/>
              </a:defRPr>
            </a:lvl5pPr>
          </a:lstStyle>
          <a:p>
            <a:pPr lvl="0"/>
            <a:r>
              <a:rPr lang="en-US" dirty="0"/>
              <a:t>Month</a:t>
            </a:r>
            <a:endParaRPr lang="ru-RU" dirty="0"/>
          </a:p>
        </p:txBody>
      </p:sp>
      <p:cxnSp>
        <p:nvCxnSpPr>
          <p:cNvPr id="135" name="Straight Connector 134">
            <a:extLst>
              <a:ext uri="{FF2B5EF4-FFF2-40B4-BE49-F238E27FC236}">
                <a16:creationId xmlns:a16="http://schemas.microsoft.com/office/drawing/2014/main" id="{AA3E97EF-FE6B-480C-959B-7280D4585FF1}"/>
              </a:ext>
            </a:extLst>
          </p:cNvPr>
          <p:cNvCxnSpPr/>
          <p:nvPr userDrawn="1"/>
        </p:nvCxnSpPr>
        <p:spPr>
          <a:xfrm>
            <a:off x="1327207" y="4723438"/>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F3B62EE-A564-46ED-B447-638921DB62E8}"/>
              </a:ext>
            </a:extLst>
          </p:cNvPr>
          <p:cNvCxnSpPr/>
          <p:nvPr userDrawn="1"/>
        </p:nvCxnSpPr>
        <p:spPr>
          <a:xfrm>
            <a:off x="9389111"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D3A1797-7173-43F0-96BB-5B2509B07D40}"/>
              </a:ext>
            </a:extLst>
          </p:cNvPr>
          <p:cNvCxnSpPr/>
          <p:nvPr userDrawn="1"/>
        </p:nvCxnSpPr>
        <p:spPr>
          <a:xfrm>
            <a:off x="3342683"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F57D6FD-153E-4271-A26B-6B7B47B56BC4}"/>
              </a:ext>
            </a:extLst>
          </p:cNvPr>
          <p:cNvCxnSpPr/>
          <p:nvPr userDrawn="1"/>
        </p:nvCxnSpPr>
        <p:spPr>
          <a:xfrm>
            <a:off x="5358159"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DECBFAE-DE37-481F-AC90-D235D81CA640}"/>
              </a:ext>
            </a:extLst>
          </p:cNvPr>
          <p:cNvCxnSpPr/>
          <p:nvPr userDrawn="1"/>
        </p:nvCxnSpPr>
        <p:spPr>
          <a:xfrm>
            <a:off x="7373635" y="4719186"/>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149" name="Picture Placeholder 60">
            <a:extLst>
              <a:ext uri="{FF2B5EF4-FFF2-40B4-BE49-F238E27FC236}">
                <a16:creationId xmlns:a16="http://schemas.microsoft.com/office/drawing/2014/main" id="{AC1E6DBA-4961-406D-AC16-A1FBE347F6BD}"/>
              </a:ext>
            </a:extLst>
          </p:cNvPr>
          <p:cNvSpPr>
            <a:spLocks noGrp="1"/>
          </p:cNvSpPr>
          <p:nvPr>
            <p:ph type="pic" sz="quarter" idx="26"/>
          </p:nvPr>
        </p:nvSpPr>
        <p:spPr>
          <a:xfrm>
            <a:off x="10564651" y="869401"/>
            <a:ext cx="969264" cy="969264"/>
          </a:xfrm>
          <a:prstGeom prst="ellipse">
            <a:avLst/>
          </a:prstGeom>
        </p:spPr>
        <p:txBody>
          <a:bodyPr anchor="ctr" anchorCtr="0">
            <a:noAutofit/>
          </a:bodyPr>
          <a:lstStyle>
            <a:lvl1pPr marL="0" indent="0" algn="ctr">
              <a:buNone/>
              <a:defRPr sz="900"/>
            </a:lvl1pPr>
          </a:lstStyle>
          <a:p>
            <a:r>
              <a:rPr lang="en-US"/>
              <a:t>Click icon to add picture</a:t>
            </a:r>
            <a:endParaRPr lang="ru-RU" dirty="0"/>
          </a:p>
        </p:txBody>
      </p:sp>
      <p:sp>
        <p:nvSpPr>
          <p:cNvPr id="152" name="Text Placeholder 150">
            <a:extLst>
              <a:ext uri="{FF2B5EF4-FFF2-40B4-BE49-F238E27FC236}">
                <a16:creationId xmlns:a16="http://schemas.microsoft.com/office/drawing/2014/main" id="{AF955F46-550D-4FBD-949A-CAB1780A818A}"/>
              </a:ext>
            </a:extLst>
          </p:cNvPr>
          <p:cNvSpPr>
            <a:spLocks noGrp="1"/>
          </p:cNvSpPr>
          <p:nvPr>
            <p:ph type="body" sz="quarter" idx="27"/>
          </p:nvPr>
        </p:nvSpPr>
        <p:spPr>
          <a:xfrm>
            <a:off x="1221727" y="4789895"/>
            <a:ext cx="1674000" cy="1151441"/>
          </a:xfrm>
        </p:spPr>
        <p:txBody>
          <a:bodyPr/>
          <a:lstStyle>
            <a:lvl1pPr marL="0" indent="0" algn="ctr">
              <a:buNone/>
              <a:defRPr/>
            </a:lvl1pPr>
          </a:lstStyle>
          <a:p>
            <a:pPr lvl="0"/>
            <a:r>
              <a:rPr lang="en-US"/>
              <a:t>Click to edit Master text styles</a:t>
            </a:r>
          </a:p>
        </p:txBody>
      </p:sp>
      <p:sp>
        <p:nvSpPr>
          <p:cNvPr id="155" name="Text Placeholder 153">
            <a:extLst>
              <a:ext uri="{FF2B5EF4-FFF2-40B4-BE49-F238E27FC236}">
                <a16:creationId xmlns:a16="http://schemas.microsoft.com/office/drawing/2014/main" id="{7EA772E2-9F56-4EFF-9C41-27E673E90510}"/>
              </a:ext>
            </a:extLst>
          </p:cNvPr>
          <p:cNvSpPr>
            <a:spLocks noGrp="1"/>
          </p:cNvSpPr>
          <p:nvPr>
            <p:ph type="body" sz="quarter" idx="28" hasCustomPrompt="1"/>
          </p:nvPr>
        </p:nvSpPr>
        <p:spPr>
          <a:xfrm>
            <a:off x="1148995" y="4174901"/>
            <a:ext cx="1800000" cy="581767"/>
          </a:xfrm>
        </p:spPr>
        <p:txBody>
          <a:bodyPr>
            <a:noAutofit/>
          </a:bodyPr>
          <a:lstStyle>
            <a:lvl1pPr marL="0" indent="0" algn="ctr">
              <a:buNone/>
              <a:defRPr sz="1875" b="1" i="0">
                <a:solidFill>
                  <a:srgbClr val="313650"/>
                </a:solidFill>
                <a:latin typeface="+mj-lt"/>
              </a:defRPr>
            </a:lvl1pPr>
            <a:lvl2pPr marL="342900" indent="0" algn="ctr">
              <a:buNone/>
              <a:defRPr sz="2250">
                <a:latin typeface="+mj-lt"/>
              </a:defRPr>
            </a:lvl2pPr>
            <a:lvl3pPr marL="685800" indent="0" algn="ctr">
              <a:buNone/>
              <a:defRPr sz="2250">
                <a:latin typeface="+mj-lt"/>
              </a:defRPr>
            </a:lvl3pPr>
            <a:lvl4pPr marL="1028700" indent="0" algn="ctr">
              <a:buNone/>
              <a:defRPr sz="2250">
                <a:latin typeface="+mj-lt"/>
              </a:defRPr>
            </a:lvl4pPr>
            <a:lvl5pPr marL="1371600" indent="0" algn="ctr">
              <a:buNone/>
              <a:defRPr sz="2250">
                <a:latin typeface="+mj-lt"/>
              </a:defRPr>
            </a:lvl5pPr>
          </a:lstStyle>
          <a:p>
            <a:pPr lvl="0"/>
            <a:r>
              <a:rPr lang="en-US" dirty="0"/>
              <a:t>Step 1</a:t>
            </a:r>
            <a:endParaRPr lang="ru-RU" dirty="0"/>
          </a:p>
        </p:txBody>
      </p:sp>
      <p:sp>
        <p:nvSpPr>
          <p:cNvPr id="156" name="Text Placeholder 150">
            <a:extLst>
              <a:ext uri="{FF2B5EF4-FFF2-40B4-BE49-F238E27FC236}">
                <a16:creationId xmlns:a16="http://schemas.microsoft.com/office/drawing/2014/main" id="{9E3D3168-A898-4150-AF7E-862B31691E1B}"/>
              </a:ext>
            </a:extLst>
          </p:cNvPr>
          <p:cNvSpPr>
            <a:spLocks noGrp="1"/>
          </p:cNvSpPr>
          <p:nvPr>
            <p:ph type="body" sz="quarter" idx="29"/>
          </p:nvPr>
        </p:nvSpPr>
        <p:spPr>
          <a:xfrm>
            <a:off x="9285235" y="4789895"/>
            <a:ext cx="1674000" cy="1151441"/>
          </a:xfrm>
        </p:spPr>
        <p:txBody>
          <a:bodyPr/>
          <a:lstStyle>
            <a:lvl1pPr marL="0" indent="0" algn="ctr">
              <a:buNone/>
              <a:defRPr/>
            </a:lvl1pPr>
          </a:lstStyle>
          <a:p>
            <a:pPr lvl="0"/>
            <a:r>
              <a:rPr lang="en-US"/>
              <a:t>Click to edit Master text styles</a:t>
            </a:r>
          </a:p>
        </p:txBody>
      </p:sp>
      <p:sp>
        <p:nvSpPr>
          <p:cNvPr id="157" name="Text Placeholder 153">
            <a:extLst>
              <a:ext uri="{FF2B5EF4-FFF2-40B4-BE49-F238E27FC236}">
                <a16:creationId xmlns:a16="http://schemas.microsoft.com/office/drawing/2014/main" id="{BA9C2567-2AF9-4A73-8B7C-5B63B5C2B633}"/>
              </a:ext>
            </a:extLst>
          </p:cNvPr>
          <p:cNvSpPr>
            <a:spLocks noGrp="1"/>
          </p:cNvSpPr>
          <p:nvPr>
            <p:ph type="body" sz="quarter" idx="30" hasCustomPrompt="1"/>
          </p:nvPr>
        </p:nvSpPr>
        <p:spPr>
          <a:xfrm>
            <a:off x="9217699" y="4174901"/>
            <a:ext cx="1800000" cy="581767"/>
          </a:xfrm>
        </p:spPr>
        <p:txBody>
          <a:bodyPr>
            <a:noAutofit/>
          </a:bodyPr>
          <a:lstStyle>
            <a:lvl1pPr marL="0" indent="0" algn="ctr">
              <a:buNone/>
              <a:defRPr sz="1875" b="1" i="0">
                <a:solidFill>
                  <a:srgbClr val="313650"/>
                </a:solidFill>
                <a:latin typeface="+mj-lt"/>
              </a:defRPr>
            </a:lvl1pPr>
            <a:lvl2pPr marL="342900" indent="0" algn="ctr">
              <a:buNone/>
              <a:defRPr sz="2250">
                <a:latin typeface="+mj-lt"/>
              </a:defRPr>
            </a:lvl2pPr>
            <a:lvl3pPr marL="685800" indent="0" algn="ctr">
              <a:buNone/>
              <a:defRPr sz="2250">
                <a:latin typeface="+mj-lt"/>
              </a:defRPr>
            </a:lvl3pPr>
            <a:lvl4pPr marL="1028700" indent="0" algn="ctr">
              <a:buNone/>
              <a:defRPr sz="2250">
                <a:latin typeface="+mj-lt"/>
              </a:defRPr>
            </a:lvl4pPr>
            <a:lvl5pPr marL="1371600" indent="0" algn="ctr">
              <a:buNone/>
              <a:defRPr sz="2250">
                <a:latin typeface="+mj-lt"/>
              </a:defRPr>
            </a:lvl5pPr>
          </a:lstStyle>
          <a:p>
            <a:pPr lvl="0"/>
            <a:r>
              <a:rPr lang="en-US" dirty="0"/>
              <a:t>Step 5</a:t>
            </a:r>
            <a:endParaRPr lang="ru-RU" dirty="0"/>
          </a:p>
        </p:txBody>
      </p:sp>
      <p:sp>
        <p:nvSpPr>
          <p:cNvPr id="158" name="Text Placeholder 150">
            <a:extLst>
              <a:ext uri="{FF2B5EF4-FFF2-40B4-BE49-F238E27FC236}">
                <a16:creationId xmlns:a16="http://schemas.microsoft.com/office/drawing/2014/main" id="{DA2B3D14-3067-45E6-9BBE-133B7365D723}"/>
              </a:ext>
            </a:extLst>
          </p:cNvPr>
          <p:cNvSpPr>
            <a:spLocks noGrp="1"/>
          </p:cNvSpPr>
          <p:nvPr>
            <p:ph type="body" sz="quarter" idx="31"/>
          </p:nvPr>
        </p:nvSpPr>
        <p:spPr>
          <a:xfrm>
            <a:off x="3237603" y="4789895"/>
            <a:ext cx="1674000" cy="1151441"/>
          </a:xfrm>
        </p:spPr>
        <p:txBody>
          <a:bodyPr/>
          <a:lstStyle>
            <a:lvl1pPr marL="0" indent="0" algn="ctr">
              <a:buNone/>
              <a:defRPr/>
            </a:lvl1pPr>
          </a:lstStyle>
          <a:p>
            <a:pPr lvl="0"/>
            <a:r>
              <a:rPr lang="en-US"/>
              <a:t>Click to edit Master text styles</a:t>
            </a:r>
          </a:p>
        </p:txBody>
      </p:sp>
      <p:sp>
        <p:nvSpPr>
          <p:cNvPr id="159" name="Text Placeholder 153">
            <a:extLst>
              <a:ext uri="{FF2B5EF4-FFF2-40B4-BE49-F238E27FC236}">
                <a16:creationId xmlns:a16="http://schemas.microsoft.com/office/drawing/2014/main" id="{AD3DE571-16BA-4C29-B339-2DE7A54C1158}"/>
              </a:ext>
            </a:extLst>
          </p:cNvPr>
          <p:cNvSpPr>
            <a:spLocks noGrp="1"/>
          </p:cNvSpPr>
          <p:nvPr>
            <p:ph type="body" sz="quarter" idx="32" hasCustomPrompt="1"/>
          </p:nvPr>
        </p:nvSpPr>
        <p:spPr>
          <a:xfrm>
            <a:off x="3166171" y="4174901"/>
            <a:ext cx="1800000" cy="581767"/>
          </a:xfrm>
        </p:spPr>
        <p:txBody>
          <a:bodyPr>
            <a:noAutofit/>
          </a:bodyPr>
          <a:lstStyle>
            <a:lvl1pPr marL="0" indent="0" algn="ctr">
              <a:buNone/>
              <a:defRPr sz="1875" b="1" i="0">
                <a:solidFill>
                  <a:srgbClr val="313650"/>
                </a:solidFill>
                <a:latin typeface="+mj-lt"/>
              </a:defRPr>
            </a:lvl1pPr>
            <a:lvl2pPr marL="342900" indent="0" algn="ctr">
              <a:buNone/>
              <a:defRPr sz="2250">
                <a:latin typeface="+mj-lt"/>
              </a:defRPr>
            </a:lvl2pPr>
            <a:lvl3pPr marL="685800" indent="0" algn="ctr">
              <a:buNone/>
              <a:defRPr sz="2250">
                <a:latin typeface="+mj-lt"/>
              </a:defRPr>
            </a:lvl3pPr>
            <a:lvl4pPr marL="1028700" indent="0" algn="ctr">
              <a:buNone/>
              <a:defRPr sz="2250">
                <a:latin typeface="+mj-lt"/>
              </a:defRPr>
            </a:lvl4pPr>
            <a:lvl5pPr marL="1371600" indent="0" algn="ctr">
              <a:buNone/>
              <a:defRPr sz="2250">
                <a:latin typeface="+mj-lt"/>
              </a:defRPr>
            </a:lvl5pPr>
          </a:lstStyle>
          <a:p>
            <a:pPr lvl="0"/>
            <a:r>
              <a:rPr lang="en-US" dirty="0"/>
              <a:t>Step 2</a:t>
            </a:r>
            <a:endParaRPr lang="ru-RU" dirty="0"/>
          </a:p>
        </p:txBody>
      </p:sp>
      <p:sp>
        <p:nvSpPr>
          <p:cNvPr id="160" name="Text Placeholder 150">
            <a:extLst>
              <a:ext uri="{FF2B5EF4-FFF2-40B4-BE49-F238E27FC236}">
                <a16:creationId xmlns:a16="http://schemas.microsoft.com/office/drawing/2014/main" id="{D9FE4127-9BA3-4B00-9BBC-67A05E58DA7C}"/>
              </a:ext>
            </a:extLst>
          </p:cNvPr>
          <p:cNvSpPr>
            <a:spLocks noGrp="1"/>
          </p:cNvSpPr>
          <p:nvPr>
            <p:ph type="body" sz="quarter" idx="33"/>
          </p:nvPr>
        </p:nvSpPr>
        <p:spPr>
          <a:xfrm>
            <a:off x="5253480" y="4789895"/>
            <a:ext cx="1674000" cy="1151441"/>
          </a:xfrm>
        </p:spPr>
        <p:txBody>
          <a:bodyPr/>
          <a:lstStyle>
            <a:lvl1pPr marL="0" indent="0" algn="ctr">
              <a:buNone/>
              <a:defRPr/>
            </a:lvl1pPr>
          </a:lstStyle>
          <a:p>
            <a:pPr lvl="0"/>
            <a:r>
              <a:rPr lang="en-US"/>
              <a:t>Click to edit Master text styles</a:t>
            </a:r>
          </a:p>
        </p:txBody>
      </p:sp>
      <p:sp>
        <p:nvSpPr>
          <p:cNvPr id="161" name="Text Placeholder 153">
            <a:extLst>
              <a:ext uri="{FF2B5EF4-FFF2-40B4-BE49-F238E27FC236}">
                <a16:creationId xmlns:a16="http://schemas.microsoft.com/office/drawing/2014/main" id="{88D6F3B6-2D7F-49D3-96A4-AA7B23F2A64A}"/>
              </a:ext>
            </a:extLst>
          </p:cNvPr>
          <p:cNvSpPr>
            <a:spLocks noGrp="1"/>
          </p:cNvSpPr>
          <p:nvPr>
            <p:ph type="body" sz="quarter" idx="34" hasCustomPrompt="1"/>
          </p:nvPr>
        </p:nvSpPr>
        <p:spPr>
          <a:xfrm>
            <a:off x="5183347" y="4174901"/>
            <a:ext cx="1800000" cy="581767"/>
          </a:xfrm>
        </p:spPr>
        <p:txBody>
          <a:bodyPr>
            <a:noAutofit/>
          </a:bodyPr>
          <a:lstStyle>
            <a:lvl1pPr marL="0" indent="0" algn="ctr">
              <a:buNone/>
              <a:defRPr sz="1875" b="1" i="0">
                <a:solidFill>
                  <a:srgbClr val="313650"/>
                </a:solidFill>
                <a:latin typeface="+mj-lt"/>
              </a:defRPr>
            </a:lvl1pPr>
            <a:lvl2pPr marL="342900" indent="0" algn="ctr">
              <a:buNone/>
              <a:defRPr sz="2250">
                <a:latin typeface="+mj-lt"/>
              </a:defRPr>
            </a:lvl2pPr>
            <a:lvl3pPr marL="685800" indent="0" algn="ctr">
              <a:buNone/>
              <a:defRPr sz="2250">
                <a:latin typeface="+mj-lt"/>
              </a:defRPr>
            </a:lvl3pPr>
            <a:lvl4pPr marL="1028700" indent="0" algn="ctr">
              <a:buNone/>
              <a:defRPr sz="2250">
                <a:latin typeface="+mj-lt"/>
              </a:defRPr>
            </a:lvl4pPr>
            <a:lvl5pPr marL="1371600" indent="0" algn="ctr">
              <a:buNone/>
              <a:defRPr sz="2250">
                <a:latin typeface="+mj-lt"/>
              </a:defRPr>
            </a:lvl5pPr>
          </a:lstStyle>
          <a:p>
            <a:pPr lvl="0"/>
            <a:r>
              <a:rPr lang="en-US" dirty="0"/>
              <a:t>Step 3</a:t>
            </a:r>
            <a:endParaRPr lang="ru-RU" dirty="0"/>
          </a:p>
        </p:txBody>
      </p:sp>
      <p:sp>
        <p:nvSpPr>
          <p:cNvPr id="162" name="Text Placeholder 150">
            <a:extLst>
              <a:ext uri="{FF2B5EF4-FFF2-40B4-BE49-F238E27FC236}">
                <a16:creationId xmlns:a16="http://schemas.microsoft.com/office/drawing/2014/main" id="{E6DF83B4-F73A-46B0-BC1D-074BF03B3B8D}"/>
              </a:ext>
            </a:extLst>
          </p:cNvPr>
          <p:cNvSpPr>
            <a:spLocks noGrp="1"/>
          </p:cNvSpPr>
          <p:nvPr>
            <p:ph type="body" sz="quarter" idx="35"/>
          </p:nvPr>
        </p:nvSpPr>
        <p:spPr>
          <a:xfrm>
            <a:off x="7269357" y="4789895"/>
            <a:ext cx="1674000" cy="1151441"/>
          </a:xfrm>
        </p:spPr>
        <p:txBody>
          <a:bodyPr/>
          <a:lstStyle>
            <a:lvl1pPr marL="0" indent="0" algn="ctr">
              <a:buNone/>
              <a:defRPr/>
            </a:lvl1pPr>
          </a:lstStyle>
          <a:p>
            <a:pPr lvl="0"/>
            <a:r>
              <a:rPr lang="en-US"/>
              <a:t>Click to edit Master text styles</a:t>
            </a:r>
          </a:p>
        </p:txBody>
      </p:sp>
      <p:sp>
        <p:nvSpPr>
          <p:cNvPr id="163" name="Text Placeholder 153">
            <a:extLst>
              <a:ext uri="{FF2B5EF4-FFF2-40B4-BE49-F238E27FC236}">
                <a16:creationId xmlns:a16="http://schemas.microsoft.com/office/drawing/2014/main" id="{45821A5A-E756-4A87-B0C8-A23317B4EFF3}"/>
              </a:ext>
            </a:extLst>
          </p:cNvPr>
          <p:cNvSpPr>
            <a:spLocks noGrp="1"/>
          </p:cNvSpPr>
          <p:nvPr>
            <p:ph type="body" sz="quarter" idx="36" hasCustomPrompt="1"/>
          </p:nvPr>
        </p:nvSpPr>
        <p:spPr>
          <a:xfrm>
            <a:off x="7200523" y="4174901"/>
            <a:ext cx="1800000" cy="581767"/>
          </a:xfrm>
        </p:spPr>
        <p:txBody>
          <a:bodyPr>
            <a:noAutofit/>
          </a:bodyPr>
          <a:lstStyle>
            <a:lvl1pPr marL="0" indent="0" algn="ctr">
              <a:buNone/>
              <a:defRPr sz="1875" b="1" i="0">
                <a:solidFill>
                  <a:srgbClr val="313650"/>
                </a:solidFill>
                <a:latin typeface="+mj-lt"/>
              </a:defRPr>
            </a:lvl1pPr>
            <a:lvl2pPr marL="342900" indent="0" algn="ctr">
              <a:buNone/>
              <a:defRPr sz="2250">
                <a:latin typeface="+mj-lt"/>
              </a:defRPr>
            </a:lvl2pPr>
            <a:lvl3pPr marL="685800" indent="0" algn="ctr">
              <a:buNone/>
              <a:defRPr sz="2250">
                <a:latin typeface="+mj-lt"/>
              </a:defRPr>
            </a:lvl3pPr>
            <a:lvl4pPr marL="1028700" indent="0" algn="ctr">
              <a:buNone/>
              <a:defRPr sz="2250">
                <a:latin typeface="+mj-lt"/>
              </a:defRPr>
            </a:lvl4pPr>
            <a:lvl5pPr marL="1371600" indent="0" algn="ctr">
              <a:buNone/>
              <a:defRPr sz="2250">
                <a:latin typeface="+mj-lt"/>
              </a:defRPr>
            </a:lvl5pPr>
          </a:lstStyle>
          <a:p>
            <a:pPr lvl="0"/>
            <a:r>
              <a:rPr lang="en-US" dirty="0"/>
              <a:t>Step 4</a:t>
            </a:r>
            <a:endParaRPr lang="ru-RU" dirty="0"/>
          </a:p>
        </p:txBody>
      </p:sp>
    </p:spTree>
    <p:extLst>
      <p:ext uri="{BB962C8B-B14F-4D97-AF65-F5344CB8AC3E}">
        <p14:creationId xmlns:p14="http://schemas.microsoft.com/office/powerpoint/2010/main" val="217225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8581DBE-D7FD-4B49-95B0-1B000CCD6B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5125"/>
            <a:ext cx="12192000" cy="850489"/>
          </a:xfrm>
          <a:prstGeom prst="rect">
            <a:avLst/>
          </a:prstGeom>
        </p:spPr>
      </p:pic>
      <p:sp>
        <p:nvSpPr>
          <p:cNvPr id="8" name="Title 1">
            <a:extLst>
              <a:ext uri="{FF2B5EF4-FFF2-40B4-BE49-F238E27FC236}">
                <a16:creationId xmlns:a16="http://schemas.microsoft.com/office/drawing/2014/main" id="{C312411C-AED8-437C-BB1E-E3C1D5ED08B5}"/>
              </a:ext>
            </a:extLst>
          </p:cNvPr>
          <p:cNvSpPr>
            <a:spLocks noGrp="1"/>
          </p:cNvSpPr>
          <p:nvPr>
            <p:ph type="title" hasCustomPrompt="1"/>
          </p:nvPr>
        </p:nvSpPr>
        <p:spPr>
          <a:xfrm>
            <a:off x="0" y="448403"/>
            <a:ext cx="12192000" cy="683932"/>
          </a:xfrm>
          <a:prstGeom prst="rect">
            <a:avLst/>
          </a:prstGeom>
        </p:spPr>
        <p:txBody>
          <a:bodyPr anchor="b">
            <a:normAutofit/>
          </a:bodyPr>
          <a:lstStyle>
            <a:lvl1pPr algn="ctr">
              <a:defRPr sz="3600" spc="300">
                <a:solidFill>
                  <a:schemeClr val="bg1"/>
                </a:solidFill>
                <a:latin typeface="Geometria" panose="020B0604020202020204" charset="0"/>
                <a:cs typeface="Geometria" panose="020B0604020202020204" charset="0"/>
              </a:defRPr>
            </a:lvl1pPr>
          </a:lstStyle>
          <a:p>
            <a:r>
              <a:rPr lang="en-US" dirty="0"/>
              <a:t>TITLE COPY TO GO HERE…</a:t>
            </a:r>
          </a:p>
        </p:txBody>
      </p:sp>
    </p:spTree>
    <p:extLst>
      <p:ext uri="{BB962C8B-B14F-4D97-AF65-F5344CB8AC3E}">
        <p14:creationId xmlns:p14="http://schemas.microsoft.com/office/powerpoint/2010/main" val="298541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FDB9-E0EF-432E-E801-010E2C50A5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07964-E9D3-BD85-6E13-0F06CEA0D8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11D7F-3CF7-908D-D960-46094CB8D426}"/>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5" name="Footer Placeholder 4">
            <a:extLst>
              <a:ext uri="{FF2B5EF4-FFF2-40B4-BE49-F238E27FC236}">
                <a16:creationId xmlns:a16="http://schemas.microsoft.com/office/drawing/2014/main" id="{2C5980FC-94E1-1767-018A-2923F822B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BE29-3B8F-AB4D-8D14-54C02974066B}"/>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292788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AD4B-3F47-6AF1-4127-2A32AB44E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BF199-ACEC-7FE5-3CAB-0FE20CD8D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8D4C9-F374-34F0-6356-8B05EED2B219}"/>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5" name="Footer Placeholder 4">
            <a:extLst>
              <a:ext uri="{FF2B5EF4-FFF2-40B4-BE49-F238E27FC236}">
                <a16:creationId xmlns:a16="http://schemas.microsoft.com/office/drawing/2014/main" id="{AA4D5A1D-50D5-D584-23D9-5AC9DF300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68F39-C2D4-265B-8D42-CCAF98F715A3}"/>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2720227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A62C-A134-F36F-2074-C24301464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04E44D-86BB-8CC1-CFC9-619A993E3D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BF2E7-5658-34BE-04A4-AEAEF9EF9A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3492D-E891-3A2A-FAF8-F38B6B9F6B4F}"/>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6" name="Footer Placeholder 5">
            <a:extLst>
              <a:ext uri="{FF2B5EF4-FFF2-40B4-BE49-F238E27FC236}">
                <a16:creationId xmlns:a16="http://schemas.microsoft.com/office/drawing/2014/main" id="{107BC599-B277-57E7-AE0E-A6A3F1152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110F3-5732-79A5-D46F-931385C5893E}"/>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69633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D7974-22DA-80BA-7744-D962668276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67D16-C358-3AEC-70AD-F0D744AEE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58A17F-E1B1-000E-28C3-CFB16CC628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538076-31AF-4DD1-979A-22B8A1775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E73F0F-9DAD-2BAE-83ED-CAA73081E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FEFEBB-0233-80D2-BF6B-E0DEA271905F}"/>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8" name="Footer Placeholder 7">
            <a:extLst>
              <a:ext uri="{FF2B5EF4-FFF2-40B4-BE49-F238E27FC236}">
                <a16:creationId xmlns:a16="http://schemas.microsoft.com/office/drawing/2014/main" id="{24CD6441-BA04-82F3-51A9-26B7C34739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7DCAE6-C0BF-95E0-CF09-A4A836E50D71}"/>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419045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6A37-68D9-A81B-48D4-714080B2CA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59FE76-D927-A9DC-26EA-148157269CBA}"/>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4" name="Footer Placeholder 3">
            <a:extLst>
              <a:ext uri="{FF2B5EF4-FFF2-40B4-BE49-F238E27FC236}">
                <a16:creationId xmlns:a16="http://schemas.microsoft.com/office/drawing/2014/main" id="{151BA7D6-8169-4AC0-16B5-26A0822226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28E25-96BE-40E3-5C21-55A308601B96}"/>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353053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85B74C-1F36-37D3-6804-EE11238EE5AF}"/>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3" name="Footer Placeholder 2">
            <a:extLst>
              <a:ext uri="{FF2B5EF4-FFF2-40B4-BE49-F238E27FC236}">
                <a16:creationId xmlns:a16="http://schemas.microsoft.com/office/drawing/2014/main" id="{DDCFE303-8BFB-942F-8363-D70796BDF5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0DE595-75CB-8A42-C20D-06105416683C}"/>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320137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2F39-C41F-98A6-B106-92D12BAFB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9BE51-37BE-DD1B-C983-03085400F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A441D6-B807-5439-005A-2459624E2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D6CEF-66C9-FCF4-7F9D-975473BE5CAC}"/>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6" name="Footer Placeholder 5">
            <a:extLst>
              <a:ext uri="{FF2B5EF4-FFF2-40B4-BE49-F238E27FC236}">
                <a16:creationId xmlns:a16="http://schemas.microsoft.com/office/drawing/2014/main" id="{54A00FA4-291D-6A83-9666-5830F6F4F5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D33C3-258F-80EB-3794-28BFC0A4613A}"/>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303395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CBBB-E585-D7D6-84B5-F829B89147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D66CE-591D-4F23-E016-3A2300E35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D24CF-71FA-0BAC-06F5-9BDAC454A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CC47FB-AD9D-DE70-6943-5CAD3D9FC628}"/>
              </a:ext>
            </a:extLst>
          </p:cNvPr>
          <p:cNvSpPr>
            <a:spLocks noGrp="1"/>
          </p:cNvSpPr>
          <p:nvPr>
            <p:ph type="dt" sz="half" idx="10"/>
          </p:nvPr>
        </p:nvSpPr>
        <p:spPr/>
        <p:txBody>
          <a:bodyPr/>
          <a:lstStyle/>
          <a:p>
            <a:fld id="{D4BA1301-827D-4021-A0D6-A874C62404B5}" type="datetimeFigureOut">
              <a:rPr lang="en-US" smtClean="0"/>
              <a:t>1/30/2025</a:t>
            </a:fld>
            <a:endParaRPr lang="en-US"/>
          </a:p>
        </p:txBody>
      </p:sp>
      <p:sp>
        <p:nvSpPr>
          <p:cNvPr id="6" name="Footer Placeholder 5">
            <a:extLst>
              <a:ext uri="{FF2B5EF4-FFF2-40B4-BE49-F238E27FC236}">
                <a16:creationId xmlns:a16="http://schemas.microsoft.com/office/drawing/2014/main" id="{B187772E-8728-DE46-9924-475648A7C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B1917-48F9-AA43-DF52-BC1C9BB07AB6}"/>
              </a:ext>
            </a:extLst>
          </p:cNvPr>
          <p:cNvSpPr>
            <a:spLocks noGrp="1"/>
          </p:cNvSpPr>
          <p:nvPr>
            <p:ph type="sldNum" sz="quarter" idx="12"/>
          </p:nvPr>
        </p:nvSpPr>
        <p:spPr/>
        <p:txBody>
          <a:bodyPr/>
          <a:lstStyle/>
          <a:p>
            <a:fld id="{3CA1E946-5FF0-42F1-A11D-401205854F39}" type="slidenum">
              <a:rPr lang="en-US" smtClean="0"/>
              <a:t>‹#›</a:t>
            </a:fld>
            <a:endParaRPr lang="en-US"/>
          </a:p>
        </p:txBody>
      </p:sp>
    </p:spTree>
    <p:extLst>
      <p:ext uri="{BB962C8B-B14F-4D97-AF65-F5344CB8AC3E}">
        <p14:creationId xmlns:p14="http://schemas.microsoft.com/office/powerpoint/2010/main" val="253165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AF0EB-16C0-1B0D-FDCE-A797B3160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772648-5298-9A60-3B7C-36F63F9EE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12C31-B23F-01D9-F57A-1117EBC381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1301-827D-4021-A0D6-A874C62404B5}" type="datetimeFigureOut">
              <a:rPr lang="en-US" smtClean="0"/>
              <a:t>1/30/2025</a:t>
            </a:fld>
            <a:endParaRPr lang="en-US"/>
          </a:p>
        </p:txBody>
      </p:sp>
      <p:sp>
        <p:nvSpPr>
          <p:cNvPr id="5" name="Footer Placeholder 4">
            <a:extLst>
              <a:ext uri="{FF2B5EF4-FFF2-40B4-BE49-F238E27FC236}">
                <a16:creationId xmlns:a16="http://schemas.microsoft.com/office/drawing/2014/main" id="{BC7A8A25-2E86-24F8-6FC6-7230B6C5B9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DBB80D-3F8D-39A7-4A43-FEFB002F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1E946-5FF0-42F1-A11D-401205854F39}" type="slidenum">
              <a:rPr lang="en-US" smtClean="0"/>
              <a:t>‹#›</a:t>
            </a:fld>
            <a:endParaRPr lang="en-US"/>
          </a:p>
        </p:txBody>
      </p:sp>
    </p:spTree>
    <p:extLst>
      <p:ext uri="{BB962C8B-B14F-4D97-AF65-F5344CB8AC3E}">
        <p14:creationId xmlns:p14="http://schemas.microsoft.com/office/powerpoint/2010/main" val="3285549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image" Target="../media/image27.png"/><Relationship Id="rId21"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40.svg"/><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jpe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59E928-3583-559D-41B7-835F2724659D}"/>
              </a:ext>
            </a:extLst>
          </p:cNvPr>
          <p:cNvPicPr>
            <a:picLocks noChangeAspect="1"/>
          </p:cNvPicPr>
          <p:nvPr/>
        </p:nvPicPr>
        <p:blipFill>
          <a:blip r:embed="rId2"/>
          <a:stretch>
            <a:fillRect/>
          </a:stretch>
        </p:blipFill>
        <p:spPr>
          <a:xfrm>
            <a:off x="4449994" y="257502"/>
            <a:ext cx="7522611" cy="5017523"/>
          </a:xfrm>
          <a:prstGeom prst="rect">
            <a:avLst/>
          </a:prstGeom>
        </p:spPr>
      </p:pic>
      <p:sp>
        <p:nvSpPr>
          <p:cNvPr id="3" name="Subtitle 2">
            <a:extLst>
              <a:ext uri="{FF2B5EF4-FFF2-40B4-BE49-F238E27FC236}">
                <a16:creationId xmlns:a16="http://schemas.microsoft.com/office/drawing/2014/main" id="{63F3D0F8-F3E7-4006-AFCB-48EAA47F77A1}"/>
              </a:ext>
            </a:extLst>
          </p:cNvPr>
          <p:cNvSpPr>
            <a:spLocks noGrp="1"/>
          </p:cNvSpPr>
          <p:nvPr>
            <p:ph type="subTitle" idx="1"/>
          </p:nvPr>
        </p:nvSpPr>
        <p:spPr>
          <a:xfrm>
            <a:off x="219395" y="2720049"/>
            <a:ext cx="6064521" cy="1071753"/>
          </a:xfrm>
        </p:spPr>
        <p:txBody>
          <a:bodyPr>
            <a:noAutofit/>
          </a:bodyPr>
          <a:lstStyle/>
          <a:p>
            <a:pPr algn="l">
              <a:spcBef>
                <a:spcPts val="0"/>
              </a:spcBef>
            </a:pPr>
            <a:r>
              <a:rPr lang="en-US" sz="3600" b="1" dirty="0">
                <a:solidFill>
                  <a:srgbClr val="92D050"/>
                </a:solidFill>
                <a:effectLst>
                  <a:glow rad="228600">
                    <a:schemeClr val="bg1">
                      <a:alpha val="76000"/>
                    </a:schemeClr>
                  </a:glow>
                </a:effectLst>
                <a:latin typeface="Century Gothic" panose="020B0502020202020204" pitchFamily="34" charset="0"/>
                <a:cs typeface="Arial" panose="020B0604020202020204" pitchFamily="34" charset="0"/>
              </a:rPr>
              <a:t>PROGRAMS  &amp;  PROCESSES</a:t>
            </a:r>
          </a:p>
        </p:txBody>
      </p:sp>
      <p:sp>
        <p:nvSpPr>
          <p:cNvPr id="9" name="TextBox 8">
            <a:extLst>
              <a:ext uri="{FF2B5EF4-FFF2-40B4-BE49-F238E27FC236}">
                <a16:creationId xmlns:a16="http://schemas.microsoft.com/office/drawing/2014/main" id="{5EA03B9E-D2A8-A2F5-4997-95A0CA366EA2}"/>
              </a:ext>
            </a:extLst>
          </p:cNvPr>
          <p:cNvSpPr txBox="1"/>
          <p:nvPr/>
        </p:nvSpPr>
        <p:spPr>
          <a:xfrm>
            <a:off x="219395" y="3668160"/>
            <a:ext cx="2352785" cy="461665"/>
          </a:xfrm>
          <a:prstGeom prst="rect">
            <a:avLst/>
          </a:prstGeom>
          <a:noFill/>
        </p:spPr>
        <p:txBody>
          <a:bodyPr wrap="square">
            <a:spAutoFit/>
          </a:bodyPr>
          <a:lstStyle/>
          <a:p>
            <a:r>
              <a:rPr lang="en-US" sz="2400" dirty="0">
                <a:latin typeface="Century Gothic" panose="020B0502020202020204" pitchFamily="34" charset="0"/>
              </a:rPr>
              <a:t>JANUARY 2025</a:t>
            </a:r>
          </a:p>
        </p:txBody>
      </p:sp>
      <p:sp>
        <p:nvSpPr>
          <p:cNvPr id="8" name="Rectangle 7">
            <a:extLst>
              <a:ext uri="{FF2B5EF4-FFF2-40B4-BE49-F238E27FC236}">
                <a16:creationId xmlns:a16="http://schemas.microsoft.com/office/drawing/2014/main" id="{AC37224B-463D-68CE-1C14-B72BEB3B0785}"/>
              </a:ext>
            </a:extLst>
          </p:cNvPr>
          <p:cNvSpPr/>
          <p:nvPr/>
        </p:nvSpPr>
        <p:spPr>
          <a:xfrm>
            <a:off x="0" y="5392647"/>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palm trees and waves">
            <a:extLst>
              <a:ext uri="{FF2B5EF4-FFF2-40B4-BE49-F238E27FC236}">
                <a16:creationId xmlns:a16="http://schemas.microsoft.com/office/drawing/2014/main" id="{44E7CFF5-DC1D-FC2B-FF91-C6EDBE426CE8}"/>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
        <p:nvSpPr>
          <p:cNvPr id="10" name="TextBox 9">
            <a:extLst>
              <a:ext uri="{FF2B5EF4-FFF2-40B4-BE49-F238E27FC236}">
                <a16:creationId xmlns:a16="http://schemas.microsoft.com/office/drawing/2014/main" id="{A9E9C934-A7D1-E189-DC1F-F53767D0B7C0}"/>
              </a:ext>
            </a:extLst>
          </p:cNvPr>
          <p:cNvSpPr txBox="1"/>
          <p:nvPr/>
        </p:nvSpPr>
        <p:spPr>
          <a:xfrm>
            <a:off x="219395" y="5513024"/>
            <a:ext cx="5318059"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LISA FRAZIER, AICP</a:t>
            </a:r>
          </a:p>
          <a:p>
            <a:r>
              <a:rPr lang="en-US" sz="2400" b="1" dirty="0">
                <a:solidFill>
                  <a:schemeClr val="bg1"/>
                </a:solidFill>
                <a:latin typeface="Century Gothic" panose="020B0502020202020204" pitchFamily="34" charset="0"/>
              </a:rPr>
              <a:t>GROWTH MANAGEMENT DIRECTOR</a:t>
            </a:r>
          </a:p>
        </p:txBody>
      </p:sp>
      <p:sp>
        <p:nvSpPr>
          <p:cNvPr id="2" name="Title 1">
            <a:extLst>
              <a:ext uri="{FF2B5EF4-FFF2-40B4-BE49-F238E27FC236}">
                <a16:creationId xmlns:a16="http://schemas.microsoft.com/office/drawing/2014/main" id="{DE77A61B-C9A6-4235-B8AD-E49DA591A0AC}"/>
              </a:ext>
            </a:extLst>
          </p:cNvPr>
          <p:cNvSpPr>
            <a:spLocks noGrp="1"/>
          </p:cNvSpPr>
          <p:nvPr>
            <p:ph type="ctrTitle"/>
          </p:nvPr>
        </p:nvSpPr>
        <p:spPr>
          <a:xfrm>
            <a:off x="219395" y="532229"/>
            <a:ext cx="5086661" cy="2080629"/>
          </a:xfrm>
          <a:noFill/>
          <a:effectLst>
            <a:outerShdw blurRad="63500" sx="102000" sy="102000" algn="ctr" rotWithShape="0">
              <a:prstClr val="black">
                <a:alpha val="40000"/>
              </a:prstClr>
            </a:outerShdw>
          </a:effectLst>
        </p:spPr>
        <p:txBody>
          <a:bodyPr>
            <a:normAutofit fontScale="90000"/>
          </a:bodyPr>
          <a:lstStyle/>
          <a:p>
            <a:pPr algn="l"/>
            <a:r>
              <a:rPr lang="en-US" b="1" dirty="0">
                <a:effectLst>
                  <a:glow rad="228600">
                    <a:schemeClr val="bg1">
                      <a:alpha val="76000"/>
                    </a:schemeClr>
                  </a:glow>
                </a:effectLst>
                <a:latin typeface="Century Gothic" panose="020B0502020202020204" pitchFamily="34" charset="0"/>
                <a:cs typeface="Arial" panose="020B0604020202020204" pitchFamily="34" charset="0"/>
              </a:rPr>
              <a:t>GROWTH MANAGEMENT DEPARTMENT</a:t>
            </a:r>
          </a:p>
        </p:txBody>
      </p:sp>
    </p:spTree>
    <p:extLst>
      <p:ext uri="{BB962C8B-B14F-4D97-AF65-F5344CB8AC3E}">
        <p14:creationId xmlns:p14="http://schemas.microsoft.com/office/powerpoint/2010/main" val="35861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172</a:t>
            </a:r>
            <a:endParaRPr lang="en-US" b="1" dirty="0">
              <a:latin typeface="Geometria" panose="020B0503020204020204" pitchFamily="34" charset="0"/>
            </a:endParaRPr>
          </a:p>
        </p:txBody>
      </p:sp>
      <p:sp>
        <p:nvSpPr>
          <p:cNvPr id="4" name="TextBox 3">
            <a:extLst>
              <a:ext uri="{FF2B5EF4-FFF2-40B4-BE49-F238E27FC236}">
                <a16:creationId xmlns:a16="http://schemas.microsoft.com/office/drawing/2014/main" id="{2BDDBE75-C939-8B37-4C96-0D13B2A82004}"/>
              </a:ext>
            </a:extLst>
          </p:cNvPr>
          <p:cNvSpPr txBox="1"/>
          <p:nvPr/>
        </p:nvSpPr>
        <p:spPr>
          <a:xfrm>
            <a:off x="351733" y="1288080"/>
            <a:ext cx="6744416" cy="4442242"/>
          </a:xfrm>
          <a:prstGeom prst="rect">
            <a:avLst/>
          </a:prstGeom>
          <a:noFill/>
        </p:spPr>
        <p:txBody>
          <a:bodyPr wrap="square" rtlCol="0">
            <a:spAutoFit/>
          </a:bodyPr>
          <a:lstStyle/>
          <a:p>
            <a:pPr marL="0" lvl="1">
              <a:spcAft>
                <a:spcPts val="800"/>
              </a:spcAft>
            </a:pPr>
            <a:r>
              <a:rPr lang="en-US" sz="2000" dirty="0">
                <a:solidFill>
                  <a:schemeClr val="tx1">
                    <a:lumMod val="75000"/>
                    <a:lumOff val="25000"/>
                  </a:schemeClr>
                </a:solidFill>
                <a:latin typeface="Geometria" panose="020B0503020204020204" pitchFamily="34" charset="0"/>
                <a:cs typeface="Segoe UI" panose="020B0502040204020203" pitchFamily="34" charset="0"/>
              </a:rPr>
              <a:t>Revised the </a:t>
            </a:r>
            <a:r>
              <a:rPr lang="en-US" sz="2000" b="1" dirty="0">
                <a:solidFill>
                  <a:srgbClr val="00B0F0"/>
                </a:solidFill>
                <a:latin typeface="Geometria" panose="020B0503020204020204" pitchFamily="34" charset="0"/>
                <a:cs typeface="Segoe UI" panose="020B0502040204020203" pitchFamily="34" charset="0"/>
              </a:rPr>
              <a:t>Subdivision</a:t>
            </a:r>
            <a:r>
              <a:rPr lang="en-US" sz="2000" b="1" dirty="0">
                <a:solidFill>
                  <a:srgbClr val="AE87C3"/>
                </a:solidFill>
                <a:latin typeface="Geometria" panose="020B0503020204020204" pitchFamily="34" charset="0"/>
                <a:cs typeface="Segoe UI" panose="020B0502040204020203" pitchFamily="34" charset="0"/>
              </a:rPr>
              <a:t> </a:t>
            </a:r>
            <a:r>
              <a:rPr lang="en-US" sz="2000" dirty="0">
                <a:latin typeface="Geometria" panose="020B0503020204020204" pitchFamily="34" charset="0"/>
                <a:cs typeface="Segoe UI" panose="020B0502040204020203" pitchFamily="34" charset="0"/>
              </a:rPr>
              <a:t>procedures </a:t>
            </a:r>
            <a:r>
              <a:rPr lang="en-US" sz="2000" dirty="0">
                <a:solidFill>
                  <a:schemeClr val="tx1">
                    <a:lumMod val="75000"/>
                    <a:lumOff val="25000"/>
                  </a:schemeClr>
                </a:solidFill>
                <a:latin typeface="Geometria" panose="020B0503020204020204" pitchFamily="34" charset="0"/>
                <a:cs typeface="Segoe UI" panose="020B0502040204020203" pitchFamily="34" charset="0"/>
              </a:rPr>
              <a:t>section to:</a:t>
            </a:r>
          </a:p>
          <a:p>
            <a:pPr marL="342900" lvl="1" indent="-342900">
              <a:spcAft>
                <a:spcPts val="800"/>
              </a:spcAft>
              <a:buFont typeface="Arial" panose="020B0604020202020204" pitchFamily="34" charset="0"/>
              <a:buChar char="•"/>
            </a:pPr>
            <a:r>
              <a:rPr lang="en-US" dirty="0">
                <a:solidFill>
                  <a:schemeClr val="tx1">
                    <a:lumMod val="75000"/>
                    <a:lumOff val="25000"/>
                  </a:schemeClr>
                </a:solidFill>
                <a:latin typeface="Geometria" panose="020B0503020204020204" pitchFamily="34" charset="0"/>
                <a:cs typeface="Segoe UI" panose="020B0502040204020203" pitchFamily="34" charset="0"/>
              </a:rPr>
              <a:t>Defined requirement for common open space, a minimum of 20% of a residential development or 10% of a non-residential development shall be dedicated to common open space. </a:t>
            </a:r>
          </a:p>
          <a:p>
            <a:pPr marL="342900" lvl="1" indent="-342900">
              <a:spcAft>
                <a:spcPts val="800"/>
              </a:spcAft>
              <a:buFont typeface="Arial" panose="020B0604020202020204" pitchFamily="34" charset="0"/>
              <a:buChar char="•"/>
            </a:pPr>
            <a:r>
              <a:rPr lang="en-US" dirty="0">
                <a:solidFill>
                  <a:schemeClr val="tx1">
                    <a:lumMod val="75000"/>
                    <a:lumOff val="25000"/>
                  </a:schemeClr>
                </a:solidFill>
                <a:latin typeface="Geometria" panose="020B0503020204020204" pitchFamily="34" charset="0"/>
                <a:cs typeface="Segoe UI" panose="020B0502040204020203" pitchFamily="34" charset="0"/>
              </a:rPr>
              <a:t>Removed Minor Subdivision</a:t>
            </a:r>
          </a:p>
          <a:p>
            <a:pPr marL="342900" lvl="1" indent="-342900">
              <a:spcAft>
                <a:spcPts val="800"/>
              </a:spcAft>
              <a:buFont typeface="Arial" panose="020B0604020202020204" pitchFamily="34" charset="0"/>
              <a:buChar char="•"/>
            </a:pPr>
            <a:r>
              <a:rPr lang="en-US" dirty="0">
                <a:solidFill>
                  <a:schemeClr val="tx1">
                    <a:lumMod val="75000"/>
                    <a:lumOff val="25000"/>
                  </a:schemeClr>
                </a:solidFill>
                <a:latin typeface="Geometria" panose="020B0503020204020204" pitchFamily="34" charset="0"/>
                <a:cs typeface="Segoe UI" panose="020B0502040204020203" pitchFamily="34" charset="0"/>
              </a:rPr>
              <a:t>Defined Lot Split and procedures</a:t>
            </a:r>
          </a:p>
          <a:p>
            <a:pPr marL="342900" lvl="1" indent="-342900">
              <a:spcAft>
                <a:spcPts val="800"/>
              </a:spcAft>
              <a:buFont typeface="Arial" panose="020B0604020202020204" pitchFamily="34" charset="0"/>
              <a:buChar char="•"/>
            </a:pPr>
            <a:r>
              <a:rPr lang="en-US" dirty="0">
                <a:solidFill>
                  <a:schemeClr val="tx1">
                    <a:lumMod val="75000"/>
                    <a:lumOff val="25000"/>
                  </a:schemeClr>
                </a:solidFill>
                <a:latin typeface="Geometria" panose="020B0503020204020204" pitchFamily="34" charset="0"/>
                <a:cs typeface="Segoe UI" panose="020B0502040204020203" pitchFamily="34" charset="0"/>
              </a:rPr>
              <a:t>Added Site Work Permit</a:t>
            </a:r>
          </a:p>
          <a:p>
            <a:pPr marL="342900" lvl="1" indent="-342900">
              <a:spcAft>
                <a:spcPts val="800"/>
              </a:spcAft>
              <a:buFont typeface="Arial" panose="020B0604020202020204" pitchFamily="34" charset="0"/>
              <a:buChar char="•"/>
            </a:pPr>
            <a:r>
              <a:rPr lang="en-US" dirty="0">
                <a:solidFill>
                  <a:schemeClr val="tx1">
                    <a:lumMod val="75000"/>
                    <a:lumOff val="25000"/>
                  </a:schemeClr>
                </a:solidFill>
                <a:latin typeface="Geometria" panose="020B0503020204020204" pitchFamily="34" charset="0"/>
                <a:cs typeface="Segoe UI" panose="020B0502040204020203" pitchFamily="34" charset="0"/>
              </a:rPr>
              <a:t>Restructured Preliminary Plat and Final Plat process to include time restrictions, approval process, required agreements</a:t>
            </a:r>
          </a:p>
          <a:p>
            <a:pPr marL="342900" lvl="1" indent="-342900">
              <a:spcAft>
                <a:spcPts val="800"/>
              </a:spcAft>
              <a:buFont typeface="Arial" panose="020B0604020202020204" pitchFamily="34" charset="0"/>
              <a:buChar char="•"/>
            </a:pPr>
            <a:r>
              <a:rPr lang="en-US" dirty="0">
                <a:solidFill>
                  <a:schemeClr val="tx1">
                    <a:lumMod val="75000"/>
                    <a:lumOff val="25000"/>
                  </a:schemeClr>
                </a:solidFill>
                <a:latin typeface="Geometria" panose="020B0503020204020204" pitchFamily="34" charset="0"/>
                <a:cs typeface="Segoe UI" panose="020B0502040204020203" pitchFamily="34" charset="0"/>
              </a:rPr>
              <a:t>Removed construction restriction prior to Final Plat</a:t>
            </a:r>
          </a:p>
          <a:p>
            <a:pPr marL="342900" lvl="1" indent="-342900">
              <a:spcAft>
                <a:spcPts val="800"/>
              </a:spcAft>
              <a:buFont typeface="Arial" panose="020B0604020202020204" pitchFamily="34" charset="0"/>
              <a:buChar char="•"/>
            </a:pPr>
            <a:r>
              <a:rPr lang="en-US" dirty="0">
                <a:solidFill>
                  <a:schemeClr val="tx1">
                    <a:lumMod val="75000"/>
                    <a:lumOff val="25000"/>
                  </a:schemeClr>
                </a:solidFill>
                <a:latin typeface="Geometria" panose="020B0503020204020204" pitchFamily="34" charset="0"/>
                <a:cs typeface="Segoe UI" panose="020B0502040204020203" pitchFamily="34" charset="0"/>
              </a:rPr>
              <a:t>Clarified Model Home Display Group/Early Starts in conformance with State Statute</a:t>
            </a:r>
          </a:p>
        </p:txBody>
      </p:sp>
      <p:pic>
        <p:nvPicPr>
          <p:cNvPr id="8" name="Picture 7">
            <a:extLst>
              <a:ext uri="{FF2B5EF4-FFF2-40B4-BE49-F238E27FC236}">
                <a16:creationId xmlns:a16="http://schemas.microsoft.com/office/drawing/2014/main" id="{15D17065-5DAD-293E-45BB-9BCF55C1E51D}"/>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7096150" y="1688795"/>
            <a:ext cx="4744118" cy="3597066"/>
          </a:xfrm>
          <a:prstGeom prst="rect">
            <a:avLst/>
          </a:prstGeom>
        </p:spPr>
      </p:pic>
      <p:pic>
        <p:nvPicPr>
          <p:cNvPr id="5" name="Picture 4" descr="A logo with palm trees and waves">
            <a:extLst>
              <a:ext uri="{FF2B5EF4-FFF2-40B4-BE49-F238E27FC236}">
                <a16:creationId xmlns:a16="http://schemas.microsoft.com/office/drawing/2014/main" id="{647D14FC-9D7C-DA91-83C4-B4914A6357A0}"/>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Tree>
    <p:extLst>
      <p:ext uri="{BB962C8B-B14F-4D97-AF65-F5344CB8AC3E}">
        <p14:creationId xmlns:p14="http://schemas.microsoft.com/office/powerpoint/2010/main" val="13999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left)">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wipe(left)">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wipe(left)">
                                      <p:cBhvr>
                                        <p:cTn id="4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8282D2-3036-40E9-C34B-7D4E398C3BD8}"/>
              </a:ext>
            </a:extLst>
          </p:cNvPr>
          <p:cNvSpPr/>
          <p:nvPr/>
        </p:nvSpPr>
        <p:spPr>
          <a:xfrm>
            <a:off x="385012" y="1445925"/>
            <a:ext cx="11082310" cy="363894"/>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1AFC56-B01D-6A67-00D8-53A50DCDF8EB}"/>
              </a:ext>
            </a:extLst>
          </p:cNvPr>
          <p:cNvSpPr txBox="1"/>
          <p:nvPr/>
        </p:nvSpPr>
        <p:spPr>
          <a:xfrm>
            <a:off x="385011" y="1445925"/>
            <a:ext cx="5710989" cy="4971617"/>
          </a:xfrm>
          <a:prstGeom prst="rect">
            <a:avLst/>
          </a:prstGeom>
          <a:noFill/>
        </p:spPr>
        <p:txBody>
          <a:bodyPr wrap="square">
            <a:spAutoFit/>
          </a:bodyPr>
          <a:lstStyle/>
          <a:p>
            <a:pPr marL="0" marR="0">
              <a:lnSpc>
                <a:spcPct val="107000"/>
              </a:lnSpc>
              <a:spcBef>
                <a:spcPts val="0"/>
              </a:spcBef>
              <a:spcAft>
                <a:spcPts val="800"/>
              </a:spcAft>
            </a:pPr>
            <a:r>
              <a:rPr lang="en-US" sz="1800" b="1" kern="100" dirty="0">
                <a:effectLst/>
                <a:latin typeface="Geometria" panose="020B0503020204020204" pitchFamily="34" charset="0"/>
                <a:ea typeface="Calibri" panose="020F0502020204030204" pitchFamily="34" charset="0"/>
                <a:cs typeface="Times New Roman" panose="02020603050405020304" pitchFamily="18" charset="0"/>
              </a:rPr>
              <a:t>CHAPTER 173. ZONING</a:t>
            </a:r>
          </a:p>
          <a:p>
            <a:pPr>
              <a:spcAft>
                <a:spcPts val="600"/>
              </a:spcAft>
            </a:pPr>
            <a:r>
              <a:rPr lang="en-US" b="1" kern="100" dirty="0">
                <a:latin typeface="Geometria" panose="020B0503020204020204" pitchFamily="34" charset="0"/>
                <a:ea typeface="Calibri" panose="020F0502020204030204" pitchFamily="34" charset="0"/>
                <a:cs typeface="Times New Roman" panose="02020603050405020304" pitchFamily="18" charset="0"/>
              </a:rPr>
              <a:t>Contents:</a:t>
            </a:r>
          </a:p>
          <a:p>
            <a:pPr marL="0" marR="0">
              <a:spcBef>
                <a:spcPts val="0"/>
              </a:spcBef>
            </a:pPr>
            <a:r>
              <a:rPr lang="en-US" sz="1600" b="1" kern="100" dirty="0">
                <a:effectLst/>
                <a:latin typeface="Geometria" panose="020B0503020204020204" pitchFamily="34" charset="0"/>
                <a:ea typeface="Calibri" panose="020F0502020204030204" pitchFamily="34" charset="0"/>
                <a:cs typeface="Times New Roman" panose="02020603050405020304" pitchFamily="18" charset="0"/>
              </a:rPr>
              <a:t>PART 1. GENERAL PROVISIONS</a:t>
            </a:r>
          </a:p>
          <a:p>
            <a:pPr marL="457200" marR="0" indent="-223838">
              <a:spcBef>
                <a:spcPts val="0"/>
              </a:spcBef>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Application</a:t>
            </a:r>
          </a:p>
          <a:p>
            <a:pPr marL="457200" marR="0" indent="-223838">
              <a:spcBef>
                <a:spcPts val="0"/>
              </a:spcBef>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Zoning Districts Established</a:t>
            </a:r>
          </a:p>
          <a:p>
            <a:pPr marL="457200" marR="0" indent="-223838">
              <a:spcBef>
                <a:spcPts val="0"/>
              </a:spcBef>
              <a:spcAft>
                <a:spcPts val="6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Zoning Map</a:t>
            </a:r>
          </a:p>
          <a:p>
            <a:pPr marL="0" marR="0">
              <a:spcBef>
                <a:spcPts val="600"/>
              </a:spcBef>
            </a:pPr>
            <a:r>
              <a:rPr lang="en-US" sz="1600" b="1" kern="100" dirty="0">
                <a:effectLst/>
                <a:latin typeface="Geometria" panose="020B0503020204020204" pitchFamily="34" charset="0"/>
                <a:ea typeface="Calibri" panose="020F0502020204030204" pitchFamily="34" charset="0"/>
                <a:cs typeface="Times New Roman" panose="02020603050405020304" pitchFamily="18" charset="0"/>
              </a:rPr>
              <a:t>PART 2. STANDARD ZONING DISTRICT REGULATIONS</a:t>
            </a:r>
          </a:p>
          <a:p>
            <a:pPr marL="457200" indent="-223838"/>
            <a:r>
              <a:rPr lang="en-US" sz="1600" kern="100" dirty="0">
                <a:latin typeface="Geometria" panose="020B0503020204020204" pitchFamily="34" charset="0"/>
                <a:ea typeface="Calibri" panose="020F0502020204030204" pitchFamily="34" charset="0"/>
                <a:cs typeface="Times New Roman" panose="02020603050405020304" pitchFamily="18" charset="0"/>
              </a:rPr>
              <a:t>Intent of Standard Zoning Districts</a:t>
            </a:r>
          </a:p>
          <a:p>
            <a:pPr marL="457200" indent="-223838"/>
            <a:r>
              <a:rPr lang="en-US" sz="1600" kern="100" dirty="0">
                <a:latin typeface="Geometria" panose="020B0503020204020204" pitchFamily="34" charset="0"/>
                <a:ea typeface="Calibri" panose="020F0502020204030204" pitchFamily="34" charset="0"/>
                <a:cs typeface="Times New Roman" panose="02020603050405020304" pitchFamily="18" charset="0"/>
              </a:rPr>
              <a:t>Schedule of Uses</a:t>
            </a:r>
          </a:p>
          <a:p>
            <a:pPr marL="457200" indent="-223838">
              <a:spcAft>
                <a:spcPts val="600"/>
              </a:spcAft>
            </a:pPr>
            <a:r>
              <a:rPr lang="en-US" sz="1600" kern="100" dirty="0">
                <a:latin typeface="Geometria" panose="020B0503020204020204" pitchFamily="34" charset="0"/>
                <a:ea typeface="Calibri" panose="020F0502020204030204" pitchFamily="34" charset="0"/>
                <a:cs typeface="Times New Roman" panose="02020603050405020304" pitchFamily="18" charset="0"/>
              </a:rPr>
              <a:t>Bulk and Dimensional Standards</a:t>
            </a:r>
          </a:p>
          <a:p>
            <a:pPr marL="0" marR="0">
              <a:lnSpc>
                <a:spcPct val="107000"/>
              </a:lnSpc>
              <a:spcBef>
                <a:spcPts val="0"/>
              </a:spcBef>
            </a:pPr>
            <a:r>
              <a:rPr lang="en-US" sz="1600" b="1" kern="100" dirty="0">
                <a:latin typeface="Geometria" panose="020B0503020204020204" pitchFamily="34" charset="0"/>
                <a:ea typeface="Calibri" panose="020F0502020204030204" pitchFamily="34" charset="0"/>
                <a:cs typeface="Times New Roman" panose="02020603050405020304" pitchFamily="18" charset="0"/>
              </a:rPr>
              <a:t>PART 3. RESIDENTIAL DEVELOPMENT TYPES</a:t>
            </a:r>
          </a:p>
          <a:p>
            <a:pPr marL="457200" indent="-223838"/>
            <a:r>
              <a:rPr lang="en-US" sz="1600" kern="100" dirty="0">
                <a:latin typeface="Geometria" panose="020B0503020204020204" pitchFamily="34" charset="0"/>
                <a:ea typeface="Calibri" panose="020F0502020204030204" pitchFamily="34" charset="0"/>
                <a:cs typeface="Times New Roman" panose="02020603050405020304" pitchFamily="18" charset="0"/>
              </a:rPr>
              <a:t>Cluster Subdivisions (CU)</a:t>
            </a:r>
          </a:p>
          <a:p>
            <a:pPr marL="457200" indent="-223838"/>
            <a:r>
              <a:rPr lang="en-US" sz="1600" kern="100" dirty="0">
                <a:latin typeface="Geometria" panose="020B0503020204020204" pitchFamily="34" charset="0"/>
                <a:ea typeface="Calibri" panose="020F0502020204030204" pitchFamily="34" charset="0"/>
                <a:cs typeface="Times New Roman" panose="02020603050405020304" pitchFamily="18" charset="0"/>
              </a:rPr>
              <a:t>Multi-family</a:t>
            </a:r>
          </a:p>
          <a:p>
            <a:pPr marL="457200" indent="-223838"/>
            <a:r>
              <a:rPr lang="en-US" sz="1600" kern="100" dirty="0">
                <a:latin typeface="Geometria" panose="020B0503020204020204" pitchFamily="34" charset="0"/>
                <a:ea typeface="Calibri" panose="020F0502020204030204" pitchFamily="34" charset="0"/>
                <a:cs typeface="Times New Roman" panose="02020603050405020304" pitchFamily="18" charset="0"/>
              </a:rPr>
              <a:t>Townhomes</a:t>
            </a:r>
          </a:p>
          <a:p>
            <a:pPr marL="457200" indent="-223838"/>
            <a:r>
              <a:rPr lang="en-US" sz="1600" kern="100" dirty="0">
                <a:latin typeface="Geometria" panose="020B0503020204020204" pitchFamily="34" charset="0"/>
                <a:ea typeface="Calibri" panose="020F0502020204030204" pitchFamily="34" charset="0"/>
                <a:cs typeface="Times New Roman" panose="02020603050405020304" pitchFamily="18" charset="0"/>
              </a:rPr>
              <a:t>Manufactured Housing/Mobile Homes</a:t>
            </a:r>
          </a:p>
          <a:p>
            <a:pPr marL="457200" indent="-223838">
              <a:spcAft>
                <a:spcPts val="600"/>
              </a:spcAft>
            </a:pPr>
            <a:r>
              <a:rPr lang="en-US" sz="1600" kern="100" dirty="0">
                <a:latin typeface="Geometria" panose="020B0503020204020204" pitchFamily="34" charset="0"/>
                <a:ea typeface="Calibri" panose="020F0502020204030204" pitchFamily="34" charset="0"/>
                <a:cs typeface="Times New Roman" panose="02020603050405020304" pitchFamily="18" charset="0"/>
              </a:rPr>
              <a:t>Zero-Lot-Line Developments</a:t>
            </a:r>
          </a:p>
          <a:p>
            <a:pPr marL="0" marR="0">
              <a:lnSpc>
                <a:spcPct val="107000"/>
              </a:lnSpc>
              <a:spcBef>
                <a:spcPts val="0"/>
              </a:spcBef>
              <a:spcAft>
                <a:spcPts val="800"/>
              </a:spcAft>
            </a:pPr>
            <a:endParaRPr lang="en-US" sz="1800" kern="100" dirty="0">
              <a:effectLst/>
              <a:latin typeface="Geometria" panose="020B0503020204020204" pitchFamily="34" charset="0"/>
              <a:ea typeface="Calibri" panose="020F050202020403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60BA84A2-CAC0-CD3F-1F7C-883C98169AC6}"/>
              </a:ext>
            </a:extLst>
          </p:cNvPr>
          <p:cNvSpPr>
            <a:spLocks noGrp="1"/>
          </p:cNvSpPr>
          <p:nvPr>
            <p:ph type="title"/>
          </p:nvPr>
        </p:nvSpPr>
        <p:spPr/>
        <p:txBody>
          <a:bodyPr>
            <a:normAutofit/>
          </a:bodyPr>
          <a:lstStyle/>
          <a:p>
            <a:r>
              <a:rPr lang="en-US" sz="4000" b="1" dirty="0"/>
              <a:t>MAJOR CHANGES</a:t>
            </a:r>
            <a:endParaRPr lang="en-US" sz="4000" i="1" dirty="0"/>
          </a:p>
        </p:txBody>
      </p:sp>
      <p:sp>
        <p:nvSpPr>
          <p:cNvPr id="2" name="TextBox 1">
            <a:extLst>
              <a:ext uri="{FF2B5EF4-FFF2-40B4-BE49-F238E27FC236}">
                <a16:creationId xmlns:a16="http://schemas.microsoft.com/office/drawing/2014/main" id="{96E45742-FE03-14B8-5BBF-E3B43BF2A0D3}"/>
              </a:ext>
            </a:extLst>
          </p:cNvPr>
          <p:cNvSpPr txBox="1"/>
          <p:nvPr/>
        </p:nvSpPr>
        <p:spPr>
          <a:xfrm>
            <a:off x="6390861" y="2181367"/>
            <a:ext cx="5339336" cy="3493585"/>
          </a:xfrm>
          <a:prstGeom prst="rect">
            <a:avLst/>
          </a:prstGeom>
          <a:noFill/>
        </p:spPr>
        <p:txBody>
          <a:bodyPr wrap="square">
            <a:spAutoFit/>
          </a:bodyPr>
          <a:lstStyle/>
          <a:p>
            <a:pPr>
              <a:lnSpc>
                <a:spcPct val="150000"/>
              </a:lnSpc>
              <a:spcAft>
                <a:spcPts val="600"/>
              </a:spcAft>
            </a:pPr>
            <a:r>
              <a:rPr lang="en-US" sz="1600" b="1" kern="100" dirty="0">
                <a:latin typeface="Geometria" panose="020B0503020204020204" pitchFamily="34" charset="0"/>
                <a:ea typeface="Calibri" panose="020F0502020204030204" pitchFamily="34" charset="0"/>
                <a:cs typeface="Times New Roman" panose="02020603050405020304" pitchFamily="18" charset="0"/>
              </a:rPr>
              <a:t>PART 4. ARCHITECTURAL STANDARDS</a:t>
            </a:r>
          </a:p>
          <a:p>
            <a:pPr>
              <a:lnSpc>
                <a:spcPct val="150000"/>
              </a:lnSpc>
              <a:spcAft>
                <a:spcPts val="600"/>
              </a:spcAft>
            </a:pPr>
            <a:r>
              <a:rPr lang="en-US" sz="1600" b="1" kern="100" dirty="0">
                <a:latin typeface="Geometria" panose="020B0503020204020204" pitchFamily="34" charset="0"/>
                <a:ea typeface="Calibri" panose="020F0502020204030204" pitchFamily="34" charset="0"/>
                <a:cs typeface="Times New Roman" panose="02020603050405020304" pitchFamily="18" charset="0"/>
              </a:rPr>
              <a:t>PART 5. DEVELOPMENT BONUSES &amp; INCENTIVES</a:t>
            </a:r>
          </a:p>
          <a:p>
            <a:pPr>
              <a:lnSpc>
                <a:spcPct val="150000"/>
              </a:lnSpc>
              <a:spcAft>
                <a:spcPts val="600"/>
              </a:spcAft>
            </a:pPr>
            <a:r>
              <a:rPr lang="en-US" sz="1600" b="1" kern="100" dirty="0">
                <a:latin typeface="Geometria" panose="020B0503020204020204" pitchFamily="34" charset="0"/>
                <a:ea typeface="Calibri" panose="020F0502020204030204" pitchFamily="34" charset="0"/>
                <a:cs typeface="Times New Roman" panose="02020603050405020304" pitchFamily="18" charset="0"/>
              </a:rPr>
              <a:t>PART 6. PUD ZONING DISTRICT REGULATIONS</a:t>
            </a:r>
          </a:p>
          <a:p>
            <a:pPr marL="0" marR="0">
              <a:lnSpc>
                <a:spcPct val="150000"/>
              </a:lnSpc>
              <a:spcAft>
                <a:spcPts val="600"/>
              </a:spcAft>
            </a:pPr>
            <a:r>
              <a:rPr lang="en-US" sz="1600" b="1" kern="100" dirty="0">
                <a:effectLst/>
                <a:latin typeface="Geometria" panose="020B0503020204020204" pitchFamily="34" charset="0"/>
                <a:ea typeface="Calibri" panose="020F0502020204030204" pitchFamily="34" charset="0"/>
                <a:cs typeface="Times New Roman" panose="02020603050405020304" pitchFamily="18" charset="0"/>
              </a:rPr>
              <a:t>PART 7. REGIONAL ACTIVITY CENTER (RAC) PUD</a:t>
            </a:r>
          </a:p>
          <a:p>
            <a:pPr>
              <a:lnSpc>
                <a:spcPct val="150000"/>
              </a:lnSpc>
              <a:spcAft>
                <a:spcPts val="600"/>
              </a:spcAft>
            </a:pPr>
            <a:r>
              <a:rPr lang="en-US" sz="1600" b="1" kern="100" dirty="0">
                <a:latin typeface="Geometria" panose="020B0503020204020204" pitchFamily="34" charset="0"/>
                <a:ea typeface="Calibri" panose="020F0502020204030204" pitchFamily="34" charset="0"/>
                <a:cs typeface="Times New Roman" panose="02020603050405020304" pitchFamily="18" charset="0"/>
              </a:rPr>
              <a:t>PART 8. CMU AND UMU DISTRICT STANDARDS</a:t>
            </a:r>
          </a:p>
          <a:p>
            <a:pPr>
              <a:lnSpc>
                <a:spcPct val="150000"/>
              </a:lnSpc>
              <a:spcAft>
                <a:spcPts val="600"/>
              </a:spcAft>
            </a:pPr>
            <a:r>
              <a:rPr lang="en-US" sz="1600" b="1" kern="100" dirty="0">
                <a:latin typeface="Geometria" panose="020B0503020204020204" pitchFamily="34" charset="0"/>
                <a:ea typeface="Calibri" panose="020F0502020204030204" pitchFamily="34" charset="0"/>
                <a:cs typeface="Times New Roman" panose="02020603050405020304" pitchFamily="18" charset="0"/>
              </a:rPr>
              <a:t>PART 9. NON-CONFORMANCE PROVISIONS</a:t>
            </a:r>
          </a:p>
          <a:p>
            <a:pPr>
              <a:lnSpc>
                <a:spcPct val="150000"/>
              </a:lnSpc>
              <a:spcAft>
                <a:spcPts val="600"/>
              </a:spcAft>
            </a:pPr>
            <a:r>
              <a:rPr lang="en-US" sz="1600" b="1" kern="100" dirty="0">
                <a:latin typeface="Geometria" panose="020B0503020204020204" pitchFamily="34" charset="0"/>
                <a:ea typeface="Calibri" panose="020F0502020204030204" pitchFamily="34" charset="0"/>
                <a:cs typeface="Times New Roman" panose="02020603050405020304" pitchFamily="18" charset="0"/>
              </a:rPr>
              <a:t>PART 10. VESTED RIGHTS</a:t>
            </a:r>
          </a:p>
          <a:p>
            <a:pPr marL="0" marR="0">
              <a:lnSpc>
                <a:spcPct val="107000"/>
              </a:lnSpc>
              <a:spcBef>
                <a:spcPts val="0"/>
              </a:spcBef>
              <a:spcAft>
                <a:spcPts val="800"/>
              </a:spcAft>
            </a:pPr>
            <a:endParaRPr lang="en-US" sz="1800" kern="100" dirty="0">
              <a:effectLst/>
              <a:latin typeface="Geometria" panose="020B050302020402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FE3D826-57A7-69E6-9EAE-6853AC997607}"/>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sp>
        <p:nvSpPr>
          <p:cNvPr id="9" name="Rectangle 8">
            <a:extLst>
              <a:ext uri="{FF2B5EF4-FFF2-40B4-BE49-F238E27FC236}">
                <a16:creationId xmlns:a16="http://schemas.microsoft.com/office/drawing/2014/main" id="{C925EBA0-A1C7-0B1F-E25E-E58D8C90462B}"/>
              </a:ext>
            </a:extLst>
          </p:cNvPr>
          <p:cNvSpPr/>
          <p:nvPr/>
        </p:nvSpPr>
        <p:spPr>
          <a:xfrm>
            <a:off x="6390861" y="3212904"/>
            <a:ext cx="4787212" cy="216096"/>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51205F4D-25D7-5FD2-9E76-CBD71890E8BD}"/>
              </a:ext>
            </a:extLst>
          </p:cNvPr>
          <p:cNvSpPr/>
          <p:nvPr/>
        </p:nvSpPr>
        <p:spPr>
          <a:xfrm>
            <a:off x="6091642" y="3212904"/>
            <a:ext cx="269995" cy="216095"/>
          </a:xfrm>
          <a:prstGeom prst="star5">
            <a:avLst/>
          </a:prstGeom>
          <a:solidFill>
            <a:srgbClr val="1FB4E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palm trees and waves">
            <a:extLst>
              <a:ext uri="{FF2B5EF4-FFF2-40B4-BE49-F238E27FC236}">
                <a16:creationId xmlns:a16="http://schemas.microsoft.com/office/drawing/2014/main" id="{E89E3CAF-6F27-8E07-C6B8-2EC20728AB80}"/>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Tree>
    <p:extLst>
      <p:ext uri="{BB962C8B-B14F-4D97-AF65-F5344CB8AC3E}">
        <p14:creationId xmlns:p14="http://schemas.microsoft.com/office/powerpoint/2010/main" val="97447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up)">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up)">
                                      <p:cBhvr>
                                        <p:cTn id="18" dur="500"/>
                                        <p:tgtEl>
                                          <p:spTgt spid="4">
                                            <p:txEl>
                                              <p:pRg st="2" end="2"/>
                                            </p:txEl>
                                          </p:spTgt>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up)">
                                      <p:cBhvr>
                                        <p:cTn id="26" dur="500"/>
                                        <p:tgtEl>
                                          <p:spTgt spid="4">
                                            <p:txEl>
                                              <p:pRg st="4" end="4"/>
                                            </p:txEl>
                                          </p:spTgt>
                                        </p:tgtEl>
                                      </p:cBhvr>
                                    </p:animEffect>
                                  </p:childTnLst>
                                </p:cTn>
                              </p:par>
                            </p:childTnLst>
                          </p:cTn>
                        </p:par>
                        <p:par>
                          <p:cTn id="27" fill="hold">
                            <p:stCondLst>
                              <p:cond delay="1500"/>
                            </p:stCondLst>
                            <p:childTnLst>
                              <p:par>
                                <p:cTn id="28" presetID="22" presetClass="entr" presetSubtype="1" fill="hold" nodeType="after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up)">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up)">
                                      <p:cBhvr>
                                        <p:cTn id="35" dur="500"/>
                                        <p:tgtEl>
                                          <p:spTgt spid="4">
                                            <p:txEl>
                                              <p:pRg st="6" end="6"/>
                                            </p:txEl>
                                          </p:spTgt>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wipe(up)">
                                      <p:cBhvr>
                                        <p:cTn id="39" dur="500"/>
                                        <p:tgtEl>
                                          <p:spTgt spid="4">
                                            <p:txEl>
                                              <p:pRg st="7" end="7"/>
                                            </p:txEl>
                                          </p:spTgt>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wipe(up)">
                                      <p:cBhvr>
                                        <p:cTn id="43" dur="500"/>
                                        <p:tgtEl>
                                          <p:spTgt spid="4">
                                            <p:txEl>
                                              <p:pRg st="8" end="8"/>
                                            </p:txEl>
                                          </p:spTgt>
                                        </p:tgtEl>
                                      </p:cBhvr>
                                    </p:animEffect>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wipe(up)">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wipe(up)">
                                      <p:cBhvr>
                                        <p:cTn id="52" dur="500"/>
                                        <p:tgtEl>
                                          <p:spTgt spid="4">
                                            <p:txEl>
                                              <p:pRg st="10" end="10"/>
                                            </p:txEl>
                                          </p:spTgt>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4">
                                            <p:txEl>
                                              <p:pRg st="11" end="11"/>
                                            </p:txEl>
                                          </p:spTgt>
                                        </p:tgtEl>
                                        <p:attrNameLst>
                                          <p:attrName>style.visibility</p:attrName>
                                        </p:attrNameLst>
                                      </p:cBhvr>
                                      <p:to>
                                        <p:strVal val="visible"/>
                                      </p:to>
                                    </p:set>
                                    <p:animEffect transition="in" filter="wipe(up)">
                                      <p:cBhvr>
                                        <p:cTn id="56" dur="500"/>
                                        <p:tgtEl>
                                          <p:spTgt spid="4">
                                            <p:txEl>
                                              <p:pRg st="11" end="11"/>
                                            </p:txEl>
                                          </p:spTgt>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4">
                                            <p:txEl>
                                              <p:pRg st="12" end="12"/>
                                            </p:txEl>
                                          </p:spTgt>
                                        </p:tgtEl>
                                        <p:attrNameLst>
                                          <p:attrName>style.visibility</p:attrName>
                                        </p:attrNameLst>
                                      </p:cBhvr>
                                      <p:to>
                                        <p:strVal val="visible"/>
                                      </p:to>
                                    </p:set>
                                    <p:animEffect transition="in" filter="wipe(up)">
                                      <p:cBhvr>
                                        <p:cTn id="60" dur="500"/>
                                        <p:tgtEl>
                                          <p:spTgt spid="4">
                                            <p:txEl>
                                              <p:pRg st="12" end="12"/>
                                            </p:txEl>
                                          </p:spTgt>
                                        </p:tgtEl>
                                      </p:cBhvr>
                                    </p:animEffect>
                                  </p:childTnLst>
                                </p:cTn>
                              </p:par>
                            </p:childTnLst>
                          </p:cTn>
                        </p:par>
                        <p:par>
                          <p:cTn id="61" fill="hold">
                            <p:stCondLst>
                              <p:cond delay="1500"/>
                            </p:stCondLst>
                            <p:childTnLst>
                              <p:par>
                                <p:cTn id="62" presetID="22" presetClass="entr" presetSubtype="1" fill="hold" nodeType="afterEffect">
                                  <p:stCondLst>
                                    <p:cond delay="0"/>
                                  </p:stCondLst>
                                  <p:childTnLst>
                                    <p:set>
                                      <p:cBhvr>
                                        <p:cTn id="63" dur="1" fill="hold">
                                          <p:stCondLst>
                                            <p:cond delay="0"/>
                                          </p:stCondLst>
                                        </p:cTn>
                                        <p:tgtEl>
                                          <p:spTgt spid="4">
                                            <p:txEl>
                                              <p:pRg st="13" end="13"/>
                                            </p:txEl>
                                          </p:spTgt>
                                        </p:tgtEl>
                                        <p:attrNameLst>
                                          <p:attrName>style.visibility</p:attrName>
                                        </p:attrNameLst>
                                      </p:cBhvr>
                                      <p:to>
                                        <p:strVal val="visible"/>
                                      </p:to>
                                    </p:set>
                                    <p:animEffect transition="in" filter="wipe(up)">
                                      <p:cBhvr>
                                        <p:cTn id="64" dur="500"/>
                                        <p:tgtEl>
                                          <p:spTgt spid="4">
                                            <p:txEl>
                                              <p:pRg st="13" end="13"/>
                                            </p:txEl>
                                          </p:spTgt>
                                        </p:tgtEl>
                                      </p:cBhvr>
                                    </p:animEffect>
                                  </p:childTnLst>
                                </p:cTn>
                              </p:par>
                            </p:childTnLst>
                          </p:cTn>
                        </p:par>
                        <p:par>
                          <p:cTn id="65" fill="hold">
                            <p:stCondLst>
                              <p:cond delay="2000"/>
                            </p:stCondLst>
                            <p:childTnLst>
                              <p:par>
                                <p:cTn id="66" presetID="22" presetClass="entr" presetSubtype="1" fill="hold" nodeType="afterEffect">
                                  <p:stCondLst>
                                    <p:cond delay="0"/>
                                  </p:stCondLst>
                                  <p:childTnLst>
                                    <p:set>
                                      <p:cBhvr>
                                        <p:cTn id="67" dur="1" fill="hold">
                                          <p:stCondLst>
                                            <p:cond delay="0"/>
                                          </p:stCondLst>
                                        </p:cTn>
                                        <p:tgtEl>
                                          <p:spTgt spid="4">
                                            <p:txEl>
                                              <p:pRg st="14" end="14"/>
                                            </p:txEl>
                                          </p:spTgt>
                                        </p:tgtEl>
                                        <p:attrNameLst>
                                          <p:attrName>style.visibility</p:attrName>
                                        </p:attrNameLst>
                                      </p:cBhvr>
                                      <p:to>
                                        <p:strVal val="visible"/>
                                      </p:to>
                                    </p:set>
                                    <p:animEffect transition="in" filter="wipe(up)">
                                      <p:cBhvr>
                                        <p:cTn id="68" dur="500"/>
                                        <p:tgtEl>
                                          <p:spTgt spid="4">
                                            <p:txEl>
                                              <p:pRg st="14" end="14"/>
                                            </p:txEl>
                                          </p:spTgt>
                                        </p:tgtEl>
                                      </p:cBhvr>
                                    </p:animEffect>
                                  </p:childTnLst>
                                </p:cTn>
                              </p:par>
                            </p:childTnLst>
                          </p:cTn>
                        </p:par>
                        <p:par>
                          <p:cTn id="69" fill="hold">
                            <p:stCondLst>
                              <p:cond delay="2500"/>
                            </p:stCondLst>
                            <p:childTnLst>
                              <p:par>
                                <p:cTn id="70" presetID="22" presetClass="entr" presetSubtype="1" fill="hold" nodeType="afterEffect">
                                  <p:stCondLst>
                                    <p:cond delay="0"/>
                                  </p:stCondLst>
                                  <p:childTnLst>
                                    <p:set>
                                      <p:cBhvr>
                                        <p:cTn id="71" dur="1" fill="hold">
                                          <p:stCondLst>
                                            <p:cond delay="0"/>
                                          </p:stCondLst>
                                        </p:cTn>
                                        <p:tgtEl>
                                          <p:spTgt spid="4">
                                            <p:txEl>
                                              <p:pRg st="15" end="15"/>
                                            </p:txEl>
                                          </p:spTgt>
                                        </p:tgtEl>
                                        <p:attrNameLst>
                                          <p:attrName>style.visibility</p:attrName>
                                        </p:attrNameLst>
                                      </p:cBhvr>
                                      <p:to>
                                        <p:strVal val="visible"/>
                                      </p:to>
                                    </p:set>
                                    <p:animEffect transition="in" filter="wipe(up)">
                                      <p:cBhvr>
                                        <p:cTn id="72" dur="500"/>
                                        <p:tgtEl>
                                          <p:spTgt spid="4">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
                                            <p:txEl>
                                              <p:pRg st="0" end="0"/>
                                            </p:txEl>
                                          </p:spTgt>
                                        </p:tgtEl>
                                        <p:attrNameLst>
                                          <p:attrName>style.visibility</p:attrName>
                                        </p:attrNameLst>
                                      </p:cBhvr>
                                      <p:to>
                                        <p:strVal val="visible"/>
                                      </p:to>
                                    </p:set>
                                    <p:animEffect transition="in" filter="wipe(up)">
                                      <p:cBhvr>
                                        <p:cTn id="77" dur="500"/>
                                        <p:tgtEl>
                                          <p:spTgt spid="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
                                            <p:txEl>
                                              <p:pRg st="1" end="1"/>
                                            </p:txEl>
                                          </p:spTgt>
                                        </p:tgtEl>
                                        <p:attrNameLst>
                                          <p:attrName>style.visibility</p:attrName>
                                        </p:attrNameLst>
                                      </p:cBhvr>
                                      <p:to>
                                        <p:strVal val="visible"/>
                                      </p:to>
                                    </p:set>
                                    <p:animEffect transition="in" filter="wipe(up)">
                                      <p:cBhvr>
                                        <p:cTn id="82" dur="500"/>
                                        <p:tgtEl>
                                          <p:spTgt spid="2">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
                                            <p:txEl>
                                              <p:pRg st="2" end="2"/>
                                            </p:txEl>
                                          </p:spTgt>
                                        </p:tgtEl>
                                        <p:attrNameLst>
                                          <p:attrName>style.visibility</p:attrName>
                                        </p:attrNameLst>
                                      </p:cBhvr>
                                      <p:to>
                                        <p:strVal val="visible"/>
                                      </p:to>
                                    </p:set>
                                    <p:animEffect transition="in" filter="wipe(up)">
                                      <p:cBhvr>
                                        <p:cTn id="87" dur="500"/>
                                        <p:tgtEl>
                                          <p:spTgt spid="2">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
                                            <p:txEl>
                                              <p:pRg st="3" end="3"/>
                                            </p:txEl>
                                          </p:spTgt>
                                        </p:tgtEl>
                                        <p:attrNameLst>
                                          <p:attrName>style.visibility</p:attrName>
                                        </p:attrNameLst>
                                      </p:cBhvr>
                                      <p:to>
                                        <p:strVal val="visible"/>
                                      </p:to>
                                    </p:set>
                                    <p:animEffect transition="in" filter="wipe(up)">
                                      <p:cBhvr>
                                        <p:cTn id="92" dur="500"/>
                                        <p:tgtEl>
                                          <p:spTgt spid="2">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up)">
                                      <p:cBhvr>
                                        <p:cTn id="97" dur="500"/>
                                        <p:tgtEl>
                                          <p:spTgt spid="2">
                                            <p:txEl>
                                              <p:pRg st="4" end="4"/>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2">
                                            <p:txEl>
                                              <p:pRg st="5" end="5"/>
                                            </p:txEl>
                                          </p:spTgt>
                                        </p:tgtEl>
                                        <p:attrNameLst>
                                          <p:attrName>style.visibility</p:attrName>
                                        </p:attrNameLst>
                                      </p:cBhvr>
                                      <p:to>
                                        <p:strVal val="visible"/>
                                      </p:to>
                                    </p:set>
                                    <p:animEffect transition="in" filter="wipe(up)">
                                      <p:cBhvr>
                                        <p:cTn id="102" dur="500"/>
                                        <p:tgtEl>
                                          <p:spTgt spid="2">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up)">
                                      <p:cBhvr>
                                        <p:cTn id="107" dur="500"/>
                                        <p:tgtEl>
                                          <p:spTgt spid="2">
                                            <p:txEl>
                                              <p:pRg st="6" end="6"/>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grpId="0" nodeType="clickEffect">
                                  <p:stCondLst>
                                    <p:cond delay="0"/>
                                  </p:stCondLst>
                                  <p:childTnLst>
                                    <p:set>
                                      <p:cBhvr>
                                        <p:cTn id="111" dur="1" fill="hold">
                                          <p:stCondLst>
                                            <p:cond delay="0"/>
                                          </p:stCondLst>
                                        </p:cTn>
                                        <p:tgtEl>
                                          <p:spTgt spid="10"/>
                                        </p:tgtEl>
                                        <p:attrNameLst>
                                          <p:attrName>style.visibility</p:attrName>
                                        </p:attrNameLst>
                                      </p:cBhvr>
                                      <p:to>
                                        <p:strVal val="visible"/>
                                      </p:to>
                                    </p:set>
                                    <p:anim calcmode="lin" valueType="num">
                                      <p:cBhvr>
                                        <p:cTn id="112" dur="1000" fill="hold"/>
                                        <p:tgtEl>
                                          <p:spTgt spid="10"/>
                                        </p:tgtEl>
                                        <p:attrNameLst>
                                          <p:attrName>ppt_w</p:attrName>
                                        </p:attrNameLst>
                                      </p:cBhvr>
                                      <p:tavLst>
                                        <p:tav tm="0">
                                          <p:val>
                                            <p:fltVal val="0"/>
                                          </p:val>
                                        </p:tav>
                                        <p:tav tm="100000">
                                          <p:val>
                                            <p:strVal val="#ppt_w"/>
                                          </p:val>
                                        </p:tav>
                                      </p:tavLst>
                                    </p:anim>
                                    <p:anim calcmode="lin" valueType="num">
                                      <p:cBhvr>
                                        <p:cTn id="113" dur="1000" fill="hold"/>
                                        <p:tgtEl>
                                          <p:spTgt spid="10"/>
                                        </p:tgtEl>
                                        <p:attrNameLst>
                                          <p:attrName>ppt_h</p:attrName>
                                        </p:attrNameLst>
                                      </p:cBhvr>
                                      <p:tavLst>
                                        <p:tav tm="0">
                                          <p:val>
                                            <p:fltVal val="0"/>
                                          </p:val>
                                        </p:tav>
                                        <p:tav tm="100000">
                                          <p:val>
                                            <p:strVal val="#ppt_h"/>
                                          </p:val>
                                        </p:tav>
                                      </p:tavLst>
                                    </p:anim>
                                    <p:anim calcmode="lin" valueType="num">
                                      <p:cBhvr>
                                        <p:cTn id="114" dur="1000" fill="hold"/>
                                        <p:tgtEl>
                                          <p:spTgt spid="10"/>
                                        </p:tgtEl>
                                        <p:attrNameLst>
                                          <p:attrName>style.rotation</p:attrName>
                                        </p:attrNameLst>
                                      </p:cBhvr>
                                      <p:tavLst>
                                        <p:tav tm="0">
                                          <p:val>
                                            <p:fltVal val="90"/>
                                          </p:val>
                                        </p:tav>
                                        <p:tav tm="100000">
                                          <p:val>
                                            <p:fltVal val="0"/>
                                          </p:val>
                                        </p:tav>
                                      </p:tavLst>
                                    </p:anim>
                                    <p:animEffect transition="in" filter="fade">
                                      <p:cBhvr>
                                        <p:cTn id="1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graphicFrame>
        <p:nvGraphicFramePr>
          <p:cNvPr id="6" name="Table 5">
            <a:extLst>
              <a:ext uri="{FF2B5EF4-FFF2-40B4-BE49-F238E27FC236}">
                <a16:creationId xmlns:a16="http://schemas.microsoft.com/office/drawing/2014/main" id="{129BD2D1-E583-F181-E25E-91FEE5474BEA}"/>
              </a:ext>
            </a:extLst>
          </p:cNvPr>
          <p:cNvGraphicFramePr>
            <a:graphicFrameLocks noGrp="1"/>
          </p:cNvGraphicFramePr>
          <p:nvPr/>
        </p:nvGraphicFramePr>
        <p:xfrm>
          <a:off x="4851711" y="1843950"/>
          <a:ext cx="7162801" cy="4263763"/>
        </p:xfrm>
        <a:graphic>
          <a:graphicData uri="http://schemas.openxmlformats.org/drawingml/2006/table">
            <a:tbl>
              <a:tblPr firstRow="1" firstCol="1" bandRow="1">
                <a:tableStyleId>{5940675A-B579-460E-94D1-54222C63F5DA}</a:tableStyleId>
              </a:tblPr>
              <a:tblGrid>
                <a:gridCol w="2361915">
                  <a:extLst>
                    <a:ext uri="{9D8B030D-6E8A-4147-A177-3AD203B41FA5}">
                      <a16:colId xmlns:a16="http://schemas.microsoft.com/office/drawing/2014/main" val="1080089989"/>
                    </a:ext>
                  </a:extLst>
                </a:gridCol>
                <a:gridCol w="2371966">
                  <a:extLst>
                    <a:ext uri="{9D8B030D-6E8A-4147-A177-3AD203B41FA5}">
                      <a16:colId xmlns:a16="http://schemas.microsoft.com/office/drawing/2014/main" val="3164248044"/>
                    </a:ext>
                  </a:extLst>
                </a:gridCol>
                <a:gridCol w="2428920">
                  <a:extLst>
                    <a:ext uri="{9D8B030D-6E8A-4147-A177-3AD203B41FA5}">
                      <a16:colId xmlns:a16="http://schemas.microsoft.com/office/drawing/2014/main" val="1556034676"/>
                    </a:ext>
                  </a:extLst>
                </a:gridCol>
              </a:tblGrid>
              <a:tr h="157740">
                <a:tc>
                  <a:txBody>
                    <a:bodyPr/>
                    <a:lstStyle/>
                    <a:p>
                      <a:pPr marL="0" marR="0" algn="l" defTabSz="914400" rtl="0" eaLnBrk="1" latinLnBrk="0" hangingPunct="1">
                        <a:lnSpc>
                          <a:spcPct val="100000"/>
                        </a:lnSpc>
                        <a:spcBef>
                          <a:spcPts val="0"/>
                        </a:spcBef>
                        <a:spcAft>
                          <a:spcPts val="0"/>
                        </a:spcAft>
                      </a:pPr>
                      <a:r>
                        <a:rPr lang="en-US" sz="1200" b="1" kern="0" dirty="0">
                          <a:solidFill>
                            <a:schemeClr val="tx1"/>
                          </a:solidFill>
                          <a:effectLst/>
                          <a:latin typeface="+mn-lt"/>
                          <a:ea typeface="+mn-ea"/>
                          <a:cs typeface="+mn-cs"/>
                        </a:rPr>
                        <a:t>FUTURE LAND USE CATEGORY</a:t>
                      </a:r>
                    </a:p>
                  </a:txBody>
                  <a:tcPr marL="47977" marR="47977" marT="0" marB="0">
                    <a:solidFill>
                      <a:srgbClr val="E5F2FF"/>
                    </a:solidFill>
                  </a:tcPr>
                </a:tc>
                <a:tc gridSpan="2">
                  <a:txBody>
                    <a:bodyPr/>
                    <a:lstStyle/>
                    <a:p>
                      <a:pPr marL="0" marR="0" algn="ctr" defTabSz="914400" rtl="0" eaLnBrk="1" latinLnBrk="0" hangingPunct="1">
                        <a:lnSpc>
                          <a:spcPct val="100000"/>
                        </a:lnSpc>
                        <a:spcBef>
                          <a:spcPts val="0"/>
                        </a:spcBef>
                        <a:spcAft>
                          <a:spcPts val="0"/>
                        </a:spcAft>
                      </a:pPr>
                      <a:r>
                        <a:rPr lang="en-US" sz="1200" b="1" kern="0" dirty="0">
                          <a:solidFill>
                            <a:schemeClr val="tx1"/>
                          </a:solidFill>
                          <a:effectLst/>
                          <a:latin typeface="+mn-lt"/>
                          <a:ea typeface="+mn-ea"/>
                          <a:cs typeface="+mn-cs"/>
                        </a:rPr>
                        <a:t>ZONING DISTRICTS</a:t>
                      </a:r>
                    </a:p>
                  </a:txBody>
                  <a:tcPr marL="47977" marR="47977" marT="0" marB="0">
                    <a:solidFill>
                      <a:srgbClr val="E5F2FF"/>
                    </a:solidFill>
                  </a:tcPr>
                </a:tc>
                <a:tc hMerge="1">
                  <a:txBody>
                    <a:bodyPr/>
                    <a:lstStyle/>
                    <a:p>
                      <a:pPr marL="0" marR="0" algn="ctr">
                        <a:lnSpc>
                          <a:spcPct val="100000"/>
                        </a:lnSpc>
                        <a:spcBef>
                          <a:spcPts val="0"/>
                        </a:spcBef>
                        <a:spcAft>
                          <a:spcPts val="0"/>
                        </a:spcAft>
                      </a:pPr>
                      <a:endParaRPr lang="en-US" sz="1400"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noFill/>
                  </a:tcPr>
                </a:tc>
                <a:extLst>
                  <a:ext uri="{0D108BD9-81ED-4DB2-BD59-A6C34878D82A}">
                    <a16:rowId xmlns:a16="http://schemas.microsoft.com/office/drawing/2014/main" val="1984721888"/>
                  </a:ext>
                </a:extLst>
              </a:tr>
              <a:tr h="157740">
                <a:tc>
                  <a:txBody>
                    <a:bodyPr/>
                    <a:lstStyle/>
                    <a:p>
                      <a:pPr marL="0" marR="0">
                        <a:lnSpc>
                          <a:spcPct val="100000"/>
                        </a:lnSpc>
                        <a:spcBef>
                          <a:spcPts val="0"/>
                        </a:spcBef>
                        <a:spcAft>
                          <a:spcPts val="0"/>
                        </a:spcAft>
                      </a:pPr>
                      <a:r>
                        <a:rPr lang="en-US" sz="1200" b="0" kern="0" dirty="0">
                          <a:effectLst/>
                        </a:rPr>
                        <a:t>RSF - Rural Single Family</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GU – General Use Holding District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1537527466"/>
                  </a:ext>
                </a:extLst>
              </a:tr>
              <a:tr h="157740">
                <a:tc rowSpan="3">
                  <a:txBody>
                    <a:bodyPr/>
                    <a:lstStyle/>
                    <a:p>
                      <a:pPr marL="0" marR="0">
                        <a:lnSpc>
                          <a:spcPct val="100000"/>
                        </a:lnSpc>
                        <a:spcBef>
                          <a:spcPts val="0"/>
                        </a:spcBef>
                        <a:spcAft>
                          <a:spcPts val="0"/>
                        </a:spcAft>
                      </a:pPr>
                      <a:r>
                        <a:rPr lang="en-US" sz="1200" b="0" kern="0" dirty="0">
                          <a:effectLst/>
                        </a:rPr>
                        <a:t>LDR – Low Density Residential</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RR - Rural Residential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B w="3175"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kern="0" dirty="0">
                          <a:effectLst/>
                        </a:rPr>
                        <a:t>RS-1 - Single-Family Residential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B w="3175" cap="flat" cmpd="sng" algn="ctr">
                      <a:noFill/>
                      <a:prstDash val="solid"/>
                      <a:round/>
                      <a:headEnd type="none" w="med" len="med"/>
                      <a:tailEnd type="none" w="med" len="med"/>
                    </a:lnB>
                  </a:tcPr>
                </a:tc>
                <a:extLst>
                  <a:ext uri="{0D108BD9-81ED-4DB2-BD59-A6C34878D82A}">
                    <a16:rowId xmlns:a16="http://schemas.microsoft.com/office/drawing/2014/main" val="840209732"/>
                  </a:ext>
                </a:extLst>
              </a:tr>
              <a:tr h="157740">
                <a:tc vMerge="1">
                  <a:txBody>
                    <a:bodyPr/>
                    <a:lstStyle/>
                    <a:p>
                      <a:endParaRPr lang="en-US"/>
                    </a:p>
                  </a:txBody>
                  <a:tcPr/>
                </a:tc>
                <a:tc>
                  <a:txBody>
                    <a:bodyPr/>
                    <a:lstStyle/>
                    <a:p>
                      <a:pPr marL="0" marR="0">
                        <a:lnSpc>
                          <a:spcPct val="100000"/>
                        </a:lnSpc>
                        <a:spcBef>
                          <a:spcPts val="0"/>
                        </a:spcBef>
                        <a:spcAft>
                          <a:spcPts val="0"/>
                        </a:spcAft>
                      </a:pPr>
                      <a:r>
                        <a:rPr lang="en-US" sz="1200" kern="0" dirty="0">
                          <a:effectLst/>
                        </a:rPr>
                        <a:t>RE - Estate Residential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kern="0" dirty="0">
                          <a:effectLst/>
                        </a:rPr>
                        <a:t>RS-2 - Single-Family Residential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4220578731"/>
                  </a:ext>
                </a:extLst>
              </a:tr>
              <a:tr h="190227">
                <a:tc vMerge="1">
                  <a:txBody>
                    <a:bodyPr/>
                    <a:lstStyle/>
                    <a:p>
                      <a:endParaRPr lang="en-US"/>
                    </a:p>
                  </a:txBody>
                  <a:tcPr/>
                </a:tc>
                <a:tc>
                  <a:txBody>
                    <a:bodyPr/>
                    <a:lstStyle/>
                    <a:p>
                      <a:pPr marL="0" marR="0">
                        <a:lnSpc>
                          <a:spcPct val="100000"/>
                        </a:lnSpc>
                        <a:spcBef>
                          <a:spcPts val="0"/>
                        </a:spcBef>
                        <a:spcAft>
                          <a:spcPts val="0"/>
                        </a:spcAft>
                      </a:pPr>
                      <a:r>
                        <a:rPr lang="en-US" sz="1200" kern="0" dirty="0">
                          <a:effectLst/>
                        </a:rPr>
                        <a:t>SRE - Suburban Residential Estate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T w="3175" cap="flat" cmpd="sng" algn="ctr">
                      <a:noFill/>
                      <a:prstDash val="solid"/>
                      <a:round/>
                      <a:headEnd type="none" w="med" len="med"/>
                      <a:tailEnd type="none" w="med" len="med"/>
                    </a:lnT>
                  </a:tcPr>
                </a:tc>
                <a:tc>
                  <a:txBody>
                    <a:bodyPr/>
                    <a:lstStyle/>
                    <a:p>
                      <a:pPr marL="0" marR="0">
                        <a:lnSpc>
                          <a:spcPct val="100000"/>
                        </a:lnSpc>
                        <a:spcBef>
                          <a:spcPts val="0"/>
                        </a:spcBef>
                        <a:spcAft>
                          <a:spcPts val="0"/>
                        </a:spcAft>
                      </a:pPr>
                      <a:r>
                        <a:rPr lang="en-US" sz="1200" kern="0" dirty="0">
                          <a:effectLst/>
                        </a:rPr>
                        <a:t>RS-3 - Single-Family Residential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T w="3175" cap="flat" cmpd="sng" algn="ctr">
                      <a:noFill/>
                      <a:prstDash val="solid"/>
                      <a:round/>
                      <a:headEnd type="none" w="med" len="med"/>
                      <a:tailEnd type="none" w="med" len="med"/>
                    </a:lnT>
                  </a:tcPr>
                </a:tc>
                <a:extLst>
                  <a:ext uri="{0D108BD9-81ED-4DB2-BD59-A6C34878D82A}">
                    <a16:rowId xmlns:a16="http://schemas.microsoft.com/office/drawing/2014/main" val="411617639"/>
                  </a:ext>
                </a:extLst>
              </a:tr>
              <a:tr h="127428">
                <a:tc>
                  <a:txBody>
                    <a:bodyPr/>
                    <a:lstStyle/>
                    <a:p>
                      <a:pPr marL="0" marR="0">
                        <a:lnSpc>
                          <a:spcPct val="100000"/>
                        </a:lnSpc>
                        <a:spcBef>
                          <a:spcPts val="0"/>
                        </a:spcBef>
                        <a:spcAft>
                          <a:spcPts val="0"/>
                        </a:spcAft>
                      </a:pPr>
                      <a:r>
                        <a:rPr lang="en-US" sz="1200" b="0" kern="0" dirty="0">
                          <a:effectLst/>
                        </a:rPr>
                        <a:t>MDR - Moderate Density Residential</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RT-10 - Residential Transition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rPr>
                        <a:t>RMH - Residential Mobile Home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2946625369"/>
                  </a:ext>
                </a:extLst>
              </a:tr>
              <a:tr h="196032">
                <a:tc>
                  <a:txBody>
                    <a:bodyPr/>
                    <a:lstStyle/>
                    <a:p>
                      <a:pPr marL="0" marR="0">
                        <a:lnSpc>
                          <a:spcPct val="100000"/>
                        </a:lnSpc>
                        <a:spcBef>
                          <a:spcPts val="0"/>
                        </a:spcBef>
                        <a:spcAft>
                          <a:spcPts val="0"/>
                        </a:spcAft>
                      </a:pPr>
                      <a:r>
                        <a:rPr lang="en-US" sz="1200" b="0" kern="0" dirty="0">
                          <a:effectLst/>
                        </a:rPr>
                        <a:t>HDR - High Density Residential</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RM-15 – Multiple-Family Residential</a:t>
                      </a:r>
                      <a:r>
                        <a:rPr lang="en-US" sz="1200" strike="sngStrike" kern="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rPr>
                        <a:t>RM-20 - Multiple-Family Residential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718626686"/>
                  </a:ext>
                </a:extLst>
              </a:tr>
              <a:tr h="157740">
                <a:tc rowSpan="3">
                  <a:txBody>
                    <a:bodyPr/>
                    <a:lstStyle/>
                    <a:p>
                      <a:pPr marL="0" marR="0">
                        <a:lnSpc>
                          <a:spcPct val="100000"/>
                        </a:lnSpc>
                        <a:spcBef>
                          <a:spcPts val="0"/>
                        </a:spcBef>
                        <a:spcAft>
                          <a:spcPts val="0"/>
                        </a:spcAft>
                      </a:pPr>
                      <a:r>
                        <a:rPr lang="en-US" sz="1200" b="0" kern="0" dirty="0">
                          <a:effectLst/>
                        </a:rPr>
                        <a:t>NC - Neighborhood Center</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RT-10 – Residential Transition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B w="3175"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kern="0" dirty="0">
                          <a:effectLst/>
                        </a:rPr>
                        <a:t>RM-20 - Multiple-Family Residential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B w="3175" cap="flat" cmpd="sng" algn="ctr">
                      <a:noFill/>
                      <a:prstDash val="solid"/>
                      <a:round/>
                      <a:headEnd type="none" w="med" len="med"/>
                      <a:tailEnd type="none" w="med" len="med"/>
                    </a:lnB>
                  </a:tcPr>
                </a:tc>
                <a:extLst>
                  <a:ext uri="{0D108BD9-81ED-4DB2-BD59-A6C34878D82A}">
                    <a16:rowId xmlns:a16="http://schemas.microsoft.com/office/drawing/2014/main" val="228181724"/>
                  </a:ext>
                </a:extLst>
              </a:tr>
              <a:tr h="219135">
                <a:tc vMerge="1">
                  <a:txBody>
                    <a:bodyPr/>
                    <a:lstStyle/>
                    <a:p>
                      <a:endParaRPr lang="en-US"/>
                    </a:p>
                  </a:txBody>
                  <a:tcPr/>
                </a:tc>
                <a:tc>
                  <a:txBody>
                    <a:bodyPr/>
                    <a:lstStyle/>
                    <a:p>
                      <a:pPr marL="0" marR="0">
                        <a:lnSpc>
                          <a:spcPct val="100000"/>
                        </a:lnSpc>
                        <a:spcBef>
                          <a:spcPts val="0"/>
                        </a:spcBef>
                        <a:spcAft>
                          <a:spcPts val="0"/>
                        </a:spcAft>
                      </a:pPr>
                      <a:r>
                        <a:rPr lang="en-US" sz="1200" kern="0" dirty="0">
                          <a:effectLst/>
                        </a:rPr>
                        <a:t>RM-15 - Multiple-Family Residential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kern="0" dirty="0">
                          <a:effectLst/>
                        </a:rPr>
                        <a:t>NC - Neighborhood Commercial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3790406899"/>
                  </a:ext>
                </a:extLst>
              </a:tr>
              <a:tr h="105219">
                <a:tc vMerge="1">
                  <a:txBody>
                    <a:bodyPr/>
                    <a:lstStyle/>
                    <a:p>
                      <a:endParaRPr lang="en-US"/>
                    </a:p>
                  </a:txBody>
                  <a:tcPr/>
                </a:tc>
                <a:tc>
                  <a:txBody>
                    <a:bodyPr/>
                    <a:lstStyle/>
                    <a:p>
                      <a:pPr marL="0" marR="0">
                        <a:lnSpc>
                          <a:spcPct val="100000"/>
                        </a:lnSpc>
                        <a:spcBef>
                          <a:spcPts val="0"/>
                        </a:spcBef>
                        <a:spcAft>
                          <a:spcPts val="0"/>
                        </a:spcAft>
                      </a:pPr>
                      <a:r>
                        <a:rPr lang="en-US" sz="1200" kern="0" dirty="0">
                          <a:effectLst/>
                        </a:rPr>
                        <a:t>OP - Office Professional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T w="3175" cap="flat" cmpd="sng" algn="ctr">
                      <a:noFill/>
                      <a:prstDash val="solid"/>
                      <a:round/>
                      <a:headEnd type="none" w="med" len="med"/>
                      <a:tailEnd type="none" w="med" len="med"/>
                    </a:lnT>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T w="3175" cap="flat" cmpd="sng" algn="ctr">
                      <a:noFill/>
                      <a:prstDash val="solid"/>
                      <a:round/>
                      <a:headEnd type="none" w="med" len="med"/>
                      <a:tailEnd type="none" w="med" len="med"/>
                    </a:lnT>
                  </a:tcPr>
                </a:tc>
                <a:extLst>
                  <a:ext uri="{0D108BD9-81ED-4DB2-BD59-A6C34878D82A}">
                    <a16:rowId xmlns:a16="http://schemas.microsoft.com/office/drawing/2014/main" val="558152071"/>
                  </a:ext>
                </a:extLst>
              </a:tr>
              <a:tr h="157740">
                <a:tc>
                  <a:txBody>
                    <a:bodyPr/>
                    <a:lstStyle/>
                    <a:p>
                      <a:pPr marL="0" marR="0">
                        <a:lnSpc>
                          <a:spcPct val="100000"/>
                        </a:lnSpc>
                        <a:spcBef>
                          <a:spcPts val="0"/>
                        </a:spcBef>
                        <a:spcAft>
                          <a:spcPts val="0"/>
                        </a:spcAft>
                      </a:pPr>
                      <a:r>
                        <a:rPr lang="en-US" sz="1200" b="0" kern="0" dirty="0">
                          <a:effectLst/>
                        </a:rPr>
                        <a:t>CMU - Community Mixed Use</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CMU – Community Mixed Use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2834657789"/>
                  </a:ext>
                </a:extLst>
              </a:tr>
              <a:tr h="157740">
                <a:tc>
                  <a:txBody>
                    <a:bodyPr/>
                    <a:lstStyle/>
                    <a:p>
                      <a:pPr marL="0" marR="0">
                        <a:lnSpc>
                          <a:spcPct val="100000"/>
                        </a:lnSpc>
                        <a:spcBef>
                          <a:spcPts val="0"/>
                        </a:spcBef>
                        <a:spcAft>
                          <a:spcPts val="0"/>
                        </a:spcAft>
                      </a:pPr>
                      <a:r>
                        <a:rPr lang="en-US" sz="1200" b="0" kern="0" dirty="0">
                          <a:effectLst/>
                        </a:rPr>
                        <a:t>UMU - Urban Mixed-Use</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a:effectLst/>
                        </a:rPr>
                        <a:t>UMU – Urban Mixed Use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2896292968"/>
                  </a:ext>
                </a:extLst>
              </a:tr>
              <a:tr h="157740">
                <a:tc>
                  <a:txBody>
                    <a:bodyPr/>
                    <a:lstStyle/>
                    <a:p>
                      <a:pPr marL="0" marR="0">
                        <a:lnSpc>
                          <a:spcPct val="100000"/>
                        </a:lnSpc>
                        <a:spcBef>
                          <a:spcPts val="0"/>
                        </a:spcBef>
                        <a:spcAft>
                          <a:spcPts val="0"/>
                        </a:spcAft>
                      </a:pPr>
                      <a:r>
                        <a:rPr lang="en-US" sz="1200" b="0" kern="0" dirty="0">
                          <a:effectLst/>
                        </a:rPr>
                        <a:t>PRO - Professional Office</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OP - Office Professional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1201496829"/>
                  </a:ext>
                </a:extLst>
              </a:tr>
              <a:tr h="157740">
                <a:tc rowSpan="2">
                  <a:txBody>
                    <a:bodyPr/>
                    <a:lstStyle/>
                    <a:p>
                      <a:pPr marL="0" marR="0">
                        <a:lnSpc>
                          <a:spcPct val="100000"/>
                        </a:lnSpc>
                        <a:spcBef>
                          <a:spcPts val="0"/>
                        </a:spcBef>
                        <a:spcAft>
                          <a:spcPts val="0"/>
                        </a:spcAft>
                      </a:pPr>
                      <a:r>
                        <a:rPr lang="en-US" sz="1200" b="0" kern="0" dirty="0">
                          <a:effectLst/>
                        </a:rPr>
                        <a:t>COM - Commercial</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NC - Neighborhood Commercial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B w="3175" cap="flat" cmpd="sng" algn="ctr">
                      <a:noFill/>
                      <a:prstDash val="solid"/>
                      <a:round/>
                      <a:headEnd type="none" w="med" len="med"/>
                      <a:tailEnd type="none" w="med" len="med"/>
                    </a:lnB>
                  </a:tcPr>
                </a:tc>
                <a:tc>
                  <a:txBody>
                    <a:bodyPr/>
                    <a:lstStyle/>
                    <a:p>
                      <a:pPr marL="0" marR="0">
                        <a:lnSpc>
                          <a:spcPct val="100000"/>
                        </a:lnSpc>
                        <a:spcBef>
                          <a:spcPts val="0"/>
                        </a:spcBef>
                        <a:spcAft>
                          <a:spcPts val="0"/>
                        </a:spcAft>
                      </a:pPr>
                      <a:r>
                        <a:rPr lang="en-US" sz="1200" kern="0" dirty="0">
                          <a:effectLst/>
                        </a:rPr>
                        <a:t>GC - General Commercial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B w="3175" cap="flat" cmpd="sng" algn="ctr">
                      <a:noFill/>
                      <a:prstDash val="solid"/>
                      <a:round/>
                      <a:headEnd type="none" w="med" len="med"/>
                      <a:tailEnd type="none" w="med" len="med"/>
                    </a:lnB>
                  </a:tcPr>
                </a:tc>
                <a:extLst>
                  <a:ext uri="{0D108BD9-81ED-4DB2-BD59-A6C34878D82A}">
                    <a16:rowId xmlns:a16="http://schemas.microsoft.com/office/drawing/2014/main" val="2675922865"/>
                  </a:ext>
                </a:extLst>
              </a:tr>
              <a:tr h="183649">
                <a:tc vMerge="1">
                  <a:txBody>
                    <a:bodyPr/>
                    <a:lstStyle/>
                    <a:p>
                      <a:endParaRPr lang="en-US"/>
                    </a:p>
                  </a:txBody>
                  <a:tcPr/>
                </a:tc>
                <a:tc>
                  <a:txBody>
                    <a:bodyPr/>
                    <a:lstStyle/>
                    <a:p>
                      <a:pPr marL="0" marR="0">
                        <a:lnSpc>
                          <a:spcPct val="100000"/>
                        </a:lnSpc>
                        <a:spcBef>
                          <a:spcPts val="0"/>
                        </a:spcBef>
                        <a:spcAft>
                          <a:spcPts val="0"/>
                        </a:spcAft>
                      </a:pPr>
                      <a:r>
                        <a:rPr lang="en-US" sz="1200" kern="0" dirty="0">
                          <a:effectLst/>
                        </a:rPr>
                        <a:t>CC - Community Commercial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lnT w="3175" cap="flat" cmpd="sng" algn="ctr">
                      <a:noFill/>
                      <a:prstDash val="solid"/>
                      <a:round/>
                      <a:headEnd type="none" w="med" len="med"/>
                      <a:tailEnd type="none" w="med" len="med"/>
                    </a:lnT>
                  </a:tcPr>
                </a:tc>
                <a:tc>
                  <a:txBody>
                    <a:bodyPr/>
                    <a:lstStyle/>
                    <a:p>
                      <a:pPr marL="0" marR="0">
                        <a:lnSpc>
                          <a:spcPct val="100000"/>
                        </a:lnSpc>
                        <a:spcBef>
                          <a:spcPts val="0"/>
                        </a:spcBef>
                        <a:spcAft>
                          <a:spcPts val="0"/>
                        </a:spcAft>
                      </a:pPr>
                      <a:r>
                        <a:rPr lang="en-US" sz="1200" kern="0" dirty="0">
                          <a:effectLst/>
                        </a:rPr>
                        <a:t>HC - Highway Commercial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lnT w="3175" cap="flat" cmpd="sng" algn="ctr">
                      <a:noFill/>
                      <a:prstDash val="solid"/>
                      <a:round/>
                      <a:headEnd type="none" w="med" len="med"/>
                      <a:tailEnd type="none" w="med" len="med"/>
                    </a:lnT>
                  </a:tcPr>
                </a:tc>
                <a:extLst>
                  <a:ext uri="{0D108BD9-81ED-4DB2-BD59-A6C34878D82A}">
                    <a16:rowId xmlns:a16="http://schemas.microsoft.com/office/drawing/2014/main" val="876158876"/>
                  </a:ext>
                </a:extLst>
              </a:tr>
              <a:tr h="117490">
                <a:tc>
                  <a:txBody>
                    <a:bodyPr/>
                    <a:lstStyle/>
                    <a:p>
                      <a:pPr marL="0" marR="0">
                        <a:lnSpc>
                          <a:spcPct val="100000"/>
                        </a:lnSpc>
                        <a:spcBef>
                          <a:spcPts val="0"/>
                        </a:spcBef>
                        <a:spcAft>
                          <a:spcPts val="0"/>
                        </a:spcAft>
                      </a:pPr>
                      <a:r>
                        <a:rPr lang="en-US" sz="1200" b="0" kern="0" dirty="0">
                          <a:effectLst/>
                        </a:rPr>
                        <a:t>IND - Industrial</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LI - Light Industrial &amp; Warehousing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rPr>
                        <a:t>HI - Heavy Industrial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1913896873"/>
                  </a:ext>
                </a:extLst>
              </a:tr>
              <a:tr h="157740">
                <a:tc>
                  <a:txBody>
                    <a:bodyPr/>
                    <a:lstStyle/>
                    <a:p>
                      <a:pPr marL="0" marR="0">
                        <a:lnSpc>
                          <a:spcPct val="100000"/>
                        </a:lnSpc>
                        <a:spcBef>
                          <a:spcPts val="0"/>
                        </a:spcBef>
                        <a:spcAft>
                          <a:spcPts val="0"/>
                        </a:spcAft>
                      </a:pPr>
                      <a:r>
                        <a:rPr lang="en-US" sz="1200" b="0" kern="0" dirty="0">
                          <a:effectLst/>
                        </a:rPr>
                        <a:t>PSP - Public/Semi-Public</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IU - Institutional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544787221"/>
                  </a:ext>
                </a:extLst>
              </a:tr>
              <a:tr h="157740">
                <a:tc>
                  <a:txBody>
                    <a:bodyPr/>
                    <a:lstStyle/>
                    <a:p>
                      <a:pPr marL="0" marR="0">
                        <a:lnSpc>
                          <a:spcPct val="100000"/>
                        </a:lnSpc>
                        <a:spcBef>
                          <a:spcPts val="0"/>
                        </a:spcBef>
                        <a:spcAft>
                          <a:spcPts val="0"/>
                        </a:spcAft>
                      </a:pPr>
                      <a:r>
                        <a:rPr lang="en-US" sz="1200" b="0" kern="0" dirty="0">
                          <a:effectLst/>
                        </a:rPr>
                        <a:t>UTL - Utilities</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IU - Institutional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255206417"/>
                  </a:ext>
                </a:extLst>
              </a:tr>
              <a:tr h="157740">
                <a:tc>
                  <a:txBody>
                    <a:bodyPr/>
                    <a:lstStyle/>
                    <a:p>
                      <a:pPr marL="0" marR="0">
                        <a:lnSpc>
                          <a:spcPct val="100000"/>
                        </a:lnSpc>
                        <a:spcBef>
                          <a:spcPts val="0"/>
                        </a:spcBef>
                        <a:spcAft>
                          <a:spcPts val="0"/>
                        </a:spcAft>
                      </a:pPr>
                      <a:r>
                        <a:rPr lang="en-US" sz="1200" b="0" kern="0" dirty="0">
                          <a:effectLst/>
                        </a:rPr>
                        <a:t>ROS - Recreation &amp; Open Space</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IU - Institutional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2602354821"/>
                  </a:ext>
                </a:extLst>
              </a:tr>
              <a:tr h="157740">
                <a:tc>
                  <a:txBody>
                    <a:bodyPr/>
                    <a:lstStyle/>
                    <a:p>
                      <a:pPr marL="0" marR="0">
                        <a:lnSpc>
                          <a:spcPct val="100000"/>
                        </a:lnSpc>
                        <a:spcBef>
                          <a:spcPts val="0"/>
                        </a:spcBef>
                        <a:spcAft>
                          <a:spcPts val="0"/>
                        </a:spcAft>
                      </a:pPr>
                      <a:r>
                        <a:rPr lang="en-US" sz="1200" b="0" kern="0" dirty="0">
                          <a:effectLst/>
                        </a:rPr>
                        <a:t>CON - Conservation</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C - Conservation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3407611273"/>
                  </a:ext>
                </a:extLst>
              </a:tr>
              <a:tr h="157740">
                <a:tc>
                  <a:txBody>
                    <a:bodyPr/>
                    <a:lstStyle/>
                    <a:p>
                      <a:pPr marL="0" marR="0">
                        <a:lnSpc>
                          <a:spcPct val="100000"/>
                        </a:lnSpc>
                        <a:spcBef>
                          <a:spcPts val="0"/>
                        </a:spcBef>
                        <a:spcAft>
                          <a:spcPts val="0"/>
                        </a:spcAft>
                      </a:pPr>
                      <a:r>
                        <a:rPr lang="en-US" sz="1200" b="0" kern="0" dirty="0">
                          <a:effectLst/>
                        </a:rPr>
                        <a:t>PFU - Parkway Flex Use</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PUD – Planned Unit Development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2788646512"/>
                  </a:ext>
                </a:extLst>
              </a:tr>
              <a:tr h="157740">
                <a:tc>
                  <a:txBody>
                    <a:bodyPr/>
                    <a:lstStyle/>
                    <a:p>
                      <a:pPr marL="0" marR="0">
                        <a:lnSpc>
                          <a:spcPct val="100000"/>
                        </a:lnSpc>
                        <a:spcBef>
                          <a:spcPts val="0"/>
                        </a:spcBef>
                        <a:spcAft>
                          <a:spcPts val="0"/>
                        </a:spcAft>
                      </a:pPr>
                      <a:r>
                        <a:rPr lang="en-US" sz="1200" b="0" kern="0" dirty="0">
                          <a:effectLst/>
                        </a:rPr>
                        <a:t>SPA - Special Planning Area</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PUD – Planned Unit Development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2293315544"/>
                  </a:ext>
                </a:extLst>
              </a:tr>
              <a:tr h="157740">
                <a:tc>
                  <a:txBody>
                    <a:bodyPr/>
                    <a:lstStyle/>
                    <a:p>
                      <a:pPr marL="0" marR="0">
                        <a:lnSpc>
                          <a:spcPct val="100000"/>
                        </a:lnSpc>
                        <a:spcBef>
                          <a:spcPts val="0"/>
                        </a:spcBef>
                        <a:spcAft>
                          <a:spcPts val="0"/>
                        </a:spcAft>
                      </a:pPr>
                      <a:r>
                        <a:rPr lang="en-US" sz="1200" b="0" kern="0" dirty="0">
                          <a:effectLst/>
                        </a:rPr>
                        <a:t>RAC - Regional Activity Center</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tc>
                <a:tc>
                  <a:txBody>
                    <a:bodyPr/>
                    <a:lstStyle/>
                    <a:p>
                      <a:pPr marL="0" marR="0">
                        <a:lnSpc>
                          <a:spcPct val="100000"/>
                        </a:lnSpc>
                        <a:spcBef>
                          <a:spcPts val="0"/>
                        </a:spcBef>
                        <a:spcAft>
                          <a:spcPts val="0"/>
                        </a:spcAft>
                      </a:pPr>
                      <a:r>
                        <a:rPr lang="en-US" sz="1200" kern="0" dirty="0">
                          <a:effectLst/>
                        </a:rPr>
                        <a:t>PUD – Planned Unit Development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R w="3175" cap="flat" cmpd="sng" algn="ctr">
                      <a:noFill/>
                      <a:prstDash val="solid"/>
                      <a:round/>
                      <a:headEnd type="none" w="med" len="med"/>
                      <a:tailEnd type="none" w="med" len="med"/>
                    </a:lnR>
                  </a:tcPr>
                </a:tc>
                <a:tc>
                  <a:txBody>
                    <a:bodyPr/>
                    <a:lstStyle/>
                    <a:p>
                      <a:pPr marL="0" marR="0">
                        <a:lnSpc>
                          <a:spcPct val="100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977" marR="47977" marT="0" marB="0">
                    <a:lnL w="3175" cap="flat" cmpd="sng" algn="ctr">
                      <a:noFill/>
                      <a:prstDash val="solid"/>
                      <a:round/>
                      <a:headEnd type="none" w="med" len="med"/>
                      <a:tailEnd type="none" w="med" len="med"/>
                    </a:lnL>
                  </a:tcPr>
                </a:tc>
                <a:extLst>
                  <a:ext uri="{0D108BD9-81ED-4DB2-BD59-A6C34878D82A}">
                    <a16:rowId xmlns:a16="http://schemas.microsoft.com/office/drawing/2014/main" val="3206844946"/>
                  </a:ext>
                </a:extLst>
              </a:tr>
            </a:tbl>
          </a:graphicData>
        </a:graphic>
      </p:graphicFrame>
      <p:sp>
        <p:nvSpPr>
          <p:cNvPr id="7" name="TextBox 6">
            <a:extLst>
              <a:ext uri="{FF2B5EF4-FFF2-40B4-BE49-F238E27FC236}">
                <a16:creationId xmlns:a16="http://schemas.microsoft.com/office/drawing/2014/main" id="{853517E1-4B0A-0ABC-D30B-645DF28AED46}"/>
              </a:ext>
            </a:extLst>
          </p:cNvPr>
          <p:cNvSpPr txBox="1"/>
          <p:nvPr/>
        </p:nvSpPr>
        <p:spPr>
          <a:xfrm>
            <a:off x="120166" y="1843950"/>
            <a:ext cx="4601816" cy="3170099"/>
          </a:xfrm>
          <a:prstGeom prst="rect">
            <a:avLst/>
          </a:prstGeom>
          <a:noFill/>
        </p:spPr>
        <p:txBody>
          <a:bodyPr wrap="square" rtlCol="0">
            <a:spAutoFit/>
          </a:bodyPr>
          <a:lstStyle/>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Added a table to identify which zoning districts implement each </a:t>
            </a:r>
            <a:r>
              <a:rPr lang="en-US" sz="2000" b="1" dirty="0">
                <a:solidFill>
                  <a:srgbClr val="00B0F0"/>
                </a:solidFill>
                <a:latin typeface="Geometria" panose="020B0503020204020204" pitchFamily="34" charset="0"/>
                <a:cs typeface="Segoe UI" panose="020B0502040204020203" pitchFamily="34" charset="0"/>
              </a:rPr>
              <a:t>Future Land Use </a:t>
            </a:r>
            <a:r>
              <a:rPr lang="en-US" sz="2000" dirty="0">
                <a:solidFill>
                  <a:schemeClr val="tx1">
                    <a:lumMod val="75000"/>
                    <a:lumOff val="25000"/>
                  </a:schemeClr>
                </a:solidFill>
                <a:latin typeface="Geometria" panose="020B0503020204020204" pitchFamily="34" charset="0"/>
                <a:cs typeface="Segoe UI" panose="020B0502040204020203" pitchFamily="34" charset="0"/>
              </a:rPr>
              <a:t>category.</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Moved standards for specific uses to another chapter.</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Streamlined the </a:t>
            </a:r>
            <a:r>
              <a:rPr lang="en-US" sz="2000" b="1" dirty="0">
                <a:solidFill>
                  <a:srgbClr val="00B0F0"/>
                </a:solidFill>
                <a:latin typeface="Geometria" panose="020B0503020204020204" pitchFamily="34" charset="0"/>
                <a:cs typeface="Segoe UI" panose="020B0502040204020203" pitchFamily="34" charset="0"/>
              </a:rPr>
              <a:t>intent</a:t>
            </a:r>
            <a:r>
              <a:rPr lang="en-US" sz="2000" dirty="0">
                <a:solidFill>
                  <a:schemeClr val="tx1">
                    <a:lumMod val="75000"/>
                    <a:lumOff val="25000"/>
                  </a:schemeClr>
                </a:solidFill>
                <a:latin typeface="Geometria" panose="020B0503020204020204" pitchFamily="34" charset="0"/>
                <a:cs typeface="Segoe UI" panose="020B0502040204020203" pitchFamily="34" charset="0"/>
              </a:rPr>
              <a:t> of each district and moved uses and regulations to tables.</a:t>
            </a:r>
          </a:p>
          <a:p>
            <a:pPr marL="342900" lvl="1" indent="-342900">
              <a:spcAft>
                <a:spcPts val="800"/>
              </a:spcAft>
              <a:buFont typeface="Arial" panose="020B0604020202020204" pitchFamily="34" charset="0"/>
              <a:buChar char="•"/>
            </a:pPr>
            <a:endParaRPr lang="en-US" sz="2000" dirty="0">
              <a:solidFill>
                <a:schemeClr val="tx1">
                  <a:lumMod val="75000"/>
                  <a:lumOff val="25000"/>
                </a:schemeClr>
              </a:solidFill>
              <a:latin typeface="Geometria" panose="020B0503020204020204" pitchFamily="34" charset="0"/>
              <a:cs typeface="Segoe UI" panose="020B0502040204020203" pitchFamily="34" charset="0"/>
            </a:endParaRPr>
          </a:p>
        </p:txBody>
      </p:sp>
    </p:spTree>
    <p:extLst>
      <p:ext uri="{BB962C8B-B14F-4D97-AF65-F5344CB8AC3E}">
        <p14:creationId xmlns:p14="http://schemas.microsoft.com/office/powerpoint/2010/main" val="2300580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pic>
        <p:nvPicPr>
          <p:cNvPr id="6" name="Picture 5">
            <a:extLst>
              <a:ext uri="{FF2B5EF4-FFF2-40B4-BE49-F238E27FC236}">
                <a16:creationId xmlns:a16="http://schemas.microsoft.com/office/drawing/2014/main" id="{DC681475-F2D2-F83B-2E56-4E51AD44C38E}"/>
              </a:ext>
            </a:extLst>
          </p:cNvPr>
          <p:cNvPicPr>
            <a:picLocks noChangeAspect="1"/>
          </p:cNvPicPr>
          <p:nvPr/>
        </p:nvPicPr>
        <p:blipFill rotWithShape="1">
          <a:blip r:embed="rId3"/>
          <a:srcRect b="25979"/>
          <a:stretch/>
        </p:blipFill>
        <p:spPr>
          <a:xfrm>
            <a:off x="5311378" y="1418553"/>
            <a:ext cx="5876925" cy="3292596"/>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B92CA79A-4250-C310-3790-933452BCBC0E}"/>
              </a:ext>
            </a:extLst>
          </p:cNvPr>
          <p:cNvPicPr>
            <a:picLocks noChangeAspect="1"/>
          </p:cNvPicPr>
          <p:nvPr/>
        </p:nvPicPr>
        <p:blipFill>
          <a:blip r:embed="rId4"/>
          <a:stretch>
            <a:fillRect/>
          </a:stretch>
        </p:blipFill>
        <p:spPr>
          <a:xfrm>
            <a:off x="5846143" y="2316240"/>
            <a:ext cx="5886450" cy="2981325"/>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86946520-CCA7-A654-BCB9-C9440B3A3D63}"/>
              </a:ext>
            </a:extLst>
          </p:cNvPr>
          <p:cNvPicPr>
            <a:picLocks noChangeAspect="1"/>
          </p:cNvPicPr>
          <p:nvPr/>
        </p:nvPicPr>
        <p:blipFill>
          <a:blip r:embed="rId5"/>
          <a:stretch>
            <a:fillRect/>
          </a:stretch>
        </p:blipFill>
        <p:spPr>
          <a:xfrm>
            <a:off x="6276285" y="3806903"/>
            <a:ext cx="5886450" cy="2324100"/>
          </a:xfrm>
          <a:prstGeom prst="rect">
            <a:avLst/>
          </a:prstGeom>
          <a:effectLst>
            <a:outerShdw blurRad="50800" dist="38100" dir="8100000" algn="tr" rotWithShape="0">
              <a:prstClr val="black">
                <a:alpha val="40000"/>
              </a:prstClr>
            </a:outerShdw>
          </a:effectLst>
        </p:spPr>
      </p:pic>
      <p:sp>
        <p:nvSpPr>
          <p:cNvPr id="13" name="TextBox 12">
            <a:extLst>
              <a:ext uri="{FF2B5EF4-FFF2-40B4-BE49-F238E27FC236}">
                <a16:creationId xmlns:a16="http://schemas.microsoft.com/office/drawing/2014/main" id="{B66554FF-9B0C-A822-A41A-1D43B525E17E}"/>
              </a:ext>
            </a:extLst>
          </p:cNvPr>
          <p:cNvSpPr txBox="1"/>
          <p:nvPr/>
        </p:nvSpPr>
        <p:spPr>
          <a:xfrm>
            <a:off x="66778" y="1288080"/>
            <a:ext cx="5067112" cy="5324535"/>
          </a:xfrm>
          <a:prstGeom prst="rect">
            <a:avLst/>
          </a:prstGeom>
          <a:noFill/>
        </p:spPr>
        <p:txBody>
          <a:bodyPr wrap="square" rtlCol="0">
            <a:spAutoFit/>
          </a:bodyPr>
          <a:lstStyle/>
          <a:p>
            <a:pPr marL="233363" lvl="1" indent="-233363">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Created a series of tables listing the uses that are allowed as </a:t>
            </a:r>
            <a:r>
              <a:rPr lang="en-US" sz="2000" b="1" dirty="0">
                <a:solidFill>
                  <a:srgbClr val="00B0F0"/>
                </a:solidFill>
                <a:latin typeface="Geometria" panose="020B0503020204020204" pitchFamily="34" charset="0"/>
                <a:cs typeface="Segoe UI" panose="020B0502040204020203" pitchFamily="34" charset="0"/>
              </a:rPr>
              <a:t>permitted</a:t>
            </a:r>
            <a:r>
              <a:rPr lang="en-US" sz="2000" dirty="0">
                <a:solidFill>
                  <a:schemeClr val="tx1">
                    <a:lumMod val="75000"/>
                    <a:lumOff val="25000"/>
                  </a:schemeClr>
                </a:solidFill>
                <a:latin typeface="Geometria" panose="020B0503020204020204" pitchFamily="34" charset="0"/>
                <a:cs typeface="Segoe UI" panose="020B0502040204020203" pitchFamily="34" charset="0"/>
              </a:rPr>
              <a:t> by right or through </a:t>
            </a:r>
            <a:r>
              <a:rPr lang="en-US" sz="2000" b="1" dirty="0">
                <a:solidFill>
                  <a:srgbClr val="00B0F0"/>
                </a:solidFill>
                <a:latin typeface="Geometria" panose="020B0503020204020204" pitchFamily="34" charset="0"/>
                <a:cs typeface="Segoe UI" panose="020B0502040204020203" pitchFamily="34" charset="0"/>
              </a:rPr>
              <a:t>conditional use</a:t>
            </a:r>
            <a:r>
              <a:rPr lang="en-US" sz="2000" b="1" dirty="0">
                <a:solidFill>
                  <a:srgbClr val="AE87C3"/>
                </a:solidFill>
                <a:latin typeface="Geometria" panose="020B0503020204020204" pitchFamily="34" charset="0"/>
                <a:cs typeface="Segoe UI" panose="020B0502040204020203" pitchFamily="34" charset="0"/>
              </a:rPr>
              <a:t> </a:t>
            </a:r>
            <a:r>
              <a:rPr lang="en-US" sz="2000" dirty="0">
                <a:solidFill>
                  <a:schemeClr val="tx1">
                    <a:lumMod val="75000"/>
                    <a:lumOff val="25000"/>
                  </a:schemeClr>
                </a:solidFill>
                <a:latin typeface="Geometria" panose="020B0503020204020204" pitchFamily="34" charset="0"/>
                <a:cs typeface="Segoe UI" panose="020B0502040204020203" pitchFamily="34" charset="0"/>
              </a:rPr>
              <a:t>within each zoning district</a:t>
            </a:r>
          </a:p>
          <a:p>
            <a:pPr marL="233363" lvl="1" indent="-233363">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Permitting </a:t>
            </a:r>
            <a:r>
              <a:rPr lang="en-US" sz="2000" b="1" dirty="0">
                <a:solidFill>
                  <a:srgbClr val="00B0F0"/>
                </a:solidFill>
                <a:latin typeface="Geometria" panose="020B0503020204020204" pitchFamily="34" charset="0"/>
                <a:cs typeface="Segoe UI" panose="020B0502040204020203" pitchFamily="34" charset="0"/>
              </a:rPr>
              <a:t>small-scale office uses </a:t>
            </a:r>
            <a:r>
              <a:rPr lang="en-US" sz="2000" dirty="0">
                <a:solidFill>
                  <a:schemeClr val="tx1">
                    <a:lumMod val="75000"/>
                    <a:lumOff val="25000"/>
                  </a:schemeClr>
                </a:solidFill>
                <a:latin typeface="Geometria" panose="020B0503020204020204" pitchFamily="34" charset="0"/>
                <a:cs typeface="Segoe UI" panose="020B0502040204020203" pitchFamily="34" charset="0"/>
              </a:rPr>
              <a:t>within residential FLU categories when properties are ill-suited for residential development</a:t>
            </a:r>
          </a:p>
          <a:p>
            <a:pPr marL="233363" lvl="1" indent="-233363">
              <a:spcAft>
                <a:spcPts val="800"/>
              </a:spcAft>
              <a:buFont typeface="Arial" panose="020B0604020202020204" pitchFamily="34" charset="0"/>
              <a:buChar char="•"/>
            </a:pPr>
            <a:r>
              <a:rPr lang="en-US" sz="2000" b="1" dirty="0">
                <a:solidFill>
                  <a:srgbClr val="00B0F0"/>
                </a:solidFill>
                <a:latin typeface="Geometria" panose="020B0503020204020204" pitchFamily="34" charset="0"/>
                <a:cs typeface="Segoe UI" panose="020B0502040204020203" pitchFamily="34" charset="0"/>
              </a:rPr>
              <a:t>Consolidated</a:t>
            </a:r>
            <a:r>
              <a:rPr lang="en-US" sz="2000" dirty="0">
                <a:solidFill>
                  <a:schemeClr val="tx1">
                    <a:lumMod val="75000"/>
                    <a:lumOff val="25000"/>
                  </a:schemeClr>
                </a:solidFill>
                <a:latin typeface="Geometria" panose="020B0503020204020204" pitchFamily="34" charset="0"/>
                <a:cs typeface="Segoe UI" panose="020B0502040204020203" pitchFamily="34" charset="0"/>
              </a:rPr>
              <a:t> RM-10 and RM-15 and all PUDs and </a:t>
            </a:r>
            <a:r>
              <a:rPr lang="en-US" sz="2000" b="1" dirty="0">
                <a:solidFill>
                  <a:srgbClr val="00B0F0"/>
                </a:solidFill>
                <a:latin typeface="Geometria" panose="020B0503020204020204" pitchFamily="34" charset="0"/>
                <a:cs typeface="Segoe UI" panose="020B0502040204020203" pitchFamily="34" charset="0"/>
              </a:rPr>
              <a:t>eliminated</a:t>
            </a:r>
            <a:r>
              <a:rPr lang="en-US" sz="2000" dirty="0">
                <a:solidFill>
                  <a:schemeClr val="tx1">
                    <a:lumMod val="75000"/>
                    <a:lumOff val="25000"/>
                  </a:schemeClr>
                </a:solidFill>
                <a:latin typeface="Geometria" panose="020B0503020204020204" pitchFamily="34" charset="0"/>
                <a:cs typeface="Segoe UI" panose="020B0502040204020203" pitchFamily="34" charset="0"/>
              </a:rPr>
              <a:t> SF-1, Restricted Commercial (RC) and Recreational Vehicle Park (RVP)</a:t>
            </a:r>
          </a:p>
          <a:p>
            <a:pPr marL="233363" lvl="1" indent="-233363">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Added a </a:t>
            </a:r>
            <a:r>
              <a:rPr lang="en-US" sz="2000" b="1" dirty="0">
                <a:solidFill>
                  <a:srgbClr val="00B0F0"/>
                </a:solidFill>
                <a:latin typeface="Geometria" panose="020B0503020204020204" pitchFamily="34" charset="0"/>
                <a:cs typeface="Segoe UI" panose="020B0502040204020203" pitchFamily="34" charset="0"/>
              </a:rPr>
              <a:t>new zoning district </a:t>
            </a:r>
            <a:r>
              <a:rPr lang="en-US" sz="2000" dirty="0">
                <a:solidFill>
                  <a:schemeClr val="tx1">
                    <a:lumMod val="75000"/>
                    <a:lumOff val="25000"/>
                  </a:schemeClr>
                </a:solidFill>
                <a:latin typeface="Geometria" panose="020B0503020204020204" pitchFamily="34" charset="0"/>
                <a:cs typeface="Segoe UI" panose="020B0502040204020203" pitchFamily="34" charset="0"/>
              </a:rPr>
              <a:t>(RT-10) which permits moderate density residential development inclusive of missing middle housing</a:t>
            </a:r>
          </a:p>
        </p:txBody>
      </p:sp>
    </p:spTree>
    <p:extLst>
      <p:ext uri="{BB962C8B-B14F-4D97-AF65-F5344CB8AC3E}">
        <p14:creationId xmlns:p14="http://schemas.microsoft.com/office/powerpoint/2010/main" val="108388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wipe(left)">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wipe(left)">
                                      <p:cBhvr>
                                        <p:cTn id="35" dur="500"/>
                                        <p:tgtEl>
                                          <p:spTgt spid="1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animEffect transition="in" filter="wipe(left)">
                                      <p:cBhvr>
                                        <p:cTn id="4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4" name="TextBox 3">
            <a:extLst>
              <a:ext uri="{FF2B5EF4-FFF2-40B4-BE49-F238E27FC236}">
                <a16:creationId xmlns:a16="http://schemas.microsoft.com/office/drawing/2014/main" id="{8EF6C4E7-BEE3-D806-9176-D13C923E2316}"/>
              </a:ext>
            </a:extLst>
          </p:cNvPr>
          <p:cNvSpPr txBox="1"/>
          <p:nvPr/>
        </p:nvSpPr>
        <p:spPr>
          <a:xfrm>
            <a:off x="303407" y="1467979"/>
            <a:ext cx="11387849" cy="400110"/>
          </a:xfrm>
          <a:prstGeom prst="rect">
            <a:avLst/>
          </a:prstGeom>
          <a:noFill/>
        </p:spPr>
        <p:txBody>
          <a:bodyPr wrap="square" rtlCol="0">
            <a:spAutoFit/>
          </a:bodyPr>
          <a:lstStyle/>
          <a:p>
            <a:pPr marL="0" lvl="1">
              <a:spcAft>
                <a:spcPts val="800"/>
              </a:spcAft>
            </a:pPr>
            <a:r>
              <a:rPr lang="en-US" sz="2000" b="1" dirty="0">
                <a:solidFill>
                  <a:srgbClr val="AE87C3"/>
                </a:solidFill>
                <a:latin typeface="Segoe UI" panose="020B0502040204020203" pitchFamily="34" charset="0"/>
                <a:cs typeface="Segoe UI" panose="020B0502040204020203" pitchFamily="34" charset="0"/>
              </a:rPr>
              <a:t>Dimensional Standards Tables. </a:t>
            </a:r>
            <a:r>
              <a:rPr lang="en-US" sz="2000" dirty="0">
                <a:solidFill>
                  <a:schemeClr val="tx1">
                    <a:lumMod val="75000"/>
                    <a:lumOff val="25000"/>
                  </a:schemeClr>
                </a:solidFill>
                <a:latin typeface="Segoe UI" panose="020B0502040204020203" pitchFamily="34" charset="0"/>
                <a:cs typeface="Segoe UI" panose="020B0502040204020203" pitchFamily="34" charset="0"/>
              </a:rPr>
              <a:t>Added tables listing development standards for each district</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pic>
        <p:nvPicPr>
          <p:cNvPr id="6" name="Picture 5">
            <a:extLst>
              <a:ext uri="{FF2B5EF4-FFF2-40B4-BE49-F238E27FC236}">
                <a16:creationId xmlns:a16="http://schemas.microsoft.com/office/drawing/2014/main" id="{AA1BC2BE-6072-4AE6-78D7-87ED9569C2F6}"/>
              </a:ext>
            </a:extLst>
          </p:cNvPr>
          <p:cNvPicPr>
            <a:picLocks noChangeAspect="1"/>
          </p:cNvPicPr>
          <p:nvPr/>
        </p:nvPicPr>
        <p:blipFill>
          <a:blip r:embed="rId3"/>
          <a:stretch>
            <a:fillRect/>
          </a:stretch>
        </p:blipFill>
        <p:spPr>
          <a:xfrm>
            <a:off x="303407" y="1868089"/>
            <a:ext cx="8820150" cy="3752850"/>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C4CB2C18-4939-6D84-112A-68E47181825E}"/>
              </a:ext>
            </a:extLst>
          </p:cNvPr>
          <p:cNvPicPr>
            <a:picLocks noChangeAspect="1"/>
          </p:cNvPicPr>
          <p:nvPr/>
        </p:nvPicPr>
        <p:blipFill>
          <a:blip r:embed="rId4"/>
          <a:stretch>
            <a:fillRect/>
          </a:stretch>
        </p:blipFill>
        <p:spPr>
          <a:xfrm>
            <a:off x="1333293" y="2126974"/>
            <a:ext cx="7548489" cy="4519322"/>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BD5D2EAA-D76A-A82E-A4A6-F5DC8E4C1A5B}"/>
              </a:ext>
            </a:extLst>
          </p:cNvPr>
          <p:cNvPicPr>
            <a:picLocks noChangeAspect="1"/>
          </p:cNvPicPr>
          <p:nvPr/>
        </p:nvPicPr>
        <p:blipFill>
          <a:blip r:embed="rId5"/>
          <a:stretch>
            <a:fillRect/>
          </a:stretch>
        </p:blipFill>
        <p:spPr>
          <a:xfrm>
            <a:off x="2702969" y="2313847"/>
            <a:ext cx="8839200" cy="4095750"/>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CE488D3C-DD8D-80B3-063A-901BAD381785}"/>
              </a:ext>
            </a:extLst>
          </p:cNvPr>
          <p:cNvPicPr>
            <a:picLocks noChangeAspect="1"/>
          </p:cNvPicPr>
          <p:nvPr/>
        </p:nvPicPr>
        <p:blipFill>
          <a:blip r:embed="rId6"/>
          <a:stretch>
            <a:fillRect/>
          </a:stretch>
        </p:blipFill>
        <p:spPr>
          <a:xfrm>
            <a:off x="6021193" y="2588002"/>
            <a:ext cx="5867400" cy="3771900"/>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857D74A2-C1D7-947E-FC55-88296C5712DB}"/>
              </a:ext>
            </a:extLst>
          </p:cNvPr>
          <p:cNvSpPr txBox="1"/>
          <p:nvPr/>
        </p:nvSpPr>
        <p:spPr>
          <a:xfrm>
            <a:off x="958089" y="3707963"/>
            <a:ext cx="10275821" cy="2031325"/>
          </a:xfrm>
          <a:prstGeom prst="rect">
            <a:avLst/>
          </a:prstGeom>
          <a:solidFill>
            <a:srgbClr val="69CDEA"/>
          </a:solidFill>
        </p:spPr>
        <p:txBody>
          <a:bodyPr wrap="square" rtlCol="0" anchor="ctr">
            <a:spAutoFit/>
          </a:bodyPr>
          <a:lstStyle/>
          <a:p>
            <a:pPr marL="285750" indent="-285750">
              <a:buFont typeface="Arial" panose="020B0604020202020204" pitchFamily="34" charset="0"/>
              <a:buChar char="•"/>
            </a:pPr>
            <a:r>
              <a:rPr lang="en-US" dirty="0"/>
              <a:t>Added </a:t>
            </a:r>
            <a:r>
              <a:rPr lang="en-US" b="1" dirty="0"/>
              <a:t>Impervious Surface Ratio</a:t>
            </a:r>
            <a:r>
              <a:rPr lang="en-US" dirty="0"/>
              <a:t> requirement (0.5 to 0.9)</a:t>
            </a:r>
          </a:p>
          <a:p>
            <a:pPr marL="285750" indent="-285750">
              <a:buFont typeface="Arial" panose="020B0604020202020204" pitchFamily="34" charset="0"/>
              <a:buChar char="•"/>
            </a:pPr>
            <a:r>
              <a:rPr lang="en-US" dirty="0"/>
              <a:t>Added </a:t>
            </a:r>
            <a:r>
              <a:rPr lang="en-US" b="1" dirty="0"/>
              <a:t>Recreation and Open Space </a:t>
            </a:r>
            <a:r>
              <a:rPr lang="en-US" dirty="0"/>
              <a:t>requirement (20%-25%)</a:t>
            </a:r>
          </a:p>
          <a:p>
            <a:pPr marL="285750" indent="-285750">
              <a:buFont typeface="Arial" panose="020B0604020202020204" pitchFamily="34" charset="0"/>
              <a:buChar char="•"/>
            </a:pPr>
            <a:r>
              <a:rPr lang="en-US" b="1" dirty="0"/>
              <a:t>RS-1: </a:t>
            </a:r>
            <a:r>
              <a:rPr lang="en-US" dirty="0"/>
              <a:t>Living Area reduced from 1,600 to 1,400</a:t>
            </a:r>
          </a:p>
          <a:p>
            <a:pPr marL="285750" indent="-285750">
              <a:buFont typeface="Arial" panose="020B0604020202020204" pitchFamily="34" charset="0"/>
              <a:buChar char="•"/>
            </a:pPr>
            <a:r>
              <a:rPr lang="en-US" b="1" dirty="0"/>
              <a:t>RM-15: </a:t>
            </a:r>
            <a:r>
              <a:rPr lang="en-US" dirty="0"/>
              <a:t>Increased max. height from 25’ to 50’</a:t>
            </a:r>
          </a:p>
          <a:p>
            <a:pPr marL="285750" indent="-285750">
              <a:buFont typeface="Arial" panose="020B0604020202020204" pitchFamily="34" charset="0"/>
              <a:buChar char="•"/>
            </a:pPr>
            <a:r>
              <a:rPr lang="en-US" b="1" dirty="0"/>
              <a:t>RM-15 and RM-20: </a:t>
            </a:r>
            <a:r>
              <a:rPr lang="en-US" dirty="0"/>
              <a:t>Reduced front setback from 25’ to 20’; side corner setback from 25’ to 15’; and rear setback from 25’ to 20’.</a:t>
            </a:r>
          </a:p>
          <a:p>
            <a:pPr marL="285750" indent="-285750">
              <a:buFont typeface="Arial" panose="020B0604020202020204" pitchFamily="34" charset="0"/>
              <a:buChar char="•"/>
            </a:pPr>
            <a:r>
              <a:rPr lang="en-US" b="1" dirty="0"/>
              <a:t>NC: </a:t>
            </a:r>
            <a:r>
              <a:rPr lang="en-US" dirty="0"/>
              <a:t>Increased max. building coverage from 30% to 35%.</a:t>
            </a:r>
          </a:p>
        </p:txBody>
      </p:sp>
    </p:spTree>
    <p:extLst>
      <p:ext uri="{BB962C8B-B14F-4D97-AF65-F5344CB8AC3E}">
        <p14:creationId xmlns:p14="http://schemas.microsoft.com/office/powerpoint/2010/main" val="6729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sp>
        <p:nvSpPr>
          <p:cNvPr id="4" name="TextBox 3">
            <a:extLst>
              <a:ext uri="{FF2B5EF4-FFF2-40B4-BE49-F238E27FC236}">
                <a16:creationId xmlns:a16="http://schemas.microsoft.com/office/drawing/2014/main" id="{2BDDBE75-C939-8B37-4C96-0D13B2A82004}"/>
              </a:ext>
            </a:extLst>
          </p:cNvPr>
          <p:cNvSpPr txBox="1"/>
          <p:nvPr/>
        </p:nvSpPr>
        <p:spPr>
          <a:xfrm>
            <a:off x="361565" y="1572440"/>
            <a:ext cx="7917196" cy="3990836"/>
          </a:xfrm>
          <a:prstGeom prst="rect">
            <a:avLst/>
          </a:prstGeom>
          <a:noFill/>
        </p:spPr>
        <p:txBody>
          <a:bodyPr wrap="square" rtlCol="0">
            <a:spAutoFit/>
          </a:bodyPr>
          <a:lstStyle/>
          <a:p>
            <a:pPr marL="0" lvl="1">
              <a:spcAft>
                <a:spcPts val="800"/>
              </a:spcAft>
            </a:pPr>
            <a:r>
              <a:rPr lang="en-US" sz="2000" dirty="0">
                <a:solidFill>
                  <a:schemeClr val="tx1">
                    <a:lumMod val="75000"/>
                    <a:lumOff val="25000"/>
                  </a:schemeClr>
                </a:solidFill>
                <a:latin typeface="Geometria" panose="020B0503020204020204" pitchFamily="34" charset="0"/>
                <a:cs typeface="Segoe UI" panose="020B0502040204020203" pitchFamily="34" charset="0"/>
              </a:rPr>
              <a:t>Revised the </a:t>
            </a:r>
            <a:r>
              <a:rPr lang="en-US" sz="2000" b="1" dirty="0">
                <a:solidFill>
                  <a:srgbClr val="1FB4EF"/>
                </a:solidFill>
                <a:latin typeface="Geometria" panose="020B0503020204020204" pitchFamily="34" charset="0"/>
                <a:cs typeface="Segoe UI" panose="020B0502040204020203" pitchFamily="34" charset="0"/>
              </a:rPr>
              <a:t>PUD</a:t>
            </a:r>
            <a:r>
              <a:rPr lang="en-US" sz="2000" b="1" dirty="0">
                <a:solidFill>
                  <a:srgbClr val="AE87C3"/>
                </a:solidFill>
                <a:latin typeface="Geometria" panose="020B0503020204020204" pitchFamily="34" charset="0"/>
                <a:cs typeface="Segoe UI" panose="020B0502040204020203" pitchFamily="34" charset="0"/>
              </a:rPr>
              <a:t> </a:t>
            </a:r>
            <a:r>
              <a:rPr lang="en-US" sz="2000" dirty="0">
                <a:latin typeface="Geometria" panose="020B0503020204020204" pitchFamily="34" charset="0"/>
                <a:cs typeface="Segoe UI" panose="020B0502040204020203" pitchFamily="34" charset="0"/>
              </a:rPr>
              <a:t>procedures (Ch. 172) and standards (Ch. 173) </a:t>
            </a:r>
            <a:r>
              <a:rPr lang="en-US" sz="2000" dirty="0">
                <a:solidFill>
                  <a:schemeClr val="tx1">
                    <a:lumMod val="75000"/>
                    <a:lumOff val="25000"/>
                  </a:schemeClr>
                </a:solidFill>
                <a:latin typeface="Geometria" panose="020B0503020204020204" pitchFamily="34" charset="0"/>
                <a:cs typeface="Segoe UI" panose="020B0502040204020203" pitchFamily="34" charset="0"/>
              </a:rPr>
              <a:t>sections to:</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Consolidated PCD, PCRD, and PMU under PUD umbrella zoning</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Added Activity Based and Resource Based Open Space</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PUD/Preliminary Development Plan zoning amendment, and Development Agreement process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Final Development Plan/Preliminary Plat process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Clarified </a:t>
            </a:r>
            <a:r>
              <a:rPr lang="en-US" sz="2000" dirty="0">
                <a:solidFill>
                  <a:srgbClr val="00B0F0"/>
                </a:solidFill>
                <a:latin typeface="Geometria" panose="020B0503020204020204" pitchFamily="34" charset="0"/>
                <a:cs typeface="Segoe UI" panose="020B0502040204020203" pitchFamily="34" charset="0"/>
              </a:rPr>
              <a:t>20% non-residential</a:t>
            </a:r>
            <a:r>
              <a:rPr lang="en-US" sz="2000" dirty="0">
                <a:solidFill>
                  <a:schemeClr val="tx1">
                    <a:lumMod val="75000"/>
                    <a:lumOff val="25000"/>
                  </a:schemeClr>
                </a:solidFill>
                <a:latin typeface="Geometria" panose="020B0503020204020204" pitchFamily="34" charset="0"/>
                <a:cs typeface="Segoe UI" panose="020B0502040204020203" pitchFamily="34" charset="0"/>
              </a:rPr>
              <a:t>, 25% open space</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Restructured to highlight infill development and lot sizes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Restructured to highlight concurrency management and review criteria</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Clarified PFS and Performance Bonds</a:t>
            </a:r>
          </a:p>
        </p:txBody>
      </p:sp>
      <p:pic>
        <p:nvPicPr>
          <p:cNvPr id="5" name="Picture 4" descr="A logo with palm trees and waves">
            <a:extLst>
              <a:ext uri="{FF2B5EF4-FFF2-40B4-BE49-F238E27FC236}">
                <a16:creationId xmlns:a16="http://schemas.microsoft.com/office/drawing/2014/main" id="{52300BD6-89CB-CEC1-7785-DEB61ADF27CE}"/>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Tree>
    <p:extLst>
      <p:ext uri="{BB962C8B-B14F-4D97-AF65-F5344CB8AC3E}">
        <p14:creationId xmlns:p14="http://schemas.microsoft.com/office/powerpoint/2010/main" val="249597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sp>
        <p:nvSpPr>
          <p:cNvPr id="11" name="TextBox 10">
            <a:extLst>
              <a:ext uri="{FF2B5EF4-FFF2-40B4-BE49-F238E27FC236}">
                <a16:creationId xmlns:a16="http://schemas.microsoft.com/office/drawing/2014/main" id="{85D32645-DF71-29A1-F920-FC11AFACA110}"/>
              </a:ext>
            </a:extLst>
          </p:cNvPr>
          <p:cNvSpPr txBox="1"/>
          <p:nvPr/>
        </p:nvSpPr>
        <p:spPr>
          <a:xfrm>
            <a:off x="361565" y="1572440"/>
            <a:ext cx="5050618" cy="2759730"/>
          </a:xfrm>
          <a:prstGeom prst="rect">
            <a:avLst/>
          </a:prstGeom>
          <a:noFill/>
        </p:spPr>
        <p:txBody>
          <a:bodyPr wrap="square" rtlCol="0">
            <a:spAutoFit/>
          </a:bodyPr>
          <a:lstStyle/>
          <a:p>
            <a:pPr marL="0" lvl="1">
              <a:spcAft>
                <a:spcPts val="800"/>
              </a:spcAft>
            </a:pPr>
            <a:r>
              <a:rPr lang="en-US" sz="2000" dirty="0">
                <a:solidFill>
                  <a:schemeClr val="tx1">
                    <a:lumMod val="75000"/>
                    <a:lumOff val="25000"/>
                  </a:schemeClr>
                </a:solidFill>
                <a:latin typeface="Geometria" panose="020B0503020204020204" pitchFamily="34" charset="0"/>
                <a:cs typeface="Segoe UI" panose="020B0502040204020203" pitchFamily="34" charset="0"/>
              </a:rPr>
              <a:t>Consolidated/establish standards for specific </a:t>
            </a:r>
            <a:r>
              <a:rPr lang="en-US" sz="2000" b="1" dirty="0">
                <a:solidFill>
                  <a:srgbClr val="00B0F0"/>
                </a:solidFill>
                <a:latin typeface="Geometria" panose="020B0503020204020204" pitchFamily="34" charset="0"/>
                <a:cs typeface="Segoe UI" panose="020B0502040204020203" pitchFamily="34" charset="0"/>
              </a:rPr>
              <a:t>development types</a:t>
            </a:r>
            <a:r>
              <a:rPr lang="en-US" sz="2000" dirty="0">
                <a:solidFill>
                  <a:schemeClr val="tx1">
                    <a:lumMod val="75000"/>
                    <a:lumOff val="25000"/>
                  </a:schemeClr>
                </a:solidFill>
                <a:latin typeface="Geometria" panose="020B0503020204020204" pitchFamily="34" charset="0"/>
                <a:cs typeface="Segoe UI" panose="020B0502040204020203" pitchFamily="34" charset="0"/>
              </a:rPr>
              <a:t>:</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Cluster subdivisions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Townhomes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Multi-family</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Manufactured/mobile homes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Zero-lot-line developments</a:t>
            </a:r>
          </a:p>
        </p:txBody>
      </p:sp>
      <p:grpSp>
        <p:nvGrpSpPr>
          <p:cNvPr id="27" name="Group 26">
            <a:extLst>
              <a:ext uri="{FF2B5EF4-FFF2-40B4-BE49-F238E27FC236}">
                <a16:creationId xmlns:a16="http://schemas.microsoft.com/office/drawing/2014/main" id="{7525AF51-5FD0-B965-303A-B79AA6160BA1}"/>
              </a:ext>
            </a:extLst>
          </p:cNvPr>
          <p:cNvGrpSpPr/>
          <p:nvPr/>
        </p:nvGrpSpPr>
        <p:grpSpPr>
          <a:xfrm>
            <a:off x="797278" y="6006670"/>
            <a:ext cx="5051597" cy="929683"/>
            <a:chOff x="6316853" y="6109061"/>
            <a:chExt cx="5051597" cy="929683"/>
          </a:xfrm>
        </p:grpSpPr>
        <p:pic>
          <p:nvPicPr>
            <p:cNvPr id="13" name="Graphic 12" descr="House with solid fill">
              <a:extLst>
                <a:ext uri="{FF2B5EF4-FFF2-40B4-BE49-F238E27FC236}">
                  <a16:creationId xmlns:a16="http://schemas.microsoft.com/office/drawing/2014/main" id="{987049E7-FA70-25C2-9D47-81842F27C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9536" y="6243632"/>
              <a:ext cx="699862" cy="699862"/>
            </a:xfrm>
            <a:prstGeom prst="rect">
              <a:avLst/>
            </a:prstGeom>
          </p:spPr>
        </p:pic>
        <p:pic>
          <p:nvPicPr>
            <p:cNvPr id="15" name="Graphic 14" descr="House outline">
              <a:extLst>
                <a:ext uri="{FF2B5EF4-FFF2-40B4-BE49-F238E27FC236}">
                  <a16:creationId xmlns:a16="http://schemas.microsoft.com/office/drawing/2014/main" id="{3514C039-6F0E-9819-6CA4-FE0486238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6661" y="6412494"/>
              <a:ext cx="502929" cy="502929"/>
            </a:xfrm>
            <a:prstGeom prst="rect">
              <a:avLst/>
            </a:prstGeom>
          </p:spPr>
        </p:pic>
        <p:pic>
          <p:nvPicPr>
            <p:cNvPr id="17" name="Graphic 16" descr="Factory outline">
              <a:extLst>
                <a:ext uri="{FF2B5EF4-FFF2-40B4-BE49-F238E27FC236}">
                  <a16:creationId xmlns:a16="http://schemas.microsoft.com/office/drawing/2014/main" id="{40EB7B9F-FB75-AEE4-4788-9EEBC9C740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8781" y="6253157"/>
              <a:ext cx="699862" cy="699862"/>
            </a:xfrm>
            <a:prstGeom prst="rect">
              <a:avLst/>
            </a:prstGeom>
          </p:spPr>
        </p:pic>
        <p:pic>
          <p:nvPicPr>
            <p:cNvPr id="19" name="Graphic 18" descr="City with solid fill">
              <a:extLst>
                <a:ext uri="{FF2B5EF4-FFF2-40B4-BE49-F238E27FC236}">
                  <a16:creationId xmlns:a16="http://schemas.microsoft.com/office/drawing/2014/main" id="{4048AD22-1451-3DC6-E245-20E11B9D61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99152" y="6109061"/>
              <a:ext cx="929683" cy="929683"/>
            </a:xfrm>
            <a:prstGeom prst="rect">
              <a:avLst/>
            </a:prstGeom>
          </p:spPr>
        </p:pic>
        <p:pic>
          <p:nvPicPr>
            <p:cNvPr id="21" name="Graphic 20" descr="Store outline">
              <a:extLst>
                <a:ext uri="{FF2B5EF4-FFF2-40B4-BE49-F238E27FC236}">
                  <a16:creationId xmlns:a16="http://schemas.microsoft.com/office/drawing/2014/main" id="{CF6BF925-A4A0-850B-EB6E-E6DA24F1B6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79344" y="6272207"/>
              <a:ext cx="699862" cy="699862"/>
            </a:xfrm>
            <a:prstGeom prst="rect">
              <a:avLst/>
            </a:prstGeom>
          </p:spPr>
        </p:pic>
        <p:pic>
          <p:nvPicPr>
            <p:cNvPr id="23" name="Graphic 22" descr="Schoolhouse with solid fill">
              <a:extLst>
                <a:ext uri="{FF2B5EF4-FFF2-40B4-BE49-F238E27FC236}">
                  <a16:creationId xmlns:a16="http://schemas.microsoft.com/office/drawing/2014/main" id="{03273635-D231-8368-59A4-B2E4167ED0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8588" y="6281732"/>
              <a:ext cx="699862" cy="699862"/>
            </a:xfrm>
            <a:prstGeom prst="rect">
              <a:avLst/>
            </a:prstGeom>
          </p:spPr>
        </p:pic>
        <p:pic>
          <p:nvPicPr>
            <p:cNvPr id="25" name="Graphic 24" descr="Rainy scene with solid fill">
              <a:extLst>
                <a:ext uri="{FF2B5EF4-FFF2-40B4-BE49-F238E27FC236}">
                  <a16:creationId xmlns:a16="http://schemas.microsoft.com/office/drawing/2014/main" id="{26E42832-3053-94AC-4366-AF6ECAE817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16853" y="6234223"/>
              <a:ext cx="699862" cy="699862"/>
            </a:xfrm>
            <a:prstGeom prst="rect">
              <a:avLst/>
            </a:prstGeom>
          </p:spPr>
        </p:pic>
      </p:grpSp>
      <p:grpSp>
        <p:nvGrpSpPr>
          <p:cNvPr id="4" name="Group 3">
            <a:extLst>
              <a:ext uri="{FF2B5EF4-FFF2-40B4-BE49-F238E27FC236}">
                <a16:creationId xmlns:a16="http://schemas.microsoft.com/office/drawing/2014/main" id="{0C7609F6-5E4B-36F0-440B-5F2F5EFBE31D}"/>
              </a:ext>
            </a:extLst>
          </p:cNvPr>
          <p:cNvGrpSpPr/>
          <p:nvPr/>
        </p:nvGrpSpPr>
        <p:grpSpPr>
          <a:xfrm flipH="1">
            <a:off x="5152749" y="5997186"/>
            <a:ext cx="5051597" cy="929683"/>
            <a:chOff x="6316853" y="6109061"/>
            <a:chExt cx="5051597" cy="929683"/>
          </a:xfrm>
        </p:grpSpPr>
        <p:pic>
          <p:nvPicPr>
            <p:cNvPr id="7" name="Graphic 6" descr="House with solid fill">
              <a:extLst>
                <a:ext uri="{FF2B5EF4-FFF2-40B4-BE49-F238E27FC236}">
                  <a16:creationId xmlns:a16="http://schemas.microsoft.com/office/drawing/2014/main" id="{DD153DA4-7895-DCD6-5AB4-D75DE8FBD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9536" y="6243632"/>
              <a:ext cx="699862" cy="699862"/>
            </a:xfrm>
            <a:prstGeom prst="rect">
              <a:avLst/>
            </a:prstGeom>
          </p:spPr>
        </p:pic>
        <p:pic>
          <p:nvPicPr>
            <p:cNvPr id="8" name="Graphic 7" descr="House outline">
              <a:extLst>
                <a:ext uri="{FF2B5EF4-FFF2-40B4-BE49-F238E27FC236}">
                  <a16:creationId xmlns:a16="http://schemas.microsoft.com/office/drawing/2014/main" id="{3A81A1F9-27B8-C3F4-E022-7185B6C13F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6661" y="6412494"/>
              <a:ext cx="502929" cy="502929"/>
            </a:xfrm>
            <a:prstGeom prst="rect">
              <a:avLst/>
            </a:prstGeom>
          </p:spPr>
        </p:pic>
        <p:pic>
          <p:nvPicPr>
            <p:cNvPr id="10" name="Graphic 9" descr="Factory outline">
              <a:extLst>
                <a:ext uri="{FF2B5EF4-FFF2-40B4-BE49-F238E27FC236}">
                  <a16:creationId xmlns:a16="http://schemas.microsoft.com/office/drawing/2014/main" id="{F7B2F7DC-D5BF-A62B-E90E-DEF672D289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8781" y="6253157"/>
              <a:ext cx="699862" cy="699862"/>
            </a:xfrm>
            <a:prstGeom prst="rect">
              <a:avLst/>
            </a:prstGeom>
          </p:spPr>
        </p:pic>
        <p:pic>
          <p:nvPicPr>
            <p:cNvPr id="16" name="Graphic 15" descr="City with solid fill">
              <a:extLst>
                <a:ext uri="{FF2B5EF4-FFF2-40B4-BE49-F238E27FC236}">
                  <a16:creationId xmlns:a16="http://schemas.microsoft.com/office/drawing/2014/main" id="{157537A0-8D50-5CB4-79F8-0BB17A0D9C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99152" y="6109061"/>
              <a:ext cx="929683" cy="929683"/>
            </a:xfrm>
            <a:prstGeom prst="rect">
              <a:avLst/>
            </a:prstGeom>
          </p:spPr>
        </p:pic>
        <p:pic>
          <p:nvPicPr>
            <p:cNvPr id="18" name="Graphic 17" descr="Store outline">
              <a:extLst>
                <a:ext uri="{FF2B5EF4-FFF2-40B4-BE49-F238E27FC236}">
                  <a16:creationId xmlns:a16="http://schemas.microsoft.com/office/drawing/2014/main" id="{D9DDE27B-9D07-738D-C67B-12CD0CC06C4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79344" y="6272207"/>
              <a:ext cx="699862" cy="699862"/>
            </a:xfrm>
            <a:prstGeom prst="rect">
              <a:avLst/>
            </a:prstGeom>
          </p:spPr>
        </p:pic>
        <p:pic>
          <p:nvPicPr>
            <p:cNvPr id="20" name="Graphic 19" descr="Schoolhouse with solid fill">
              <a:extLst>
                <a:ext uri="{FF2B5EF4-FFF2-40B4-BE49-F238E27FC236}">
                  <a16:creationId xmlns:a16="http://schemas.microsoft.com/office/drawing/2014/main" id="{2DFD27F9-B00E-5D21-C523-1236E57C21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8588" y="6281732"/>
              <a:ext cx="699862" cy="699862"/>
            </a:xfrm>
            <a:prstGeom prst="rect">
              <a:avLst/>
            </a:prstGeom>
          </p:spPr>
        </p:pic>
        <p:pic>
          <p:nvPicPr>
            <p:cNvPr id="22" name="Graphic 21" descr="Rainy scene with solid fill">
              <a:extLst>
                <a:ext uri="{FF2B5EF4-FFF2-40B4-BE49-F238E27FC236}">
                  <a16:creationId xmlns:a16="http://schemas.microsoft.com/office/drawing/2014/main" id="{4B23677B-7A25-76A5-DDDE-38631D7A964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16853" y="6234223"/>
              <a:ext cx="699862" cy="699862"/>
            </a:xfrm>
            <a:prstGeom prst="rect">
              <a:avLst/>
            </a:prstGeom>
          </p:spPr>
        </p:pic>
      </p:grpSp>
      <p:sp>
        <p:nvSpPr>
          <p:cNvPr id="29" name="TextBox 28">
            <a:extLst>
              <a:ext uri="{FF2B5EF4-FFF2-40B4-BE49-F238E27FC236}">
                <a16:creationId xmlns:a16="http://schemas.microsoft.com/office/drawing/2014/main" id="{06B330FD-77E4-A9AC-92ED-DEA2B5FEBC8D}"/>
              </a:ext>
            </a:extLst>
          </p:cNvPr>
          <p:cNvSpPr txBox="1"/>
          <p:nvPr/>
        </p:nvSpPr>
        <p:spPr>
          <a:xfrm>
            <a:off x="5999661" y="1572440"/>
            <a:ext cx="5050618" cy="400110"/>
          </a:xfrm>
          <a:prstGeom prst="rect">
            <a:avLst/>
          </a:prstGeom>
          <a:noFill/>
        </p:spPr>
        <p:txBody>
          <a:bodyPr wrap="square" rtlCol="0">
            <a:spAutoFit/>
          </a:bodyPr>
          <a:lstStyle/>
          <a:p>
            <a:pPr marL="0" lvl="1">
              <a:spcAft>
                <a:spcPts val="800"/>
              </a:spcAft>
            </a:pPr>
            <a:r>
              <a:rPr lang="en-US" sz="2000" dirty="0">
                <a:solidFill>
                  <a:schemeClr val="tx1">
                    <a:lumMod val="75000"/>
                    <a:lumOff val="25000"/>
                  </a:schemeClr>
                </a:solidFill>
                <a:latin typeface="Geometria" panose="020B0503020204020204" pitchFamily="34" charset="0"/>
                <a:cs typeface="Segoe UI" panose="020B0502040204020203" pitchFamily="34" charset="0"/>
              </a:rPr>
              <a:t>Cleaned up the </a:t>
            </a:r>
            <a:r>
              <a:rPr lang="en-US" sz="2000" b="1" dirty="0">
                <a:solidFill>
                  <a:srgbClr val="1FB4EF"/>
                </a:solidFill>
                <a:latin typeface="Geometria" panose="020B0503020204020204" pitchFamily="34" charset="0"/>
                <a:cs typeface="Segoe UI" panose="020B0502040204020203" pitchFamily="34" charset="0"/>
              </a:rPr>
              <a:t>architectural standards</a:t>
            </a:r>
          </a:p>
        </p:txBody>
      </p:sp>
      <p:pic>
        <p:nvPicPr>
          <p:cNvPr id="31" name="Picture 30">
            <a:extLst>
              <a:ext uri="{FF2B5EF4-FFF2-40B4-BE49-F238E27FC236}">
                <a16:creationId xmlns:a16="http://schemas.microsoft.com/office/drawing/2014/main" id="{9A726E1C-5A37-513A-C057-897F1829A378}"/>
              </a:ext>
            </a:extLst>
          </p:cNvPr>
          <p:cNvPicPr>
            <a:picLocks noChangeAspect="1"/>
          </p:cNvPicPr>
          <p:nvPr/>
        </p:nvPicPr>
        <p:blipFill rotWithShape="1">
          <a:blip r:embed="rId17"/>
          <a:srcRect l="53764"/>
          <a:stretch/>
        </p:blipFill>
        <p:spPr>
          <a:xfrm>
            <a:off x="6779819" y="2191991"/>
            <a:ext cx="1718426" cy="1568278"/>
          </a:xfrm>
          <a:prstGeom prst="rect">
            <a:avLst/>
          </a:prstGeom>
        </p:spPr>
      </p:pic>
      <p:pic>
        <p:nvPicPr>
          <p:cNvPr id="3076" name="Picture 4" descr="Common Multifamily Myths Debunked">
            <a:extLst>
              <a:ext uri="{FF2B5EF4-FFF2-40B4-BE49-F238E27FC236}">
                <a16:creationId xmlns:a16="http://schemas.microsoft.com/office/drawing/2014/main" id="{0E9C6D1F-5348-9778-1054-69CEEFDDDF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18132" y="3882690"/>
            <a:ext cx="2834711" cy="15945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Residences at Emerson Park">
            <a:extLst>
              <a:ext uri="{FF2B5EF4-FFF2-40B4-BE49-F238E27FC236}">
                <a16:creationId xmlns:a16="http://schemas.microsoft.com/office/drawing/2014/main" id="{E23AF183-3317-83D3-E693-9026273A25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79404" y="3898031"/>
            <a:ext cx="2807439" cy="15791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85B7F94-FFB4-2C7C-B7BF-9738D31B83BA}"/>
              </a:ext>
            </a:extLst>
          </p:cNvPr>
          <p:cNvPicPr>
            <a:picLocks noChangeAspect="1"/>
          </p:cNvPicPr>
          <p:nvPr/>
        </p:nvPicPr>
        <p:blipFill>
          <a:blip r:embed="rId20"/>
          <a:stretch>
            <a:fillRect/>
          </a:stretch>
        </p:blipFill>
        <p:spPr>
          <a:xfrm>
            <a:off x="8650266" y="2191991"/>
            <a:ext cx="1999484" cy="1594525"/>
          </a:xfrm>
          <a:prstGeom prst="rect">
            <a:avLst/>
          </a:prstGeom>
        </p:spPr>
      </p:pic>
      <p:pic>
        <p:nvPicPr>
          <p:cNvPr id="35" name="Picture 34">
            <a:extLst>
              <a:ext uri="{FF2B5EF4-FFF2-40B4-BE49-F238E27FC236}">
                <a16:creationId xmlns:a16="http://schemas.microsoft.com/office/drawing/2014/main" id="{493C239A-18F6-3BF9-0068-F2370DC2741D}"/>
              </a:ext>
            </a:extLst>
          </p:cNvPr>
          <p:cNvPicPr>
            <a:picLocks noChangeAspect="1"/>
          </p:cNvPicPr>
          <p:nvPr/>
        </p:nvPicPr>
        <p:blipFill rotWithShape="1">
          <a:blip r:embed="rId17"/>
          <a:srcRect r="53364"/>
          <a:stretch/>
        </p:blipFill>
        <p:spPr>
          <a:xfrm>
            <a:off x="4951252" y="2201516"/>
            <a:ext cx="1733317" cy="1568278"/>
          </a:xfrm>
          <a:prstGeom prst="rect">
            <a:avLst/>
          </a:prstGeom>
        </p:spPr>
      </p:pic>
      <p:pic>
        <p:nvPicPr>
          <p:cNvPr id="5" name="Picture 4" descr="A logo with palm trees and waves">
            <a:extLst>
              <a:ext uri="{FF2B5EF4-FFF2-40B4-BE49-F238E27FC236}">
                <a16:creationId xmlns:a16="http://schemas.microsoft.com/office/drawing/2014/main" id="{CB5C62C0-2653-A861-F390-FD3D15CB3590}"/>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Tree>
    <p:extLst>
      <p:ext uri="{BB962C8B-B14F-4D97-AF65-F5344CB8AC3E}">
        <p14:creationId xmlns:p14="http://schemas.microsoft.com/office/powerpoint/2010/main" val="242371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078"/>
                                        </p:tgtEl>
                                        <p:attrNameLst>
                                          <p:attrName>style.visibility</p:attrName>
                                        </p:attrNameLst>
                                      </p:cBhvr>
                                      <p:to>
                                        <p:strVal val="visible"/>
                                      </p:to>
                                    </p:set>
                                    <p:animEffect transition="in" filter="fade">
                                      <p:cBhvr>
                                        <p:cTn id="39" dur="500"/>
                                        <p:tgtEl>
                                          <p:spTgt spid="307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Effect transition="in" filter="wipe(left)">
                                      <p:cBhvr>
                                        <p:cTn id="44" dur="500"/>
                                        <p:tgtEl>
                                          <p:spTgt spid="11">
                                            <p:txEl>
                                              <p:pRg st="3" end="3"/>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076"/>
                                        </p:tgtEl>
                                        <p:attrNameLst>
                                          <p:attrName>style.visibility</p:attrName>
                                        </p:attrNameLst>
                                      </p:cBhvr>
                                      <p:to>
                                        <p:strVal val="visible"/>
                                      </p:to>
                                    </p:set>
                                    <p:animEffect transition="in" filter="fade">
                                      <p:cBhvr>
                                        <p:cTn id="48" dur="500"/>
                                        <p:tgtEl>
                                          <p:spTgt spid="30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1">
                                            <p:txEl>
                                              <p:pRg st="4" end="4"/>
                                            </p:txEl>
                                          </p:spTgt>
                                        </p:tgtEl>
                                        <p:attrNameLst>
                                          <p:attrName>style.visibility</p:attrName>
                                        </p:attrNameLst>
                                      </p:cBhvr>
                                      <p:to>
                                        <p:strVal val="visible"/>
                                      </p:to>
                                    </p:set>
                                    <p:animEffect transition="in" filter="wipe(left)">
                                      <p:cBhvr>
                                        <p:cTn id="53" dur="500"/>
                                        <p:tgtEl>
                                          <p:spTgt spid="11">
                                            <p:txEl>
                                              <p:pRg st="4" end="4"/>
                                            </p:txEl>
                                          </p:spTgt>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1">
                                            <p:txEl>
                                              <p:pRg st="5" end="5"/>
                                            </p:txEl>
                                          </p:spTgt>
                                        </p:tgtEl>
                                        <p:attrNameLst>
                                          <p:attrName>style.visibility</p:attrName>
                                        </p:attrNameLst>
                                      </p:cBhvr>
                                      <p:to>
                                        <p:strVal val="visible"/>
                                      </p:to>
                                    </p:set>
                                    <p:animEffect transition="in" filter="wipe(left)">
                                      <p:cBhvr>
                                        <p:cTn id="62" dur="500"/>
                                        <p:tgtEl>
                                          <p:spTgt spid="11">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sp>
        <p:nvSpPr>
          <p:cNvPr id="24" name="TextBox 23">
            <a:extLst>
              <a:ext uri="{FF2B5EF4-FFF2-40B4-BE49-F238E27FC236}">
                <a16:creationId xmlns:a16="http://schemas.microsoft.com/office/drawing/2014/main" id="{A16D598A-0BE9-AA83-673E-168188141120}"/>
              </a:ext>
            </a:extLst>
          </p:cNvPr>
          <p:cNvSpPr txBox="1"/>
          <p:nvPr/>
        </p:nvSpPr>
        <p:spPr>
          <a:xfrm>
            <a:off x="317962" y="1843372"/>
            <a:ext cx="5083740" cy="2554545"/>
          </a:xfrm>
          <a:prstGeom prst="rect">
            <a:avLst/>
          </a:prstGeom>
          <a:noFill/>
        </p:spPr>
        <p:txBody>
          <a:bodyPr wrap="square" rtlCol="0">
            <a:spAutoFit/>
          </a:bodyPr>
          <a:lstStyle/>
          <a:p>
            <a:pPr marL="0" lvl="1">
              <a:spcAft>
                <a:spcPts val="800"/>
              </a:spcAft>
            </a:pPr>
            <a:r>
              <a:rPr lang="en-US" sz="2000" dirty="0">
                <a:solidFill>
                  <a:schemeClr val="tx1">
                    <a:lumMod val="75000"/>
                    <a:lumOff val="25000"/>
                  </a:schemeClr>
                </a:solidFill>
                <a:latin typeface="Geometria" panose="020B0503020204020204" pitchFamily="34" charset="0"/>
                <a:cs typeface="Segoe UI" panose="020B0502040204020203" pitchFamily="34" charset="0"/>
              </a:rPr>
              <a:t>Created standards for the new </a:t>
            </a:r>
            <a:r>
              <a:rPr lang="en-US" sz="2000" b="1" dirty="0">
                <a:solidFill>
                  <a:srgbClr val="00B0F0"/>
                </a:solidFill>
                <a:latin typeface="Geometria" panose="020B0503020204020204" pitchFamily="34" charset="0"/>
                <a:cs typeface="Segoe UI" panose="020B0502040204020203" pitchFamily="34" charset="0"/>
              </a:rPr>
              <a:t>Community Mixed-Use</a:t>
            </a:r>
            <a:r>
              <a:rPr lang="en-US" sz="2000" dirty="0">
                <a:solidFill>
                  <a:schemeClr val="tx1">
                    <a:lumMod val="75000"/>
                    <a:lumOff val="25000"/>
                  </a:schemeClr>
                </a:solidFill>
                <a:latin typeface="Geometria" panose="020B0503020204020204" pitchFamily="34" charset="0"/>
                <a:cs typeface="Segoe UI" panose="020B0502040204020203" pitchFamily="34" charset="0"/>
              </a:rPr>
              <a:t> and </a:t>
            </a:r>
            <a:r>
              <a:rPr lang="en-US" sz="2000" b="1" dirty="0">
                <a:solidFill>
                  <a:srgbClr val="00B0F0"/>
                </a:solidFill>
                <a:latin typeface="Geometria" panose="020B0503020204020204" pitchFamily="34" charset="0"/>
                <a:cs typeface="Segoe UI" panose="020B0502040204020203" pitchFamily="34" charset="0"/>
              </a:rPr>
              <a:t>Urban Mixed-Use </a:t>
            </a:r>
            <a:r>
              <a:rPr lang="en-US" sz="2000" dirty="0">
                <a:solidFill>
                  <a:schemeClr val="tx1">
                    <a:lumMod val="75000"/>
                    <a:lumOff val="25000"/>
                  </a:schemeClr>
                </a:solidFill>
                <a:latin typeface="Geometria" panose="020B0503020204020204" pitchFamily="34" charset="0"/>
                <a:cs typeface="Segoe UI" panose="020B0502040204020203" pitchFamily="34" charset="0"/>
              </a:rPr>
              <a:t>Districts: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Implement Future Land Use categories.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Process through Master Plan approval based on pre-set standards</a:t>
            </a:r>
          </a:p>
          <a:p>
            <a:pPr marL="342900" lvl="1" indent="-342900">
              <a:spcAft>
                <a:spcPts val="800"/>
              </a:spcAft>
              <a:buFont typeface="Arial" panose="020B0604020202020204" pitchFamily="34" charset="0"/>
              <a:buChar char="•"/>
            </a:pPr>
            <a:r>
              <a:rPr lang="en-US" sz="2000" dirty="0">
                <a:solidFill>
                  <a:schemeClr val="tx1">
                    <a:lumMod val="75000"/>
                    <a:lumOff val="25000"/>
                  </a:schemeClr>
                </a:solidFill>
                <a:latin typeface="Geometria" panose="020B0503020204020204" pitchFamily="34" charset="0"/>
                <a:cs typeface="Segoe UI" panose="020B0502040204020203" pitchFamily="34" charset="0"/>
              </a:rPr>
              <a:t>Intended to create </a:t>
            </a:r>
            <a:r>
              <a:rPr lang="en-US" sz="2000" dirty="0">
                <a:solidFill>
                  <a:srgbClr val="1FB4EF"/>
                </a:solidFill>
                <a:latin typeface="Geometria" panose="020B0503020204020204" pitchFamily="34" charset="0"/>
                <a:cs typeface="Segoe UI" panose="020B0502040204020203" pitchFamily="34" charset="0"/>
              </a:rPr>
              <a:t>integrated</a:t>
            </a:r>
            <a:r>
              <a:rPr lang="en-US" sz="2000" dirty="0">
                <a:solidFill>
                  <a:schemeClr val="tx1">
                    <a:lumMod val="75000"/>
                    <a:lumOff val="25000"/>
                  </a:schemeClr>
                </a:solidFill>
                <a:latin typeface="Geometria" panose="020B0503020204020204" pitchFamily="34" charset="0"/>
                <a:cs typeface="Segoe UI" panose="020B0502040204020203" pitchFamily="34" charset="0"/>
              </a:rPr>
              <a:t> </a:t>
            </a:r>
            <a:r>
              <a:rPr lang="en-US" sz="2000" dirty="0">
                <a:solidFill>
                  <a:srgbClr val="00B0F0"/>
                </a:solidFill>
                <a:latin typeface="Geometria" panose="020B0503020204020204" pitchFamily="34" charset="0"/>
                <a:cs typeface="Segoe UI" panose="020B0502040204020203" pitchFamily="34" charset="0"/>
              </a:rPr>
              <a:t>mixed-use</a:t>
            </a:r>
            <a:r>
              <a:rPr lang="en-US" sz="2000" dirty="0">
                <a:solidFill>
                  <a:schemeClr val="tx1">
                    <a:lumMod val="75000"/>
                    <a:lumOff val="25000"/>
                  </a:schemeClr>
                </a:solidFill>
                <a:latin typeface="Geometria" panose="020B0503020204020204" pitchFamily="34" charset="0"/>
                <a:cs typeface="Segoe UI" panose="020B0502040204020203" pitchFamily="34" charset="0"/>
              </a:rPr>
              <a:t> communities</a:t>
            </a:r>
            <a:endParaRPr lang="en-US" sz="2000" dirty="0">
              <a:solidFill>
                <a:srgbClr val="AE87C3"/>
              </a:solidFill>
              <a:latin typeface="Geometria" panose="020B0503020204020204" pitchFamily="34" charset="0"/>
              <a:cs typeface="Segoe UI" panose="020B0502040204020203" pitchFamily="34" charset="0"/>
            </a:endParaRPr>
          </a:p>
        </p:txBody>
      </p:sp>
      <p:pic>
        <p:nvPicPr>
          <p:cNvPr id="28" name="Picture 27">
            <a:extLst>
              <a:ext uri="{FF2B5EF4-FFF2-40B4-BE49-F238E27FC236}">
                <a16:creationId xmlns:a16="http://schemas.microsoft.com/office/drawing/2014/main" id="{5CB904AE-477D-1287-4319-6A1AE107CF2F}"/>
              </a:ext>
            </a:extLst>
          </p:cNvPr>
          <p:cNvPicPr>
            <a:picLocks noChangeAspect="1"/>
          </p:cNvPicPr>
          <p:nvPr/>
        </p:nvPicPr>
        <p:blipFill>
          <a:blip r:embed="rId3"/>
          <a:stretch>
            <a:fillRect/>
          </a:stretch>
        </p:blipFill>
        <p:spPr>
          <a:xfrm>
            <a:off x="5318256" y="1502727"/>
            <a:ext cx="6686732" cy="1954156"/>
          </a:xfrm>
          <a:prstGeom prst="rect">
            <a:avLst/>
          </a:prstGeom>
        </p:spPr>
      </p:pic>
      <p:pic>
        <p:nvPicPr>
          <p:cNvPr id="5" name="Picture 4">
            <a:extLst>
              <a:ext uri="{FF2B5EF4-FFF2-40B4-BE49-F238E27FC236}">
                <a16:creationId xmlns:a16="http://schemas.microsoft.com/office/drawing/2014/main" id="{84A16C2B-F888-9AE0-F3CD-CF4916A83EBF}"/>
              </a:ext>
            </a:extLst>
          </p:cNvPr>
          <p:cNvPicPr>
            <a:picLocks noChangeAspect="1"/>
          </p:cNvPicPr>
          <p:nvPr/>
        </p:nvPicPr>
        <p:blipFill>
          <a:blip r:embed="rId4"/>
          <a:stretch>
            <a:fillRect/>
          </a:stretch>
        </p:blipFill>
        <p:spPr>
          <a:xfrm>
            <a:off x="5318256" y="3515786"/>
            <a:ext cx="6677208" cy="1990143"/>
          </a:xfrm>
          <a:prstGeom prst="rect">
            <a:avLst/>
          </a:prstGeom>
        </p:spPr>
      </p:pic>
      <p:sp>
        <p:nvSpPr>
          <p:cNvPr id="4" name="Rectangle 3">
            <a:extLst>
              <a:ext uri="{FF2B5EF4-FFF2-40B4-BE49-F238E27FC236}">
                <a16:creationId xmlns:a16="http://schemas.microsoft.com/office/drawing/2014/main" id="{BC7BFC41-78A2-508C-7ED9-9EB26C7D2BEE}"/>
              </a:ext>
            </a:extLst>
          </p:cNvPr>
          <p:cNvSpPr/>
          <p:nvPr/>
        </p:nvSpPr>
        <p:spPr>
          <a:xfrm>
            <a:off x="637674" y="3704389"/>
            <a:ext cx="4646630" cy="571404"/>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0DFB4977-1030-FB4B-0435-968B8ACD68D2}"/>
              </a:ext>
            </a:extLst>
          </p:cNvPr>
          <p:cNvSpPr/>
          <p:nvPr/>
        </p:nvSpPr>
        <p:spPr>
          <a:xfrm>
            <a:off x="317962" y="3766800"/>
            <a:ext cx="242596" cy="223291"/>
          </a:xfrm>
          <a:prstGeom prst="star5">
            <a:avLst/>
          </a:prstGeom>
          <a:solidFill>
            <a:srgbClr val="1FB4E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palm trees and waves">
            <a:extLst>
              <a:ext uri="{FF2B5EF4-FFF2-40B4-BE49-F238E27FC236}">
                <a16:creationId xmlns:a16="http://schemas.microsoft.com/office/drawing/2014/main" id="{75E94D06-29B0-BCEE-556E-4A056A4C5A57}"/>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Tree>
    <p:extLst>
      <p:ext uri="{BB962C8B-B14F-4D97-AF65-F5344CB8AC3E}">
        <p14:creationId xmlns:p14="http://schemas.microsoft.com/office/powerpoint/2010/main" val="36655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a:bodyPr>
          <a:lstStyle/>
          <a:p>
            <a:r>
              <a:rPr lang="en-US" sz="4000" b="1" dirty="0">
                <a:latin typeface="Geometria" panose="020B0503020204020204" pitchFamily="34" charset="0"/>
              </a:rPr>
              <a:t>MAJOR CHANGES</a:t>
            </a:r>
          </a:p>
        </p:txBody>
      </p:sp>
      <p:sp>
        <p:nvSpPr>
          <p:cNvPr id="3" name="TextBox 2">
            <a:extLst>
              <a:ext uri="{FF2B5EF4-FFF2-40B4-BE49-F238E27FC236}">
                <a16:creationId xmlns:a16="http://schemas.microsoft.com/office/drawing/2014/main" id="{F60A52D0-59D9-692D-89B9-0E7CD6B966F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173</a:t>
            </a:r>
            <a:endParaRPr lang="en-US" b="1" dirty="0">
              <a:latin typeface="Geometria" panose="020B0503020204020204" pitchFamily="34" charset="0"/>
            </a:endParaRPr>
          </a:p>
        </p:txBody>
      </p:sp>
      <p:graphicFrame>
        <p:nvGraphicFramePr>
          <p:cNvPr id="4" name="Table 3">
            <a:extLst>
              <a:ext uri="{FF2B5EF4-FFF2-40B4-BE49-F238E27FC236}">
                <a16:creationId xmlns:a16="http://schemas.microsoft.com/office/drawing/2014/main" id="{A56B4B5E-50A4-FD37-11C5-631EE9B83ADD}"/>
              </a:ext>
            </a:extLst>
          </p:cNvPr>
          <p:cNvGraphicFramePr>
            <a:graphicFrameLocks noGrp="1"/>
          </p:cNvGraphicFramePr>
          <p:nvPr/>
        </p:nvGraphicFramePr>
        <p:xfrm>
          <a:off x="152399" y="1328702"/>
          <a:ext cx="11890688" cy="5441739"/>
        </p:xfrm>
        <a:graphic>
          <a:graphicData uri="http://schemas.openxmlformats.org/drawingml/2006/table">
            <a:tbl>
              <a:tblPr firstRow="1" firstCol="1" bandRow="1">
                <a:tableStyleId>{5C22544A-7EE6-4342-B048-85BDC9FD1C3A}</a:tableStyleId>
              </a:tblPr>
              <a:tblGrid>
                <a:gridCol w="2076451">
                  <a:extLst>
                    <a:ext uri="{9D8B030D-6E8A-4147-A177-3AD203B41FA5}">
                      <a16:colId xmlns:a16="http://schemas.microsoft.com/office/drawing/2014/main" val="303745055"/>
                    </a:ext>
                  </a:extLst>
                </a:gridCol>
                <a:gridCol w="1552574">
                  <a:extLst>
                    <a:ext uri="{9D8B030D-6E8A-4147-A177-3AD203B41FA5}">
                      <a16:colId xmlns:a16="http://schemas.microsoft.com/office/drawing/2014/main" val="1622564209"/>
                    </a:ext>
                  </a:extLst>
                </a:gridCol>
                <a:gridCol w="1400176">
                  <a:extLst>
                    <a:ext uri="{9D8B030D-6E8A-4147-A177-3AD203B41FA5}">
                      <a16:colId xmlns:a16="http://schemas.microsoft.com/office/drawing/2014/main" val="3203172007"/>
                    </a:ext>
                  </a:extLst>
                </a:gridCol>
                <a:gridCol w="1323974">
                  <a:extLst>
                    <a:ext uri="{9D8B030D-6E8A-4147-A177-3AD203B41FA5}">
                      <a16:colId xmlns:a16="http://schemas.microsoft.com/office/drawing/2014/main" val="585411418"/>
                    </a:ext>
                  </a:extLst>
                </a:gridCol>
                <a:gridCol w="1323975">
                  <a:extLst>
                    <a:ext uri="{9D8B030D-6E8A-4147-A177-3AD203B41FA5}">
                      <a16:colId xmlns:a16="http://schemas.microsoft.com/office/drawing/2014/main" val="1884436806"/>
                    </a:ext>
                  </a:extLst>
                </a:gridCol>
                <a:gridCol w="4213538">
                  <a:extLst>
                    <a:ext uri="{9D8B030D-6E8A-4147-A177-3AD203B41FA5}">
                      <a16:colId xmlns:a16="http://schemas.microsoft.com/office/drawing/2014/main" val="2518727295"/>
                    </a:ext>
                  </a:extLst>
                </a:gridCol>
              </a:tblGrid>
              <a:tr h="193393">
                <a:tc>
                  <a:txBody>
                    <a:bodyPr/>
                    <a:lstStyle/>
                    <a:p>
                      <a:pPr marL="0" marR="0">
                        <a:spcBef>
                          <a:spcPts val="0"/>
                        </a:spcBef>
                        <a:spcAft>
                          <a:spcPts val="0"/>
                        </a:spcAft>
                      </a:pPr>
                      <a:r>
                        <a:rPr lang="en-US" sz="1100" kern="100" dirty="0">
                          <a:solidFill>
                            <a:sysClr val="windowText" lastClr="000000"/>
                          </a:solidFill>
                          <a:effectLst/>
                        </a:rPr>
                        <a:t>Proposed feature</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5F2FF"/>
                    </a:solidFill>
                  </a:tcPr>
                </a:tc>
                <a:tc>
                  <a:txBody>
                    <a:bodyPr/>
                    <a:lstStyle/>
                    <a:p>
                      <a:pPr marL="0" marR="0" algn="ctr">
                        <a:spcBef>
                          <a:spcPts val="0"/>
                        </a:spcBef>
                        <a:spcAft>
                          <a:spcPts val="0"/>
                        </a:spcAft>
                      </a:pPr>
                      <a:r>
                        <a:rPr lang="en-US" sz="1100" kern="100" dirty="0">
                          <a:solidFill>
                            <a:sysClr val="windowText" lastClr="000000"/>
                          </a:solidFill>
                          <a:effectLst/>
                        </a:rPr>
                        <a:t>Density Bonus</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5F2FF"/>
                    </a:solidFill>
                  </a:tcPr>
                </a:tc>
                <a:tc>
                  <a:txBody>
                    <a:bodyPr/>
                    <a:lstStyle/>
                    <a:p>
                      <a:pPr marL="0" marR="0" algn="ctr">
                        <a:spcBef>
                          <a:spcPts val="0"/>
                        </a:spcBef>
                        <a:spcAft>
                          <a:spcPts val="0"/>
                        </a:spcAft>
                      </a:pPr>
                      <a:r>
                        <a:rPr lang="en-US" sz="1100" kern="100" dirty="0">
                          <a:solidFill>
                            <a:sysClr val="windowText" lastClr="000000"/>
                          </a:solidFill>
                          <a:effectLst/>
                        </a:rPr>
                        <a:t>Intensity Bonus</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5F2FF"/>
                    </a:solidFill>
                  </a:tcPr>
                </a:tc>
                <a:tc>
                  <a:txBody>
                    <a:bodyPr/>
                    <a:lstStyle/>
                    <a:p>
                      <a:pPr marL="0" marR="0" algn="ctr">
                        <a:spcBef>
                          <a:spcPts val="0"/>
                        </a:spcBef>
                        <a:spcAft>
                          <a:spcPts val="0"/>
                        </a:spcAft>
                      </a:pPr>
                      <a:r>
                        <a:rPr lang="en-US" sz="1100" kern="100" dirty="0">
                          <a:solidFill>
                            <a:sysClr val="windowText" lastClr="000000"/>
                          </a:solidFill>
                          <a:effectLst/>
                        </a:rPr>
                        <a:t>Building Height</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5F2FF"/>
                    </a:solidFill>
                  </a:tcPr>
                </a:tc>
                <a:tc>
                  <a:txBody>
                    <a:bodyPr/>
                    <a:lstStyle/>
                    <a:p>
                      <a:pPr marL="0" marR="0" algn="ctr">
                        <a:spcBef>
                          <a:spcPts val="0"/>
                        </a:spcBef>
                        <a:spcAft>
                          <a:spcPts val="0"/>
                        </a:spcAft>
                      </a:pPr>
                      <a:r>
                        <a:rPr lang="en-US" sz="1100" kern="100" dirty="0">
                          <a:solidFill>
                            <a:sysClr val="windowText" lastClr="000000"/>
                          </a:solidFill>
                          <a:effectLst/>
                        </a:rPr>
                        <a:t>Other</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5F2FF"/>
                    </a:solidFill>
                  </a:tcPr>
                </a:tc>
                <a:tc>
                  <a:txBody>
                    <a:bodyPr/>
                    <a:lstStyle/>
                    <a:p>
                      <a:pPr marL="0" marR="0">
                        <a:spcBef>
                          <a:spcPts val="0"/>
                        </a:spcBef>
                        <a:spcAft>
                          <a:spcPts val="0"/>
                        </a:spcAft>
                      </a:pPr>
                      <a:r>
                        <a:rPr lang="en-US" sz="1100" kern="100" dirty="0">
                          <a:solidFill>
                            <a:sysClr val="windowText" lastClr="000000"/>
                          </a:solidFill>
                          <a:effectLst/>
                        </a:rPr>
                        <a:t>Conditions</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5F2FF"/>
                    </a:solidFill>
                  </a:tcPr>
                </a:tc>
                <a:extLst>
                  <a:ext uri="{0D108BD9-81ED-4DB2-BD59-A6C34878D82A}">
                    <a16:rowId xmlns:a16="http://schemas.microsoft.com/office/drawing/2014/main" val="850518705"/>
                  </a:ext>
                </a:extLst>
              </a:tr>
              <a:tr h="193393">
                <a:tc>
                  <a:txBody>
                    <a:bodyPr/>
                    <a:lstStyle/>
                    <a:p>
                      <a:pPr marL="0" marR="0">
                        <a:spcBef>
                          <a:spcPts val="0"/>
                        </a:spcBef>
                        <a:spcAft>
                          <a:spcPts val="0"/>
                        </a:spcAft>
                      </a:pPr>
                      <a:r>
                        <a:rPr lang="en-US" sz="1100" kern="100" dirty="0">
                          <a:solidFill>
                            <a:sysClr val="windowText" lastClr="000000"/>
                          </a:solidFill>
                          <a:effectLst/>
                        </a:rPr>
                        <a:t>Vertical mixed-use (residential and commercial or office)</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2 stories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dirty="0">
                          <a:solidFill>
                            <a:sysClr val="windowText" lastClr="000000"/>
                          </a:solidFill>
                          <a:effectLst/>
                        </a:rPr>
                        <a:t> </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Minimum of 5 residential units provided</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2984996"/>
                  </a:ext>
                </a:extLst>
              </a:tr>
              <a:tr h="483482">
                <a:tc>
                  <a:txBody>
                    <a:bodyPr/>
                    <a:lstStyle/>
                    <a:p>
                      <a:pPr marL="0" marR="0">
                        <a:spcBef>
                          <a:spcPts val="0"/>
                        </a:spcBef>
                        <a:spcAft>
                          <a:spcPts val="0"/>
                        </a:spcAft>
                      </a:pPr>
                      <a:r>
                        <a:rPr lang="en-US" sz="1100" kern="100">
                          <a:solidFill>
                            <a:sysClr val="windowText" lastClr="000000"/>
                          </a:solidFill>
                          <a:effectLst/>
                        </a:rPr>
                        <a:t>Affordable housing</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Max allowed in FLU category</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2 stories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A minimum of 25% of total units in development shall be affordable. Developers’ agreement committing to keeping the units affordable for a minimum of 30 years.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2916"/>
                  </a:ext>
                </a:extLst>
              </a:tr>
              <a:tr h="580178">
                <a:tc>
                  <a:txBody>
                    <a:bodyPr/>
                    <a:lstStyle/>
                    <a:p>
                      <a:pPr marL="0" marR="0">
                        <a:spcBef>
                          <a:spcPts val="0"/>
                        </a:spcBef>
                        <a:spcAft>
                          <a:spcPts val="0"/>
                        </a:spcAft>
                      </a:pPr>
                      <a:r>
                        <a:rPr lang="en-US" sz="1100" kern="100">
                          <a:solidFill>
                            <a:sysClr val="windowText" lastClr="000000"/>
                          </a:solidFill>
                          <a:effectLst/>
                        </a:rPr>
                        <a:t>Public Open Space and Amenities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2 additional units per acre for every 3,000 sq. ft. of amenities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0.02 additional FAR for every 3,000 sq. ft. of amenities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1 story for every 3,000 sq. ft. of amenities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Urban plaza or park with amenities, at least three thousand (3,000) square feet in area or multi-use trails connecting to other systems outside the development. The amenities shall be privately-owned and maintained, but open to the public</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341331"/>
                  </a:ext>
                </a:extLst>
              </a:tr>
              <a:tr h="386786">
                <a:tc>
                  <a:txBody>
                    <a:bodyPr/>
                    <a:lstStyle/>
                    <a:p>
                      <a:pPr marL="0" marR="0">
                        <a:spcBef>
                          <a:spcPts val="0"/>
                        </a:spcBef>
                        <a:spcAft>
                          <a:spcPts val="0"/>
                        </a:spcAft>
                      </a:pPr>
                      <a:r>
                        <a:rPr lang="en-US" sz="1100" kern="100">
                          <a:solidFill>
                            <a:sysClr val="windowText" lastClr="000000"/>
                          </a:solidFill>
                          <a:effectLst/>
                        </a:rPr>
                        <a:t>Parking garage under residential, office or commercial development</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1 additional floor per garage level provided</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The façade facing the street shall incorporate active uses (residential, commercial or office)</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116032"/>
                  </a:ext>
                </a:extLst>
              </a:tr>
              <a:tr h="580178">
                <a:tc>
                  <a:txBody>
                    <a:bodyPr/>
                    <a:lstStyle/>
                    <a:p>
                      <a:pPr marL="0" marR="0">
                        <a:spcBef>
                          <a:spcPts val="0"/>
                        </a:spcBef>
                        <a:spcAft>
                          <a:spcPts val="0"/>
                        </a:spcAft>
                      </a:pPr>
                      <a:r>
                        <a:rPr lang="en-US" sz="1100" kern="100">
                          <a:solidFill>
                            <a:sysClr val="windowText" lastClr="000000"/>
                          </a:solidFill>
                          <a:effectLst/>
                        </a:rPr>
                        <a:t>Access to Waterfront (Turkey Creek, Palm Bay, and the Indian River Lagoon)</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1 additional floor</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One or combination of the following:</a:t>
                      </a:r>
                    </a:p>
                    <a:p>
                      <a:pPr marL="0" marR="0">
                        <a:spcBef>
                          <a:spcPts val="0"/>
                        </a:spcBef>
                        <a:spcAft>
                          <a:spcPts val="0"/>
                        </a:spcAft>
                      </a:pPr>
                      <a:r>
                        <a:rPr lang="en-US" sz="1100" kern="100">
                          <a:solidFill>
                            <a:sysClr val="windowText" lastClr="000000"/>
                          </a:solidFill>
                          <a:effectLst/>
                        </a:rPr>
                        <a:t>1. View of the water from the public right-of-way (in the form of breezeways);</a:t>
                      </a:r>
                    </a:p>
                    <a:p>
                      <a:pPr marL="0" marR="0">
                        <a:spcBef>
                          <a:spcPts val="0"/>
                        </a:spcBef>
                        <a:spcAft>
                          <a:spcPts val="0"/>
                        </a:spcAft>
                      </a:pPr>
                      <a:r>
                        <a:rPr lang="en-US" sz="1100" kern="100">
                          <a:solidFill>
                            <a:sysClr val="windowText" lastClr="000000"/>
                          </a:solidFill>
                          <a:effectLst/>
                        </a:rPr>
                        <a:t>2. Access to the water in the form of boat ramps, fishing piers, or beach;</a:t>
                      </a:r>
                    </a:p>
                    <a:p>
                      <a:pPr marL="0" marR="0">
                        <a:spcBef>
                          <a:spcPts val="0"/>
                        </a:spcBef>
                        <a:spcAft>
                          <a:spcPts val="0"/>
                        </a:spcAft>
                      </a:pPr>
                      <a:r>
                        <a:rPr lang="en-US" sz="1100" kern="100">
                          <a:solidFill>
                            <a:sysClr val="windowText" lastClr="000000"/>
                          </a:solidFill>
                          <a:effectLst/>
                        </a:rPr>
                        <a:t>3. Outdoor dining facing the water.</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5075099"/>
                  </a:ext>
                </a:extLst>
              </a:tr>
              <a:tr h="580178">
                <a:tc>
                  <a:txBody>
                    <a:bodyPr/>
                    <a:lstStyle/>
                    <a:p>
                      <a:pPr marL="0" marR="0">
                        <a:spcBef>
                          <a:spcPts val="0"/>
                        </a:spcBef>
                        <a:spcAft>
                          <a:spcPts val="0"/>
                        </a:spcAft>
                      </a:pPr>
                      <a:r>
                        <a:rPr lang="en-US" sz="1100" kern="100">
                          <a:solidFill>
                            <a:sysClr val="windowText" lastClr="000000"/>
                          </a:solidFill>
                          <a:effectLst/>
                        </a:rPr>
                        <a:t>Low Impact Design</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2 additional units per acre</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0.02 additional FAR</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Designs shall, at a minimum, manage and capture stormwater runoff, to the maximum extent feasible, in a manner consistent with the integrated management practices (IMPs) as outlined in the City's Low Impact Development Manual.</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7561407"/>
                  </a:ext>
                </a:extLst>
              </a:tr>
              <a:tr h="483482">
                <a:tc>
                  <a:txBody>
                    <a:bodyPr/>
                    <a:lstStyle/>
                    <a:p>
                      <a:pPr marL="0" marR="0">
                        <a:spcBef>
                          <a:spcPts val="0"/>
                        </a:spcBef>
                        <a:spcAft>
                          <a:spcPts val="0"/>
                        </a:spcAft>
                      </a:pPr>
                      <a:r>
                        <a:rPr lang="en-US" sz="1100" kern="100">
                          <a:solidFill>
                            <a:sysClr val="windowText" lastClr="000000"/>
                          </a:solidFill>
                          <a:effectLst/>
                        </a:rPr>
                        <a:t>Emergency storm shelters in mobile home or RV parks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2 additional units per acre</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shelters which meet the design and construction requirements established within the latest “ICC 500 ICC/NSSA Standard for the Design and Construction of Storm Shelters”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6946797"/>
                  </a:ext>
                </a:extLst>
              </a:tr>
              <a:tr h="386786">
                <a:tc>
                  <a:txBody>
                    <a:bodyPr/>
                    <a:lstStyle/>
                    <a:p>
                      <a:pPr marL="0" marR="0">
                        <a:spcBef>
                          <a:spcPts val="0"/>
                        </a:spcBef>
                        <a:spcAft>
                          <a:spcPts val="0"/>
                        </a:spcAft>
                      </a:pPr>
                      <a:r>
                        <a:rPr lang="en-US" sz="1100" kern="100">
                          <a:solidFill>
                            <a:sysClr val="windowText" lastClr="000000"/>
                          </a:solidFill>
                          <a:effectLst/>
                        </a:rPr>
                        <a:t>Use of living shoreline techniques to prevent shoreline erosion</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Reduced parking (up to 10% of the minimum number of spaces required)</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a:solidFill>
                            <a:sysClr val="windowText" lastClr="000000"/>
                          </a:solidFill>
                          <a:effectLst/>
                        </a:rPr>
                        <a:t>One or more techniques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7502098"/>
                  </a:ext>
                </a:extLst>
              </a:tr>
              <a:tr h="483482">
                <a:tc>
                  <a:txBody>
                    <a:bodyPr/>
                    <a:lstStyle/>
                    <a:p>
                      <a:pPr marL="0" marR="0">
                        <a:spcBef>
                          <a:spcPts val="0"/>
                        </a:spcBef>
                        <a:spcAft>
                          <a:spcPts val="0"/>
                        </a:spcAft>
                      </a:pPr>
                      <a:r>
                        <a:rPr lang="en-US" sz="1100" kern="100">
                          <a:solidFill>
                            <a:sysClr val="windowText" lastClr="000000"/>
                          </a:solidFill>
                          <a:effectLst/>
                        </a:rPr>
                        <a:t>Co-location of water-dependent and water-related uses</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kern="100">
                          <a:solidFill>
                            <a:sysClr val="windowText" lastClr="000000"/>
                          </a:solidFill>
                          <a:effectLst/>
                        </a:rPr>
                        <a:t>Reduced parking (up to 10% of the minimum number of spaces required) </a:t>
                      </a:r>
                      <a:endParaRPr lang="en-US" sz="1100"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kern="100" dirty="0">
                          <a:solidFill>
                            <a:sysClr val="windowText" lastClr="000000"/>
                          </a:solidFill>
                          <a:effectLst/>
                        </a:rPr>
                        <a:t>Minimum of 2 water-dependent uses; or 1 water-dependent and 1 water-related uses. Uses must be located within the same structure or provide cross access via a shared pedestrian pathway.</a:t>
                      </a:r>
                      <a:endParaRPr lang="en-US" sz="11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558" marR="39558"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9859308"/>
                  </a:ext>
                </a:extLst>
              </a:tr>
            </a:tbl>
          </a:graphicData>
        </a:graphic>
      </p:graphicFrame>
    </p:spTree>
    <p:extLst>
      <p:ext uri="{BB962C8B-B14F-4D97-AF65-F5344CB8AC3E}">
        <p14:creationId xmlns:p14="http://schemas.microsoft.com/office/powerpoint/2010/main" val="2112520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A358E7E-8587-DF8D-87B4-806D46C47A72}"/>
              </a:ext>
            </a:extLst>
          </p:cNvPr>
          <p:cNvSpPr/>
          <p:nvPr/>
        </p:nvSpPr>
        <p:spPr>
          <a:xfrm>
            <a:off x="0" y="649070"/>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766E226-2491-4875-B474-7A01921DDBAC}"/>
              </a:ext>
            </a:extLst>
          </p:cNvPr>
          <p:cNvSpPr>
            <a:spLocks noGrp="1"/>
          </p:cNvSpPr>
          <p:nvPr>
            <p:ph type="subTitle" idx="1"/>
          </p:nvPr>
        </p:nvSpPr>
        <p:spPr>
          <a:xfrm>
            <a:off x="287383" y="1768263"/>
            <a:ext cx="10439980" cy="471667"/>
          </a:xfrm>
        </p:spPr>
        <p:txBody>
          <a:bodyPr>
            <a:normAutofit/>
          </a:bodyPr>
          <a:lstStyle/>
          <a:p>
            <a:r>
              <a:rPr lang="en-US" sz="2400" dirty="0">
                <a:latin typeface="Century Gothic" panose="020B0502020202020204" pitchFamily="34" charset="0"/>
              </a:rPr>
              <a:t>General timeline for submittal to P&amp;Z and Council</a:t>
            </a:r>
            <a:endParaRPr lang="ru-RU" sz="2400" dirty="0">
              <a:latin typeface="Century Gothic" panose="020B0502020202020204" pitchFamily="34" charset="0"/>
            </a:endParaRPr>
          </a:p>
        </p:txBody>
      </p:sp>
      <p:sp>
        <p:nvSpPr>
          <p:cNvPr id="5" name="Footer Placeholder 4">
            <a:extLst>
              <a:ext uri="{FF2B5EF4-FFF2-40B4-BE49-F238E27FC236}">
                <a16:creationId xmlns:a16="http://schemas.microsoft.com/office/drawing/2014/main" id="{EA5F6326-8CA0-4BFE-9770-27D678EED454}"/>
              </a:ext>
            </a:extLst>
          </p:cNvPr>
          <p:cNvSpPr>
            <a:spLocks noGrp="1"/>
          </p:cNvSpPr>
          <p:nvPr>
            <p:ph type="ftr" sz="quarter" idx="11"/>
          </p:nvPr>
        </p:nvSpPr>
        <p:spPr/>
        <p:txBody>
          <a:bodyPr/>
          <a:lstStyle/>
          <a:p>
            <a:pPr defTabSz="685800"/>
            <a:r>
              <a:rPr lang="en-US" dirty="0">
                <a:solidFill>
                  <a:srgbClr val="44546A"/>
                </a:solidFill>
                <a:latin typeface="Calibri" panose="020F0502020204030204"/>
              </a:rPr>
              <a:t>City Of Palm Bay, Standard Case Flow</a:t>
            </a:r>
            <a:endParaRPr lang="ru-RU" dirty="0">
              <a:solidFill>
                <a:srgbClr val="44546A"/>
              </a:solidFill>
              <a:latin typeface="Calibri" panose="020F0502020204030204"/>
            </a:endParaRPr>
          </a:p>
        </p:txBody>
      </p:sp>
      <p:sp>
        <p:nvSpPr>
          <p:cNvPr id="7" name="Text Placeholder 6">
            <a:extLst>
              <a:ext uri="{FF2B5EF4-FFF2-40B4-BE49-F238E27FC236}">
                <a16:creationId xmlns:a16="http://schemas.microsoft.com/office/drawing/2014/main" id="{F0F8B528-6914-40D0-8BBD-ACE47B526072}"/>
              </a:ext>
            </a:extLst>
          </p:cNvPr>
          <p:cNvSpPr>
            <a:spLocks noGrp="1"/>
          </p:cNvSpPr>
          <p:nvPr>
            <p:ph type="body" sz="quarter" idx="16"/>
          </p:nvPr>
        </p:nvSpPr>
        <p:spPr>
          <a:xfrm>
            <a:off x="1502782" y="3007524"/>
            <a:ext cx="1012819" cy="743099"/>
          </a:xfrm>
        </p:spPr>
        <p:txBody>
          <a:bodyPr>
            <a:normAutofit fontScale="85000" lnSpcReduction="20000"/>
          </a:bodyPr>
          <a:lstStyle/>
          <a:p>
            <a:r>
              <a:rPr lang="en-US" dirty="0"/>
              <a:t>5 Business days </a:t>
            </a:r>
            <a:endParaRPr lang="ru-RU" dirty="0"/>
          </a:p>
        </p:txBody>
      </p:sp>
      <p:sp>
        <p:nvSpPr>
          <p:cNvPr id="10" name="Text Placeholder 9">
            <a:extLst>
              <a:ext uri="{FF2B5EF4-FFF2-40B4-BE49-F238E27FC236}">
                <a16:creationId xmlns:a16="http://schemas.microsoft.com/office/drawing/2014/main" id="{0C867E67-56DE-4CCB-AA36-E930801E0DA2}"/>
              </a:ext>
            </a:extLst>
          </p:cNvPr>
          <p:cNvSpPr>
            <a:spLocks noGrp="1"/>
          </p:cNvSpPr>
          <p:nvPr>
            <p:ph type="body" sz="quarter" idx="19"/>
          </p:nvPr>
        </p:nvSpPr>
        <p:spPr>
          <a:xfrm>
            <a:off x="9645199" y="3186977"/>
            <a:ext cx="944999" cy="484046"/>
          </a:xfrm>
        </p:spPr>
        <p:txBody>
          <a:bodyPr/>
          <a:lstStyle/>
          <a:p>
            <a:r>
              <a:rPr lang="en-US" sz="2800" b="1" i="0" dirty="0"/>
              <a:t>CC</a:t>
            </a:r>
            <a:endParaRPr lang="ru-RU" sz="2800" b="1" i="0" dirty="0"/>
          </a:p>
        </p:txBody>
      </p:sp>
      <p:sp>
        <p:nvSpPr>
          <p:cNvPr id="11" name="Text Placeholder 10">
            <a:extLst>
              <a:ext uri="{FF2B5EF4-FFF2-40B4-BE49-F238E27FC236}">
                <a16:creationId xmlns:a16="http://schemas.microsoft.com/office/drawing/2014/main" id="{E11056EF-3B3B-439E-B2CD-E66F34155F44}"/>
              </a:ext>
            </a:extLst>
          </p:cNvPr>
          <p:cNvSpPr>
            <a:spLocks noGrp="1"/>
          </p:cNvSpPr>
          <p:nvPr>
            <p:ph type="body" sz="quarter" idx="20"/>
          </p:nvPr>
        </p:nvSpPr>
        <p:spPr>
          <a:xfrm>
            <a:off x="3552805" y="3020352"/>
            <a:ext cx="1077689" cy="752361"/>
          </a:xfrm>
        </p:spPr>
        <p:txBody>
          <a:bodyPr>
            <a:normAutofit fontScale="85000" lnSpcReduction="20000"/>
          </a:bodyPr>
          <a:lstStyle/>
          <a:p>
            <a:r>
              <a:rPr lang="en-US" dirty="0"/>
              <a:t>30 Business Days</a:t>
            </a:r>
            <a:endParaRPr lang="ru-RU" dirty="0"/>
          </a:p>
        </p:txBody>
      </p:sp>
      <p:sp>
        <p:nvSpPr>
          <p:cNvPr id="13" name="Text Placeholder 12">
            <a:extLst>
              <a:ext uri="{FF2B5EF4-FFF2-40B4-BE49-F238E27FC236}">
                <a16:creationId xmlns:a16="http://schemas.microsoft.com/office/drawing/2014/main" id="{7CC869AB-9B72-4C90-BAD4-7B2B7A28A3CF}"/>
              </a:ext>
            </a:extLst>
          </p:cNvPr>
          <p:cNvSpPr>
            <a:spLocks noGrp="1"/>
          </p:cNvSpPr>
          <p:nvPr>
            <p:ph type="body" sz="quarter" idx="22"/>
          </p:nvPr>
        </p:nvSpPr>
        <p:spPr>
          <a:xfrm>
            <a:off x="5589591" y="3007524"/>
            <a:ext cx="1012819" cy="743099"/>
          </a:xfrm>
        </p:spPr>
        <p:txBody>
          <a:bodyPr>
            <a:normAutofit fontScale="92500"/>
          </a:bodyPr>
          <a:lstStyle/>
          <a:p>
            <a:r>
              <a:rPr lang="en-US" sz="2100" dirty="0"/>
              <a:t>Repeat up to 3X</a:t>
            </a:r>
            <a:endParaRPr lang="ru-RU" sz="2100" dirty="0"/>
          </a:p>
        </p:txBody>
      </p:sp>
      <p:sp>
        <p:nvSpPr>
          <p:cNvPr id="15" name="Text Placeholder 14">
            <a:extLst>
              <a:ext uri="{FF2B5EF4-FFF2-40B4-BE49-F238E27FC236}">
                <a16:creationId xmlns:a16="http://schemas.microsoft.com/office/drawing/2014/main" id="{FBA85C11-233D-4211-ADF2-CE189B1C17CA}"/>
              </a:ext>
            </a:extLst>
          </p:cNvPr>
          <p:cNvSpPr>
            <a:spLocks noGrp="1"/>
          </p:cNvSpPr>
          <p:nvPr>
            <p:ph type="body" sz="quarter" idx="24"/>
          </p:nvPr>
        </p:nvSpPr>
        <p:spPr>
          <a:xfrm>
            <a:off x="7621045" y="3086394"/>
            <a:ext cx="945000" cy="593725"/>
          </a:xfrm>
        </p:spPr>
        <p:txBody>
          <a:bodyPr>
            <a:normAutofit/>
          </a:bodyPr>
          <a:lstStyle/>
          <a:p>
            <a:r>
              <a:rPr lang="en-US" sz="2800" dirty="0">
                <a:latin typeface="+mn-lt"/>
              </a:rPr>
              <a:t>P&amp;Z</a:t>
            </a:r>
            <a:endParaRPr lang="ru-RU" sz="2800" dirty="0">
              <a:latin typeface="+mn-lt"/>
            </a:endParaRPr>
          </a:p>
        </p:txBody>
      </p:sp>
      <p:sp>
        <p:nvSpPr>
          <p:cNvPr id="18" name="Text Placeholder 17">
            <a:extLst>
              <a:ext uri="{FF2B5EF4-FFF2-40B4-BE49-F238E27FC236}">
                <a16:creationId xmlns:a16="http://schemas.microsoft.com/office/drawing/2014/main" id="{DDDB262F-9F3C-4C5C-BA60-CCD1F8FF0616}"/>
              </a:ext>
            </a:extLst>
          </p:cNvPr>
          <p:cNvSpPr>
            <a:spLocks noGrp="1"/>
          </p:cNvSpPr>
          <p:nvPr>
            <p:ph type="body" sz="quarter" idx="27"/>
          </p:nvPr>
        </p:nvSpPr>
        <p:spPr>
          <a:xfrm>
            <a:off x="1343179" y="4789894"/>
            <a:ext cx="1405306" cy="1151442"/>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n-US" sz="1200" dirty="0">
                <a:solidFill>
                  <a:schemeClr val="tx2"/>
                </a:solidFill>
              </a:rPr>
              <a:t>Within 5 business days, City staff will distribute application to DRC if complete or notify the applicant if any items are missing. The application will not be distributed to DRC for review if not complete.  </a:t>
            </a:r>
            <a:endParaRPr lang="ru-RU" sz="1200" dirty="0">
              <a:solidFill>
                <a:schemeClr val="tx2"/>
              </a:solidFill>
            </a:endParaRPr>
          </a:p>
        </p:txBody>
      </p:sp>
      <p:sp>
        <p:nvSpPr>
          <p:cNvPr id="19" name="Text Placeholder 18">
            <a:extLst>
              <a:ext uri="{FF2B5EF4-FFF2-40B4-BE49-F238E27FC236}">
                <a16:creationId xmlns:a16="http://schemas.microsoft.com/office/drawing/2014/main" id="{F453F355-355D-4EA9-978E-A35A4E2F7CA9}"/>
              </a:ext>
            </a:extLst>
          </p:cNvPr>
          <p:cNvSpPr>
            <a:spLocks noGrp="1"/>
          </p:cNvSpPr>
          <p:nvPr>
            <p:ph type="body" sz="quarter" idx="28"/>
          </p:nvPr>
        </p:nvSpPr>
        <p:spPr>
          <a:xfrm>
            <a:off x="1370832" y="4174901"/>
            <a:ext cx="1350000" cy="471667"/>
          </a:xfrm>
        </p:spPr>
        <p:txBody>
          <a:bodyPr/>
          <a:lstStyle/>
          <a:p>
            <a:r>
              <a:rPr lang="en-US" sz="1200" b="0" dirty="0">
                <a:solidFill>
                  <a:schemeClr val="tx1"/>
                </a:solidFill>
                <a:latin typeface="Gill Sans MT" panose="020B0502020104020203" pitchFamily="34" charset="0"/>
              </a:rPr>
              <a:t>Step 1: Submittal of application through </a:t>
            </a:r>
            <a:r>
              <a:rPr lang="en-US" sz="1200" b="0" dirty="0" err="1">
                <a:solidFill>
                  <a:schemeClr val="tx1"/>
                </a:solidFill>
                <a:latin typeface="Gill Sans MT" panose="020B0502020104020203" pitchFamily="34" charset="0"/>
              </a:rPr>
              <a:t>iMS</a:t>
            </a:r>
            <a:r>
              <a:rPr lang="en-US" sz="1200" b="0" dirty="0">
                <a:solidFill>
                  <a:schemeClr val="tx1"/>
                </a:solidFill>
                <a:latin typeface="Gill Sans MT" panose="020B0502020104020203" pitchFamily="34" charset="0"/>
              </a:rPr>
              <a:t> portal</a:t>
            </a:r>
            <a:endParaRPr lang="ru-RU" sz="1200" b="0" dirty="0">
              <a:solidFill>
                <a:schemeClr val="tx1"/>
              </a:solidFill>
            </a:endParaRPr>
          </a:p>
        </p:txBody>
      </p:sp>
      <p:sp>
        <p:nvSpPr>
          <p:cNvPr id="20" name="Text Placeholder 19">
            <a:extLst>
              <a:ext uri="{FF2B5EF4-FFF2-40B4-BE49-F238E27FC236}">
                <a16:creationId xmlns:a16="http://schemas.microsoft.com/office/drawing/2014/main" id="{C4F62B3F-B9CA-4924-B160-3520765D90C9}"/>
              </a:ext>
            </a:extLst>
          </p:cNvPr>
          <p:cNvSpPr>
            <a:spLocks noGrp="1"/>
          </p:cNvSpPr>
          <p:nvPr>
            <p:ph type="body" sz="quarter" idx="29"/>
          </p:nvPr>
        </p:nvSpPr>
        <p:spPr>
          <a:xfrm>
            <a:off x="9423445" y="4789894"/>
            <a:ext cx="1388506" cy="1151440"/>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n-US" sz="1200" dirty="0">
                <a:solidFill>
                  <a:schemeClr val="tx2"/>
                </a:solidFill>
              </a:rPr>
              <a:t>City Staff will schedule for the next available City Council meeting in accordance with public noticing requirements. CC will consider all conditions of approval by Ordinance (2 public hearings)</a:t>
            </a:r>
            <a:endParaRPr lang="ru-RU" sz="1200" dirty="0">
              <a:solidFill>
                <a:schemeClr val="tx2"/>
              </a:solidFill>
            </a:endParaRPr>
          </a:p>
        </p:txBody>
      </p:sp>
      <p:sp>
        <p:nvSpPr>
          <p:cNvPr id="21" name="Text Placeholder 20">
            <a:extLst>
              <a:ext uri="{FF2B5EF4-FFF2-40B4-BE49-F238E27FC236}">
                <a16:creationId xmlns:a16="http://schemas.microsoft.com/office/drawing/2014/main" id="{4D1AE391-EF52-4CA1-952E-6B1AEA5EAC56}"/>
              </a:ext>
            </a:extLst>
          </p:cNvPr>
          <p:cNvSpPr>
            <a:spLocks noGrp="1"/>
          </p:cNvSpPr>
          <p:nvPr>
            <p:ph type="body" sz="quarter" idx="30"/>
          </p:nvPr>
        </p:nvSpPr>
        <p:spPr/>
        <p:txBody>
          <a:bodyPr/>
          <a:lstStyle/>
          <a:p>
            <a:r>
              <a:rPr lang="en-US" sz="1200" b="0" dirty="0">
                <a:solidFill>
                  <a:schemeClr val="tx1"/>
                </a:solidFill>
                <a:latin typeface="Gill Sans MT" panose="020B0502020104020203" pitchFamily="34" charset="0"/>
              </a:rPr>
              <a:t>Step 5: City Council 2x</a:t>
            </a:r>
            <a:endParaRPr lang="ru-RU" sz="1200" b="0" dirty="0">
              <a:solidFill>
                <a:schemeClr val="tx1"/>
              </a:solidFill>
            </a:endParaRPr>
          </a:p>
        </p:txBody>
      </p:sp>
      <p:sp>
        <p:nvSpPr>
          <p:cNvPr id="22" name="Text Placeholder 21">
            <a:extLst>
              <a:ext uri="{FF2B5EF4-FFF2-40B4-BE49-F238E27FC236}">
                <a16:creationId xmlns:a16="http://schemas.microsoft.com/office/drawing/2014/main" id="{DF77A485-8E15-4824-8127-565F3BFC695A}"/>
              </a:ext>
            </a:extLst>
          </p:cNvPr>
          <p:cNvSpPr>
            <a:spLocks noGrp="1"/>
          </p:cNvSpPr>
          <p:nvPr>
            <p:ph type="body" sz="quarter" idx="31"/>
          </p:nvPr>
        </p:nvSpPr>
        <p:spPr>
          <a:xfrm>
            <a:off x="3371378" y="4796674"/>
            <a:ext cx="1448045" cy="1151441"/>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nSpc>
                <a:spcPct val="100000"/>
              </a:lnSpc>
            </a:pPr>
            <a:r>
              <a:rPr lang="en-US" sz="1200" dirty="0">
                <a:solidFill>
                  <a:schemeClr val="tx2"/>
                </a:solidFill>
              </a:rPr>
              <a:t>City Staff will respond with comments within 30 days for each subsequent submittal by applicant until complete in accordance with Florida Statute 166.033.</a:t>
            </a:r>
            <a:endParaRPr lang="ru-RU" sz="1200" dirty="0">
              <a:solidFill>
                <a:schemeClr val="tx2"/>
              </a:solidFill>
            </a:endParaRPr>
          </a:p>
        </p:txBody>
      </p:sp>
      <p:sp>
        <p:nvSpPr>
          <p:cNvPr id="23" name="Text Placeholder 22">
            <a:extLst>
              <a:ext uri="{FF2B5EF4-FFF2-40B4-BE49-F238E27FC236}">
                <a16:creationId xmlns:a16="http://schemas.microsoft.com/office/drawing/2014/main" id="{1F036F3A-A388-4AE4-9CA9-338BFC3A2210}"/>
              </a:ext>
            </a:extLst>
          </p:cNvPr>
          <p:cNvSpPr>
            <a:spLocks noGrp="1"/>
          </p:cNvSpPr>
          <p:nvPr>
            <p:ph type="body" sz="quarter" idx="32"/>
          </p:nvPr>
        </p:nvSpPr>
        <p:spPr/>
        <p:txBody>
          <a:bodyPr/>
          <a:lstStyle/>
          <a:p>
            <a:r>
              <a:rPr lang="en-US" sz="1200" b="0" dirty="0">
                <a:solidFill>
                  <a:schemeClr val="tx1"/>
                </a:solidFill>
                <a:latin typeface="Gill Sans MT" panose="020B0502020104020203" pitchFamily="34" charset="0"/>
              </a:rPr>
              <a:t>Step 2: Comments from City Staff</a:t>
            </a:r>
            <a:endParaRPr lang="ru-RU" sz="1200" b="0" dirty="0">
              <a:solidFill>
                <a:schemeClr val="tx1"/>
              </a:solidFill>
            </a:endParaRPr>
          </a:p>
        </p:txBody>
      </p:sp>
      <p:sp>
        <p:nvSpPr>
          <p:cNvPr id="24" name="Text Placeholder 23">
            <a:extLst>
              <a:ext uri="{FF2B5EF4-FFF2-40B4-BE49-F238E27FC236}">
                <a16:creationId xmlns:a16="http://schemas.microsoft.com/office/drawing/2014/main" id="{DDA0C858-3571-4BC1-8998-A965A8F9067F}"/>
              </a:ext>
            </a:extLst>
          </p:cNvPr>
          <p:cNvSpPr>
            <a:spLocks noGrp="1"/>
          </p:cNvSpPr>
          <p:nvPr>
            <p:ph type="body" sz="quarter" idx="33"/>
          </p:nvPr>
        </p:nvSpPr>
        <p:spPr>
          <a:xfrm>
            <a:off x="5442316" y="4789894"/>
            <a:ext cx="1393306" cy="1458507"/>
          </a:xfrm>
        </p:spPr>
        <p:style>
          <a:lnRef idx="2">
            <a:schemeClr val="accent1"/>
          </a:lnRef>
          <a:fillRef idx="1">
            <a:schemeClr val="lt1"/>
          </a:fillRef>
          <a:effectRef idx="0">
            <a:schemeClr val="accent1"/>
          </a:effectRef>
          <a:fontRef idx="minor">
            <a:schemeClr val="dk1"/>
          </a:fontRef>
        </p:style>
        <p:txBody>
          <a:bodyPr>
            <a:noAutofit/>
          </a:bodyPr>
          <a:lstStyle/>
          <a:p>
            <a:pPr>
              <a:spcBef>
                <a:spcPts val="0"/>
              </a:spcBef>
            </a:pPr>
            <a:r>
              <a:rPr lang="en-US" sz="1000" dirty="0">
                <a:solidFill>
                  <a:schemeClr val="tx2"/>
                </a:solidFill>
              </a:rPr>
              <a:t>Process may repeat 3x for subsequent submission and distribution to city staff. </a:t>
            </a:r>
          </a:p>
          <a:p>
            <a:pPr>
              <a:spcBef>
                <a:spcPts val="0"/>
              </a:spcBef>
            </a:pPr>
            <a:r>
              <a:rPr lang="en-US" sz="1000" dirty="0">
                <a:solidFill>
                  <a:schemeClr val="tx2"/>
                </a:solidFill>
              </a:rPr>
              <a:t>A meeting will be required with applicant and DRC if not complete by 3</a:t>
            </a:r>
            <a:r>
              <a:rPr lang="en-US" sz="1000" baseline="30000" dirty="0">
                <a:solidFill>
                  <a:schemeClr val="tx2"/>
                </a:solidFill>
              </a:rPr>
              <a:t>rd</a:t>
            </a:r>
            <a:r>
              <a:rPr lang="en-US" sz="1000" dirty="0">
                <a:solidFill>
                  <a:schemeClr val="tx2"/>
                </a:solidFill>
              </a:rPr>
              <a:t> submission.</a:t>
            </a:r>
            <a:endParaRPr lang="ru-RU" sz="1000" dirty="0">
              <a:solidFill>
                <a:schemeClr val="tx2"/>
              </a:solidFill>
            </a:endParaRPr>
          </a:p>
        </p:txBody>
      </p:sp>
      <p:sp>
        <p:nvSpPr>
          <p:cNvPr id="25" name="Text Placeholder 24">
            <a:extLst>
              <a:ext uri="{FF2B5EF4-FFF2-40B4-BE49-F238E27FC236}">
                <a16:creationId xmlns:a16="http://schemas.microsoft.com/office/drawing/2014/main" id="{F24D4ED9-50BC-4B4E-950C-0680483C6858}"/>
              </a:ext>
            </a:extLst>
          </p:cNvPr>
          <p:cNvSpPr>
            <a:spLocks noGrp="1"/>
          </p:cNvSpPr>
          <p:nvPr>
            <p:ph type="body" sz="quarter" idx="34"/>
          </p:nvPr>
        </p:nvSpPr>
        <p:spPr>
          <a:xfrm>
            <a:off x="5411510" y="4174901"/>
            <a:ext cx="1446490" cy="581767"/>
          </a:xfrm>
        </p:spPr>
        <p:txBody>
          <a:bodyPr/>
          <a:lstStyle/>
          <a:p>
            <a:r>
              <a:rPr lang="en-US" sz="1200" b="0" dirty="0">
                <a:solidFill>
                  <a:schemeClr val="tx1"/>
                </a:solidFill>
                <a:latin typeface="Gill Sans MT" panose="020B0502020104020203" pitchFamily="34" charset="0"/>
              </a:rPr>
              <a:t>Step 3: Distribution for comments among City staff</a:t>
            </a:r>
            <a:endParaRPr lang="ru-RU" sz="1200" b="0" dirty="0">
              <a:solidFill>
                <a:schemeClr val="tx1"/>
              </a:solidFill>
            </a:endParaRPr>
          </a:p>
        </p:txBody>
      </p:sp>
      <p:sp>
        <p:nvSpPr>
          <p:cNvPr id="26" name="Text Placeholder 25">
            <a:extLst>
              <a:ext uri="{FF2B5EF4-FFF2-40B4-BE49-F238E27FC236}">
                <a16:creationId xmlns:a16="http://schemas.microsoft.com/office/drawing/2014/main" id="{23EBB68D-A226-474A-A745-453739C90426}"/>
              </a:ext>
            </a:extLst>
          </p:cNvPr>
          <p:cNvSpPr>
            <a:spLocks noGrp="1"/>
          </p:cNvSpPr>
          <p:nvPr>
            <p:ph type="body" sz="quarter" idx="35"/>
          </p:nvPr>
        </p:nvSpPr>
        <p:spPr>
          <a:xfrm>
            <a:off x="7396892" y="4789893"/>
            <a:ext cx="1393306" cy="1151441"/>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nSpc>
                <a:spcPct val="100000"/>
              </a:lnSpc>
            </a:pPr>
            <a:r>
              <a:rPr lang="en-US" sz="1200" dirty="0">
                <a:solidFill>
                  <a:schemeClr val="tx2"/>
                </a:solidFill>
              </a:rPr>
              <a:t>Once the Package is complete and in compliance, City Staff will schedule for the next available PZ Board meeting in accordance with public noticing requirements</a:t>
            </a:r>
            <a:endParaRPr lang="ru-RU" sz="1200" dirty="0">
              <a:solidFill>
                <a:schemeClr val="tx2"/>
              </a:solidFill>
            </a:endParaRPr>
          </a:p>
        </p:txBody>
      </p:sp>
      <p:sp>
        <p:nvSpPr>
          <p:cNvPr id="27" name="Text Placeholder 26">
            <a:extLst>
              <a:ext uri="{FF2B5EF4-FFF2-40B4-BE49-F238E27FC236}">
                <a16:creationId xmlns:a16="http://schemas.microsoft.com/office/drawing/2014/main" id="{C1F38EEB-F5CB-4D43-BA30-67F805C3BB9A}"/>
              </a:ext>
            </a:extLst>
          </p:cNvPr>
          <p:cNvSpPr>
            <a:spLocks noGrp="1"/>
          </p:cNvSpPr>
          <p:nvPr>
            <p:ph type="body" sz="quarter" idx="36"/>
          </p:nvPr>
        </p:nvSpPr>
        <p:spPr/>
        <p:txBody>
          <a:bodyPr/>
          <a:lstStyle/>
          <a:p>
            <a:r>
              <a:rPr lang="en-US" sz="1200" b="0" dirty="0">
                <a:solidFill>
                  <a:schemeClr val="tx1"/>
                </a:solidFill>
                <a:latin typeface="Gill Sans MT" panose="020B0502020104020203" pitchFamily="34" charset="0"/>
              </a:rPr>
              <a:t>Step 4: Planning and Zoning Board Meeting</a:t>
            </a:r>
            <a:endParaRPr lang="ru-RU" sz="1200" b="0" dirty="0">
              <a:solidFill>
                <a:schemeClr val="tx1"/>
              </a:solidFill>
            </a:endParaRPr>
          </a:p>
        </p:txBody>
      </p:sp>
      <p:sp>
        <p:nvSpPr>
          <p:cNvPr id="6" name="TextBox 5">
            <a:extLst>
              <a:ext uri="{FF2B5EF4-FFF2-40B4-BE49-F238E27FC236}">
                <a16:creationId xmlns:a16="http://schemas.microsoft.com/office/drawing/2014/main" id="{0B255AB0-4B25-E116-CCB7-B69C89F89CBA}"/>
              </a:ext>
            </a:extLst>
          </p:cNvPr>
          <p:cNvSpPr txBox="1"/>
          <p:nvPr/>
        </p:nvSpPr>
        <p:spPr>
          <a:xfrm>
            <a:off x="0" y="837481"/>
            <a:ext cx="12192000"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  REVIEW TIMELINE</a:t>
            </a:r>
          </a:p>
        </p:txBody>
      </p:sp>
      <p:pic>
        <p:nvPicPr>
          <p:cNvPr id="17" name="Picture 16" descr="A logo with palm trees and waves">
            <a:extLst>
              <a:ext uri="{FF2B5EF4-FFF2-40B4-BE49-F238E27FC236}">
                <a16:creationId xmlns:a16="http://schemas.microsoft.com/office/drawing/2014/main" id="{4BEAA2AA-A966-271A-9ED4-A92862769434}"/>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Tree>
    <p:extLst>
      <p:ext uri="{BB962C8B-B14F-4D97-AF65-F5344CB8AC3E}">
        <p14:creationId xmlns:p14="http://schemas.microsoft.com/office/powerpoint/2010/main" val="311790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each with buildings and a body of water&#10;&#10;Description automatically generated">
            <a:extLst>
              <a:ext uri="{FF2B5EF4-FFF2-40B4-BE49-F238E27FC236}">
                <a16:creationId xmlns:a16="http://schemas.microsoft.com/office/drawing/2014/main" id="{1A602E0C-2206-0A0C-3E90-B6BE277C583D}"/>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0766"/>
          <a:stretch/>
        </p:blipFill>
        <p:spPr>
          <a:xfrm>
            <a:off x="3683179" y="1781141"/>
            <a:ext cx="2976058" cy="2250023"/>
          </a:xfrm>
          <a:prstGeom prst="rect">
            <a:avLst/>
          </a:prstGeom>
        </p:spPr>
      </p:pic>
      <p:sp>
        <p:nvSpPr>
          <p:cNvPr id="13" name="Rectangle 12">
            <a:extLst>
              <a:ext uri="{FF2B5EF4-FFF2-40B4-BE49-F238E27FC236}">
                <a16:creationId xmlns:a16="http://schemas.microsoft.com/office/drawing/2014/main" id="{A4D3C97A-31AA-AFA2-D80C-BF259E09CD69}"/>
              </a:ext>
            </a:extLst>
          </p:cNvPr>
          <p:cNvSpPr/>
          <p:nvPr/>
        </p:nvSpPr>
        <p:spPr>
          <a:xfrm>
            <a:off x="3683180" y="4031164"/>
            <a:ext cx="2976058" cy="1613981"/>
          </a:xfrm>
          <a:prstGeom prst="rect">
            <a:avLst/>
          </a:prstGeom>
          <a:solidFill>
            <a:srgbClr val="7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7D3A4-029E-46B4-BBF4-5DAF45BB580F}"/>
              </a:ext>
            </a:extLst>
          </p:cNvPr>
          <p:cNvSpPr>
            <a:spLocks noGrp="1"/>
          </p:cNvSpPr>
          <p:nvPr>
            <p:ph type="title"/>
          </p:nvPr>
        </p:nvSpPr>
        <p:spPr/>
        <p:txBody>
          <a:bodyPr>
            <a:normAutofit fontScale="90000"/>
          </a:bodyPr>
          <a:lstStyle/>
          <a:p>
            <a:r>
              <a:rPr lang="en-US" sz="4400" b="1" dirty="0">
                <a:latin typeface="Geometria" panose="020B0503020204020204" pitchFamily="34" charset="0"/>
              </a:rPr>
              <a:t>BACKGROUND</a:t>
            </a:r>
          </a:p>
        </p:txBody>
      </p:sp>
      <p:pic>
        <p:nvPicPr>
          <p:cNvPr id="7" name="Picture 6">
            <a:extLst>
              <a:ext uri="{FF2B5EF4-FFF2-40B4-BE49-F238E27FC236}">
                <a16:creationId xmlns:a16="http://schemas.microsoft.com/office/drawing/2014/main" id="{ABE78CA9-46C4-E966-13DE-3816982E7F27}"/>
              </a:ext>
            </a:extLst>
          </p:cNvPr>
          <p:cNvPicPr>
            <a:picLocks noChangeAspect="1"/>
          </p:cNvPicPr>
          <p:nvPr/>
        </p:nvPicPr>
        <p:blipFill>
          <a:blip r:embed="rId4"/>
          <a:stretch>
            <a:fillRect/>
          </a:stretch>
        </p:blipFill>
        <p:spPr>
          <a:xfrm>
            <a:off x="389263" y="1782044"/>
            <a:ext cx="2976058" cy="3863101"/>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0A8FA1D9-1C38-1848-9DB4-14E3F4CDE97A}"/>
              </a:ext>
            </a:extLst>
          </p:cNvPr>
          <p:cNvSpPr/>
          <p:nvPr/>
        </p:nvSpPr>
        <p:spPr>
          <a:xfrm>
            <a:off x="3683180" y="1785251"/>
            <a:ext cx="2976058" cy="3859894"/>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eal of florida with a person holding flowers&#10;&#10;Description automatically generated">
            <a:extLst>
              <a:ext uri="{FF2B5EF4-FFF2-40B4-BE49-F238E27FC236}">
                <a16:creationId xmlns:a16="http://schemas.microsoft.com/office/drawing/2014/main" id="{0E2BA422-C42E-8626-5CB5-F91A6C096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894" y="3126660"/>
            <a:ext cx="1320602" cy="1320602"/>
          </a:xfrm>
          <a:prstGeom prst="rect">
            <a:avLst/>
          </a:prstGeom>
        </p:spPr>
      </p:pic>
      <p:sp>
        <p:nvSpPr>
          <p:cNvPr id="16" name="TextBox 15">
            <a:extLst>
              <a:ext uri="{FF2B5EF4-FFF2-40B4-BE49-F238E27FC236}">
                <a16:creationId xmlns:a16="http://schemas.microsoft.com/office/drawing/2014/main" id="{39482CA7-04BE-8F3F-EBBF-05EBC0EBCA64}"/>
              </a:ext>
            </a:extLst>
          </p:cNvPr>
          <p:cNvSpPr txBox="1"/>
          <p:nvPr/>
        </p:nvSpPr>
        <p:spPr>
          <a:xfrm>
            <a:off x="3801430" y="4134137"/>
            <a:ext cx="1712328" cy="733534"/>
          </a:xfrm>
          <a:prstGeom prst="rect">
            <a:avLst/>
          </a:prstGeom>
          <a:noFill/>
        </p:spPr>
        <p:txBody>
          <a:bodyPr wrap="square" rtlCol="0">
            <a:spAutoFit/>
          </a:bodyPr>
          <a:lstStyle/>
          <a:p>
            <a:pPr>
              <a:lnSpc>
                <a:spcPts val="2500"/>
              </a:lnSpc>
            </a:pPr>
            <a:r>
              <a:rPr lang="en-US" sz="2400" spc="-100" dirty="0">
                <a:solidFill>
                  <a:schemeClr val="bg1"/>
                </a:solidFill>
                <a:latin typeface="Geometria" panose="020B0503020204020204" pitchFamily="34" charset="0"/>
              </a:rPr>
              <a:t>FLORIDA</a:t>
            </a:r>
          </a:p>
          <a:p>
            <a:pPr>
              <a:lnSpc>
                <a:spcPts val="2500"/>
              </a:lnSpc>
            </a:pPr>
            <a:r>
              <a:rPr lang="en-US" sz="2400" spc="-100" dirty="0">
                <a:solidFill>
                  <a:schemeClr val="bg1"/>
                </a:solidFill>
                <a:latin typeface="Geometria" panose="020B0503020204020204" pitchFamily="34" charset="0"/>
              </a:rPr>
              <a:t>STATUTES</a:t>
            </a:r>
          </a:p>
        </p:txBody>
      </p:sp>
      <p:sp>
        <p:nvSpPr>
          <p:cNvPr id="19" name="TextBox 18">
            <a:extLst>
              <a:ext uri="{FF2B5EF4-FFF2-40B4-BE49-F238E27FC236}">
                <a16:creationId xmlns:a16="http://schemas.microsoft.com/office/drawing/2014/main" id="{C077F36A-001F-8E6A-4CB9-EB95731227AF}"/>
              </a:ext>
            </a:extLst>
          </p:cNvPr>
          <p:cNvSpPr txBox="1"/>
          <p:nvPr/>
        </p:nvSpPr>
        <p:spPr>
          <a:xfrm>
            <a:off x="4946909" y="5229071"/>
            <a:ext cx="1712328" cy="412934"/>
          </a:xfrm>
          <a:prstGeom prst="rect">
            <a:avLst/>
          </a:prstGeom>
          <a:noFill/>
        </p:spPr>
        <p:txBody>
          <a:bodyPr wrap="square" rtlCol="0">
            <a:spAutoFit/>
          </a:bodyPr>
          <a:lstStyle/>
          <a:p>
            <a:pPr algn="r">
              <a:lnSpc>
                <a:spcPts val="2500"/>
              </a:lnSpc>
            </a:pPr>
            <a:r>
              <a:rPr lang="en-US" sz="2400" b="1" spc="-100" dirty="0">
                <a:solidFill>
                  <a:schemeClr val="bg1"/>
                </a:solidFill>
                <a:latin typeface="Geometria" panose="020B0503020204020204" pitchFamily="34" charset="0"/>
              </a:rPr>
              <a:t>2023</a:t>
            </a:r>
          </a:p>
        </p:txBody>
      </p:sp>
      <p:sp>
        <p:nvSpPr>
          <p:cNvPr id="27" name="TextBox 26">
            <a:extLst>
              <a:ext uri="{FF2B5EF4-FFF2-40B4-BE49-F238E27FC236}">
                <a16:creationId xmlns:a16="http://schemas.microsoft.com/office/drawing/2014/main" id="{93909FD8-4AE8-C141-8C46-3CB3DFEEB8F4}"/>
              </a:ext>
            </a:extLst>
          </p:cNvPr>
          <p:cNvSpPr txBox="1"/>
          <p:nvPr/>
        </p:nvSpPr>
        <p:spPr>
          <a:xfrm>
            <a:off x="7190434" y="2841238"/>
            <a:ext cx="4612303" cy="2800767"/>
          </a:xfrm>
          <a:prstGeom prst="rect">
            <a:avLst/>
          </a:prstGeom>
          <a:noFill/>
        </p:spPr>
        <p:txBody>
          <a:bodyPr wrap="square">
            <a:spAutoFit/>
          </a:bodyPr>
          <a:lstStyle/>
          <a:p>
            <a:r>
              <a:rPr lang="en-US" sz="2200" dirty="0">
                <a:latin typeface="Geometria" panose="020B0503020204020204" pitchFamily="34" charset="0"/>
              </a:rPr>
              <a:t>“Within 1 year after submission of its comprehensive plan … each municipality shall adopt or amend and enforce land development regulations that are consistent with and implement their adopted comprehensive plan.”</a:t>
            </a:r>
          </a:p>
        </p:txBody>
      </p:sp>
      <p:sp>
        <p:nvSpPr>
          <p:cNvPr id="29" name="TextBox 28">
            <a:extLst>
              <a:ext uri="{FF2B5EF4-FFF2-40B4-BE49-F238E27FC236}">
                <a16:creationId xmlns:a16="http://schemas.microsoft.com/office/drawing/2014/main" id="{E2BA6C0D-1090-51A3-149D-56AAF69D4015}"/>
              </a:ext>
            </a:extLst>
          </p:cNvPr>
          <p:cNvSpPr txBox="1"/>
          <p:nvPr/>
        </p:nvSpPr>
        <p:spPr>
          <a:xfrm>
            <a:off x="6977095" y="2010045"/>
            <a:ext cx="4941278" cy="830997"/>
          </a:xfrm>
          <a:prstGeom prst="rect">
            <a:avLst/>
          </a:prstGeom>
          <a:noFill/>
        </p:spPr>
        <p:txBody>
          <a:bodyPr wrap="square">
            <a:spAutoFit/>
          </a:bodyPr>
          <a:lstStyle/>
          <a:p>
            <a:r>
              <a:rPr lang="en-US" sz="2400" b="1" i="0" dirty="0">
                <a:solidFill>
                  <a:srgbClr val="1FB4EF"/>
                </a:solidFill>
                <a:effectLst/>
                <a:latin typeface="Trebuchet MS" panose="020B0603020202020204" pitchFamily="34" charset="0"/>
              </a:rPr>
              <a:t>163.3202, F.S.</a:t>
            </a:r>
          </a:p>
          <a:p>
            <a:r>
              <a:rPr lang="en-US" sz="2400" i="1" dirty="0">
                <a:solidFill>
                  <a:srgbClr val="1FB4EF"/>
                </a:solidFill>
                <a:effectLst/>
                <a:latin typeface="Trebuchet MS" panose="020B0603020202020204" pitchFamily="34" charset="0"/>
              </a:rPr>
              <a:t>Land development regulations.</a:t>
            </a:r>
            <a:endParaRPr lang="en-US" sz="2400" i="1" dirty="0">
              <a:solidFill>
                <a:srgbClr val="1FB4EF"/>
              </a:solidFill>
            </a:endParaRPr>
          </a:p>
        </p:txBody>
      </p:sp>
      <p:pic>
        <p:nvPicPr>
          <p:cNvPr id="3" name="Picture 2" descr="A logo with palm trees and waves">
            <a:extLst>
              <a:ext uri="{FF2B5EF4-FFF2-40B4-BE49-F238E27FC236}">
                <a16:creationId xmlns:a16="http://schemas.microsoft.com/office/drawing/2014/main" id="{99A77F44-CEEC-BED7-3718-AE06E9EED952}"/>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Tree>
    <p:extLst>
      <p:ext uri="{BB962C8B-B14F-4D97-AF65-F5344CB8AC3E}">
        <p14:creationId xmlns:p14="http://schemas.microsoft.com/office/powerpoint/2010/main" val="1249377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0CA6-A276-C0F0-C7C0-3100CACE49BE}"/>
              </a:ext>
            </a:extLst>
          </p:cNvPr>
          <p:cNvSpPr/>
          <p:nvPr/>
        </p:nvSpPr>
        <p:spPr>
          <a:xfrm>
            <a:off x="0" y="649070"/>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C0F1AD-E411-1EFD-CE9A-90F76AE29C9D}"/>
              </a:ext>
            </a:extLst>
          </p:cNvPr>
          <p:cNvSpPr txBox="1"/>
          <p:nvPr/>
        </p:nvSpPr>
        <p:spPr>
          <a:xfrm>
            <a:off x="207327" y="2596685"/>
            <a:ext cx="11984672" cy="4093428"/>
          </a:xfrm>
          <a:prstGeom prst="rect">
            <a:avLst/>
          </a:prstGeom>
          <a:noFill/>
        </p:spPr>
        <p:txBody>
          <a:bodyPr wrap="square">
            <a:spAutoFit/>
          </a:bodyPr>
          <a:lstStyle/>
          <a:p>
            <a:pPr marL="571500" marR="0" lvl="0" indent="-571500">
              <a:spcAft>
                <a:spcPts val="600"/>
              </a:spcAft>
              <a:buFont typeface="Arial" panose="020B0604020202020204" pitchFamily="34" charset="0"/>
              <a:buChar char="•"/>
            </a:pPr>
            <a:r>
              <a:rPr lang="en-US" sz="4000" dirty="0">
                <a:solidFill>
                  <a:srgbClr val="00B0F0"/>
                </a:solidFill>
                <a:effectLst/>
                <a:latin typeface="Arial" panose="020B0604020202020204" pitchFamily="34" charset="0"/>
                <a:ea typeface="Times New Roman" panose="02020603050405020304" pitchFamily="18" charset="0"/>
              </a:rPr>
              <a:t>22 days</a:t>
            </a:r>
            <a:r>
              <a:rPr lang="en-US" sz="4000" dirty="0">
                <a:effectLst/>
                <a:latin typeface="Arial" panose="020B0604020202020204" pitchFamily="34" charset="0"/>
                <a:ea typeface="Times New Roman" panose="02020603050405020304" pitchFamily="18" charset="0"/>
              </a:rPr>
              <a:t> </a:t>
            </a:r>
            <a:r>
              <a:rPr lang="en-US" sz="4000" dirty="0">
                <a:solidFill>
                  <a:srgbClr val="00B0F0"/>
                </a:solidFill>
                <a:effectLst/>
                <a:latin typeface="Arial" panose="020B0604020202020204" pitchFamily="34" charset="0"/>
                <a:ea typeface="Times New Roman" panose="02020603050405020304" pitchFamily="18" charset="0"/>
              </a:rPr>
              <a:t>before</a:t>
            </a:r>
            <a:r>
              <a:rPr lang="en-US" sz="4000" dirty="0">
                <a:effectLst/>
                <a:latin typeface="Arial" panose="020B0604020202020204" pitchFamily="34" charset="0"/>
                <a:ea typeface="Times New Roman" panose="02020603050405020304" pitchFamily="18" charset="0"/>
              </a:rPr>
              <a:t> – Meeting Notices Mailed</a:t>
            </a:r>
            <a:endParaRPr lang="en-US" sz="4000" dirty="0">
              <a:effectLst/>
              <a:latin typeface="Calibri" panose="020F0502020204030204" pitchFamily="34" charset="0"/>
              <a:ea typeface="Aptos" panose="020B0004020202020204" pitchFamily="34" charset="0"/>
            </a:endParaRPr>
          </a:p>
          <a:p>
            <a:pPr marL="571500" marR="0" lvl="0" indent="-571500">
              <a:spcAft>
                <a:spcPts val="600"/>
              </a:spcAft>
              <a:buFont typeface="Arial" panose="020B0604020202020204" pitchFamily="34" charset="0"/>
              <a:buChar char="•"/>
            </a:pPr>
            <a:r>
              <a:rPr lang="en-US" sz="4000" dirty="0">
                <a:solidFill>
                  <a:srgbClr val="00B0F0"/>
                </a:solidFill>
                <a:effectLst/>
                <a:latin typeface="Arial" panose="020B0604020202020204" pitchFamily="34" charset="0"/>
                <a:ea typeface="Times New Roman" panose="02020603050405020304" pitchFamily="18" charset="0"/>
              </a:rPr>
              <a:t>10 days before</a:t>
            </a:r>
            <a:r>
              <a:rPr lang="en-US" sz="4000" dirty="0">
                <a:effectLst/>
                <a:latin typeface="Arial" panose="020B0604020202020204" pitchFamily="34" charset="0"/>
                <a:ea typeface="Times New Roman" panose="02020603050405020304" pitchFamily="18" charset="0"/>
              </a:rPr>
              <a:t> – Legal Ad Published (different requirements for some applications)</a:t>
            </a:r>
            <a:endParaRPr lang="en-US" sz="4000" dirty="0">
              <a:effectLst/>
              <a:latin typeface="Calibri" panose="020F0502020204030204" pitchFamily="34" charset="0"/>
              <a:ea typeface="Aptos" panose="020B0004020202020204" pitchFamily="34" charset="0"/>
            </a:endParaRPr>
          </a:p>
          <a:p>
            <a:pPr marL="571500" marR="0" lvl="0" indent="-571500">
              <a:spcAft>
                <a:spcPts val="600"/>
              </a:spcAft>
              <a:buFont typeface="Arial" panose="020B0604020202020204" pitchFamily="34" charset="0"/>
              <a:buChar char="•"/>
            </a:pPr>
            <a:r>
              <a:rPr lang="en-US" sz="4000" dirty="0">
                <a:solidFill>
                  <a:srgbClr val="00B0F0"/>
                </a:solidFill>
                <a:effectLst/>
                <a:latin typeface="Arial" panose="020B0604020202020204" pitchFamily="34" charset="0"/>
                <a:ea typeface="Times New Roman" panose="02020603050405020304" pitchFamily="18" charset="0"/>
              </a:rPr>
              <a:t>10 days before</a:t>
            </a:r>
            <a:r>
              <a:rPr lang="en-US" sz="4000" dirty="0">
                <a:effectLst/>
                <a:latin typeface="Arial" panose="020B0604020202020204" pitchFamily="34" charset="0"/>
                <a:ea typeface="Times New Roman" panose="02020603050405020304" pitchFamily="18" charset="0"/>
              </a:rPr>
              <a:t> – CPP Signs Posted</a:t>
            </a:r>
            <a:endParaRPr lang="en-US" sz="4000" dirty="0">
              <a:effectLst/>
              <a:latin typeface="Calibri" panose="020F0502020204030204" pitchFamily="34" charset="0"/>
              <a:ea typeface="Aptos" panose="020B0004020202020204" pitchFamily="34" charset="0"/>
            </a:endParaRPr>
          </a:p>
          <a:p>
            <a:pPr marL="571500" marR="0" lvl="0" indent="-571500">
              <a:spcAft>
                <a:spcPts val="600"/>
              </a:spcAft>
              <a:buFont typeface="Arial" panose="020B0604020202020204" pitchFamily="34" charset="0"/>
              <a:buChar char="•"/>
            </a:pPr>
            <a:r>
              <a:rPr lang="en-US" sz="4000" dirty="0">
                <a:solidFill>
                  <a:srgbClr val="00B0F0"/>
                </a:solidFill>
                <a:effectLst/>
                <a:latin typeface="Arial" panose="020B0604020202020204" pitchFamily="34" charset="0"/>
                <a:ea typeface="Times New Roman" panose="02020603050405020304" pitchFamily="18" charset="0"/>
              </a:rPr>
              <a:t>7 days before </a:t>
            </a:r>
            <a:r>
              <a:rPr lang="en-US" sz="4000" dirty="0">
                <a:effectLst/>
                <a:latin typeface="Arial" panose="020B0604020202020204" pitchFamily="34" charset="0"/>
                <a:ea typeface="Times New Roman" panose="02020603050405020304" pitchFamily="18" charset="0"/>
              </a:rPr>
              <a:t>– Meeting Packet Posted</a:t>
            </a:r>
            <a:endParaRPr lang="en-US" sz="4000" dirty="0">
              <a:effectLst/>
              <a:latin typeface="Calibri" panose="020F0502020204030204" pitchFamily="34" charset="0"/>
              <a:ea typeface="Aptos" panose="020B0004020202020204" pitchFamily="34" charset="0"/>
            </a:endParaRPr>
          </a:p>
          <a:p>
            <a:pPr marL="0" marR="0"/>
            <a:r>
              <a:rPr lang="en-US" sz="4000" b="1" dirty="0">
                <a:effectLst/>
                <a:latin typeface="Arial" panose="020B0604020202020204" pitchFamily="34" charset="0"/>
                <a:ea typeface="Aptos" panose="020B0004020202020204" pitchFamily="34" charset="0"/>
              </a:rPr>
              <a:t> </a:t>
            </a:r>
            <a:endParaRPr lang="en-US" sz="4000" dirty="0">
              <a:effectLst/>
              <a:latin typeface="Calibri" panose="020F0502020204030204" pitchFamily="34" charset="0"/>
              <a:ea typeface="Aptos" panose="020B0004020202020204" pitchFamily="34" charset="0"/>
            </a:endParaRPr>
          </a:p>
        </p:txBody>
      </p:sp>
      <p:sp>
        <p:nvSpPr>
          <p:cNvPr id="5" name="Subtitle 2">
            <a:extLst>
              <a:ext uri="{FF2B5EF4-FFF2-40B4-BE49-F238E27FC236}">
                <a16:creationId xmlns:a16="http://schemas.microsoft.com/office/drawing/2014/main" id="{2135D894-7F33-4A00-CF50-6D60A54A678B}"/>
              </a:ext>
            </a:extLst>
          </p:cNvPr>
          <p:cNvSpPr txBox="1">
            <a:spLocks/>
          </p:cNvSpPr>
          <p:nvPr/>
        </p:nvSpPr>
        <p:spPr>
          <a:xfrm>
            <a:off x="207327" y="1709104"/>
            <a:ext cx="10488319" cy="7886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entury Gothic" panose="020B0502020202020204" pitchFamily="34" charset="0"/>
              </a:rPr>
              <a:t>Before a case may be heard before the P&amp;Z Board, the following public notices must occur:</a:t>
            </a:r>
            <a:endParaRPr lang="ru-RU" sz="2400" dirty="0">
              <a:latin typeface="Century Gothic" panose="020B0502020202020204" pitchFamily="34" charset="0"/>
            </a:endParaRPr>
          </a:p>
        </p:txBody>
      </p:sp>
      <p:sp>
        <p:nvSpPr>
          <p:cNvPr id="7" name="TextBox 6">
            <a:extLst>
              <a:ext uri="{FF2B5EF4-FFF2-40B4-BE49-F238E27FC236}">
                <a16:creationId xmlns:a16="http://schemas.microsoft.com/office/drawing/2014/main" id="{DF11C57E-2190-BF39-3F20-69826ACC7325}"/>
              </a:ext>
            </a:extLst>
          </p:cNvPr>
          <p:cNvSpPr txBox="1"/>
          <p:nvPr/>
        </p:nvSpPr>
        <p:spPr>
          <a:xfrm>
            <a:off x="207327" y="890320"/>
            <a:ext cx="11984672"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PUBLIC NOTICE TIMELINE</a:t>
            </a:r>
          </a:p>
        </p:txBody>
      </p:sp>
      <p:pic>
        <p:nvPicPr>
          <p:cNvPr id="10" name="Picture 9" descr="A logo with palm trees and waves">
            <a:extLst>
              <a:ext uri="{FF2B5EF4-FFF2-40B4-BE49-F238E27FC236}">
                <a16:creationId xmlns:a16="http://schemas.microsoft.com/office/drawing/2014/main" id="{7BA451D1-6CBE-85A1-D0C4-FB7ECABCDAEB}"/>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Tree>
    <p:extLst>
      <p:ext uri="{BB962C8B-B14F-4D97-AF65-F5344CB8AC3E}">
        <p14:creationId xmlns:p14="http://schemas.microsoft.com/office/powerpoint/2010/main" val="3670670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4F6871-E7B1-0F76-7048-DD085E6D2EE9}"/>
              </a:ext>
            </a:extLst>
          </p:cNvPr>
          <p:cNvSpPr/>
          <p:nvPr/>
        </p:nvSpPr>
        <p:spPr>
          <a:xfrm>
            <a:off x="0" y="649070"/>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F869-3A51-4B92-B0C4-B22958C598D4}"/>
              </a:ext>
            </a:extLst>
          </p:cNvPr>
          <p:cNvSpPr>
            <a:spLocks noGrp="1"/>
          </p:cNvSpPr>
          <p:nvPr>
            <p:ph type="ctrTitle"/>
          </p:nvPr>
        </p:nvSpPr>
        <p:spPr>
          <a:xfrm>
            <a:off x="304801" y="565487"/>
            <a:ext cx="10149839" cy="1071753"/>
          </a:xfrm>
        </p:spPr>
        <p:txBody>
          <a:bodyPr>
            <a:noAutofit/>
          </a:bodyPr>
          <a:lstStyle/>
          <a:p>
            <a:r>
              <a:rPr lang="en-US" sz="3200" b="1" dirty="0">
                <a:solidFill>
                  <a:schemeClr val="bg1"/>
                </a:solidFill>
                <a:latin typeface="Century Gothic" panose="020B0502020202020204" pitchFamily="34" charset="0"/>
              </a:rPr>
              <a:t>Timeline for PUD/Preliminary Development Plans and PUD Agreement</a:t>
            </a:r>
            <a:endParaRPr lang="ru-RU" sz="3200" b="1" dirty="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F766E226-2491-4875-B474-7A01921DDBAC}"/>
              </a:ext>
            </a:extLst>
          </p:cNvPr>
          <p:cNvSpPr>
            <a:spLocks noGrp="1"/>
          </p:cNvSpPr>
          <p:nvPr>
            <p:ph type="subTitle" idx="1"/>
          </p:nvPr>
        </p:nvSpPr>
        <p:spPr>
          <a:xfrm>
            <a:off x="304801" y="1810872"/>
            <a:ext cx="11098488" cy="471667"/>
          </a:xfrm>
        </p:spPr>
        <p:txBody>
          <a:bodyPr>
            <a:normAutofit/>
          </a:bodyPr>
          <a:lstStyle/>
          <a:p>
            <a:r>
              <a:rPr lang="en-US" sz="2400" dirty="0">
                <a:latin typeface="Century Gothic" panose="020B0502020202020204" pitchFamily="34" charset="0"/>
              </a:rPr>
              <a:t>Timeline for PUD/PDP and PUD Agreement submittal to P&amp;Z and Council</a:t>
            </a:r>
            <a:endParaRPr lang="ru-RU" sz="2400" dirty="0">
              <a:latin typeface="Century Gothic" panose="020B0502020202020204" pitchFamily="34" charset="0"/>
            </a:endParaRPr>
          </a:p>
        </p:txBody>
      </p:sp>
      <p:sp>
        <p:nvSpPr>
          <p:cNvPr id="5" name="Footer Placeholder 4">
            <a:extLst>
              <a:ext uri="{FF2B5EF4-FFF2-40B4-BE49-F238E27FC236}">
                <a16:creationId xmlns:a16="http://schemas.microsoft.com/office/drawing/2014/main" id="{EA5F6326-8CA0-4BFE-9770-27D678EED454}"/>
              </a:ext>
            </a:extLst>
          </p:cNvPr>
          <p:cNvSpPr>
            <a:spLocks noGrp="1"/>
          </p:cNvSpPr>
          <p:nvPr>
            <p:ph type="ftr" sz="quarter" idx="11"/>
          </p:nvPr>
        </p:nvSpPr>
        <p:spPr/>
        <p:txBody>
          <a:bodyPr/>
          <a:lstStyle/>
          <a:p>
            <a:r>
              <a:rPr lang="en-US" dirty="0">
                <a:solidFill>
                  <a:schemeClr val="tx2"/>
                </a:solidFill>
              </a:rPr>
              <a:t>City Of Palm Bay, Standard Case Flow</a:t>
            </a:r>
            <a:endParaRPr lang="ru-RU" dirty="0">
              <a:solidFill>
                <a:schemeClr val="tx2"/>
              </a:solidFill>
            </a:endParaRPr>
          </a:p>
        </p:txBody>
      </p:sp>
      <p:sp>
        <p:nvSpPr>
          <p:cNvPr id="7" name="Text Placeholder 6">
            <a:extLst>
              <a:ext uri="{FF2B5EF4-FFF2-40B4-BE49-F238E27FC236}">
                <a16:creationId xmlns:a16="http://schemas.microsoft.com/office/drawing/2014/main" id="{F0F8B528-6914-40D0-8BBD-ACE47B526072}"/>
              </a:ext>
            </a:extLst>
          </p:cNvPr>
          <p:cNvSpPr>
            <a:spLocks noGrp="1"/>
          </p:cNvSpPr>
          <p:nvPr>
            <p:ph type="body" sz="quarter" idx="16"/>
          </p:nvPr>
        </p:nvSpPr>
        <p:spPr/>
        <p:txBody>
          <a:bodyPr>
            <a:normAutofit fontScale="85000" lnSpcReduction="10000"/>
          </a:bodyPr>
          <a:lstStyle/>
          <a:p>
            <a:r>
              <a:rPr lang="en-US" dirty="0"/>
              <a:t>5 Business days </a:t>
            </a:r>
            <a:endParaRPr lang="ru-RU" dirty="0"/>
          </a:p>
        </p:txBody>
      </p:sp>
      <p:sp>
        <p:nvSpPr>
          <p:cNvPr id="10" name="Text Placeholder 9">
            <a:extLst>
              <a:ext uri="{FF2B5EF4-FFF2-40B4-BE49-F238E27FC236}">
                <a16:creationId xmlns:a16="http://schemas.microsoft.com/office/drawing/2014/main" id="{0C867E67-56DE-4CCB-AA36-E930801E0DA2}"/>
              </a:ext>
            </a:extLst>
          </p:cNvPr>
          <p:cNvSpPr>
            <a:spLocks noGrp="1"/>
          </p:cNvSpPr>
          <p:nvPr>
            <p:ph type="body" sz="quarter" idx="19"/>
          </p:nvPr>
        </p:nvSpPr>
        <p:spPr>
          <a:xfrm>
            <a:off x="9505378" y="3164732"/>
            <a:ext cx="1260000" cy="243215"/>
          </a:xfrm>
        </p:spPr>
        <p:txBody>
          <a:bodyPr/>
          <a:lstStyle/>
          <a:p>
            <a:r>
              <a:rPr lang="en-US" sz="3200" b="1" i="0" dirty="0">
                <a:latin typeface="+mj-lt"/>
              </a:rPr>
              <a:t>CC</a:t>
            </a:r>
            <a:endParaRPr lang="ru-RU" sz="3200" b="1" i="0" dirty="0">
              <a:latin typeface="+mj-lt"/>
            </a:endParaRPr>
          </a:p>
        </p:txBody>
      </p:sp>
      <p:sp>
        <p:nvSpPr>
          <p:cNvPr id="11" name="Text Placeholder 10">
            <a:extLst>
              <a:ext uri="{FF2B5EF4-FFF2-40B4-BE49-F238E27FC236}">
                <a16:creationId xmlns:a16="http://schemas.microsoft.com/office/drawing/2014/main" id="{E11056EF-3B3B-439E-B2CD-E66F34155F44}"/>
              </a:ext>
            </a:extLst>
          </p:cNvPr>
          <p:cNvSpPr>
            <a:spLocks noGrp="1"/>
          </p:cNvSpPr>
          <p:nvPr>
            <p:ph type="body" sz="quarter" idx="20"/>
          </p:nvPr>
        </p:nvSpPr>
        <p:spPr>
          <a:xfrm>
            <a:off x="3436170" y="3008229"/>
            <a:ext cx="1260000" cy="593725"/>
          </a:xfrm>
        </p:spPr>
        <p:txBody>
          <a:bodyPr>
            <a:normAutofit/>
          </a:bodyPr>
          <a:lstStyle/>
          <a:p>
            <a:r>
              <a:rPr lang="en-US" sz="2000" dirty="0"/>
              <a:t>30 Days</a:t>
            </a:r>
            <a:endParaRPr lang="ru-RU" sz="2000" dirty="0"/>
          </a:p>
        </p:txBody>
      </p:sp>
      <p:sp>
        <p:nvSpPr>
          <p:cNvPr id="13" name="Text Placeholder 12">
            <a:extLst>
              <a:ext uri="{FF2B5EF4-FFF2-40B4-BE49-F238E27FC236}">
                <a16:creationId xmlns:a16="http://schemas.microsoft.com/office/drawing/2014/main" id="{7CC869AB-9B72-4C90-BAD4-7B2B7A28A3CF}"/>
              </a:ext>
            </a:extLst>
          </p:cNvPr>
          <p:cNvSpPr>
            <a:spLocks noGrp="1"/>
          </p:cNvSpPr>
          <p:nvPr>
            <p:ph type="body" sz="quarter" idx="22"/>
          </p:nvPr>
        </p:nvSpPr>
        <p:spPr/>
        <p:txBody>
          <a:bodyPr>
            <a:normAutofit fontScale="70000" lnSpcReduction="20000"/>
          </a:bodyPr>
          <a:lstStyle/>
          <a:p>
            <a:r>
              <a:rPr lang="en-US" sz="3200" dirty="0"/>
              <a:t>Repeat up to 3X</a:t>
            </a:r>
            <a:endParaRPr lang="ru-RU" sz="3200" dirty="0"/>
          </a:p>
        </p:txBody>
      </p:sp>
      <p:sp>
        <p:nvSpPr>
          <p:cNvPr id="15" name="Text Placeholder 14">
            <a:extLst>
              <a:ext uri="{FF2B5EF4-FFF2-40B4-BE49-F238E27FC236}">
                <a16:creationId xmlns:a16="http://schemas.microsoft.com/office/drawing/2014/main" id="{FBA85C11-233D-4211-ADF2-CE189B1C17CA}"/>
              </a:ext>
            </a:extLst>
          </p:cNvPr>
          <p:cNvSpPr>
            <a:spLocks noGrp="1"/>
          </p:cNvSpPr>
          <p:nvPr>
            <p:ph type="body" sz="quarter" idx="24"/>
          </p:nvPr>
        </p:nvSpPr>
        <p:spPr/>
        <p:txBody>
          <a:bodyPr>
            <a:normAutofit/>
          </a:bodyPr>
          <a:lstStyle/>
          <a:p>
            <a:r>
              <a:rPr lang="en-US" dirty="0"/>
              <a:t>P&amp;Z </a:t>
            </a:r>
            <a:endParaRPr lang="ru-RU" dirty="0"/>
          </a:p>
        </p:txBody>
      </p:sp>
      <p:sp>
        <p:nvSpPr>
          <p:cNvPr id="18" name="Text Placeholder 17">
            <a:extLst>
              <a:ext uri="{FF2B5EF4-FFF2-40B4-BE49-F238E27FC236}">
                <a16:creationId xmlns:a16="http://schemas.microsoft.com/office/drawing/2014/main" id="{DDDB262F-9F3C-4C5C-BA60-CCD1F8FF0616}"/>
              </a:ext>
            </a:extLst>
          </p:cNvPr>
          <p:cNvSpPr>
            <a:spLocks noGrp="1"/>
          </p:cNvSpPr>
          <p:nvPr>
            <p:ph type="body" sz="quarter" idx="27"/>
          </p:nvPr>
        </p:nvSpPr>
        <p:spPr>
          <a:xfrm>
            <a:off x="1207737" y="4789893"/>
            <a:ext cx="1674000"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n-US" sz="1600" dirty="0">
                <a:solidFill>
                  <a:schemeClr val="tx2"/>
                </a:solidFill>
              </a:rPr>
              <a:t>Within 5 business days, City staff will distribute application to DRC if complete or notify the applicant if any items are missing. The application will not be distributed to DRC for review if not complete.  </a:t>
            </a:r>
            <a:endParaRPr lang="ru-RU" sz="1600" dirty="0">
              <a:solidFill>
                <a:schemeClr val="tx2"/>
              </a:solidFill>
            </a:endParaRPr>
          </a:p>
        </p:txBody>
      </p:sp>
      <p:sp>
        <p:nvSpPr>
          <p:cNvPr id="19" name="Text Placeholder 18">
            <a:extLst>
              <a:ext uri="{FF2B5EF4-FFF2-40B4-BE49-F238E27FC236}">
                <a16:creationId xmlns:a16="http://schemas.microsoft.com/office/drawing/2014/main" id="{F453F355-355D-4EA9-978E-A35A4E2F7CA9}"/>
              </a:ext>
            </a:extLst>
          </p:cNvPr>
          <p:cNvSpPr>
            <a:spLocks noGrp="1"/>
          </p:cNvSpPr>
          <p:nvPr>
            <p:ph type="body" sz="quarter" idx="28"/>
          </p:nvPr>
        </p:nvSpPr>
        <p:spPr/>
        <p:txBody>
          <a:bodyPr/>
          <a:lstStyle/>
          <a:p>
            <a:r>
              <a:rPr lang="en-US" sz="1000" dirty="0">
                <a:solidFill>
                  <a:schemeClr val="tx1"/>
                </a:solidFill>
              </a:rPr>
              <a:t>Step 1: Submit the PDP to Land Development Department</a:t>
            </a:r>
            <a:endParaRPr lang="ru-RU" sz="1000" dirty="0">
              <a:solidFill>
                <a:schemeClr val="tx1"/>
              </a:solidFill>
            </a:endParaRPr>
          </a:p>
        </p:txBody>
      </p:sp>
      <p:sp>
        <p:nvSpPr>
          <p:cNvPr id="20" name="Text Placeholder 19">
            <a:extLst>
              <a:ext uri="{FF2B5EF4-FFF2-40B4-BE49-F238E27FC236}">
                <a16:creationId xmlns:a16="http://schemas.microsoft.com/office/drawing/2014/main" id="{C4F62B3F-B9CA-4924-B160-3520765D90C9}"/>
              </a:ext>
            </a:extLst>
          </p:cNvPr>
          <p:cNvSpPr>
            <a:spLocks noGrp="1"/>
          </p:cNvSpPr>
          <p:nvPr>
            <p:ph type="body" sz="quarter" idx="29"/>
          </p:nvPr>
        </p:nvSpPr>
        <p:spPr>
          <a:xfrm>
            <a:off x="9285234" y="4789893"/>
            <a:ext cx="1937731"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n-US" sz="1600" dirty="0">
                <a:solidFill>
                  <a:schemeClr val="tx2"/>
                </a:solidFill>
              </a:rPr>
              <a:t>City Staff will schedule for the next available City Council meeting in accordance with public noticing requirements. CC will consider all conditions of approval by Ordinance (2 public hearings). City Clerk to record.</a:t>
            </a:r>
            <a:endParaRPr lang="ru-RU" sz="1600" dirty="0">
              <a:solidFill>
                <a:schemeClr val="tx2"/>
              </a:solidFill>
            </a:endParaRPr>
          </a:p>
        </p:txBody>
      </p:sp>
      <p:sp>
        <p:nvSpPr>
          <p:cNvPr id="21" name="Text Placeholder 20">
            <a:extLst>
              <a:ext uri="{FF2B5EF4-FFF2-40B4-BE49-F238E27FC236}">
                <a16:creationId xmlns:a16="http://schemas.microsoft.com/office/drawing/2014/main" id="{4D1AE391-EF52-4CA1-952E-6B1AEA5EAC56}"/>
              </a:ext>
            </a:extLst>
          </p:cNvPr>
          <p:cNvSpPr>
            <a:spLocks noGrp="1"/>
          </p:cNvSpPr>
          <p:nvPr>
            <p:ph type="body" sz="quarter" idx="30"/>
          </p:nvPr>
        </p:nvSpPr>
        <p:spPr/>
        <p:txBody>
          <a:bodyPr/>
          <a:lstStyle/>
          <a:p>
            <a:r>
              <a:rPr lang="en-US" sz="1000" dirty="0">
                <a:solidFill>
                  <a:schemeClr val="tx1"/>
                </a:solidFill>
              </a:rPr>
              <a:t>Step 5: City Council 2X</a:t>
            </a:r>
            <a:endParaRPr lang="ru-RU" sz="1000" dirty="0">
              <a:solidFill>
                <a:schemeClr val="tx1"/>
              </a:solidFill>
            </a:endParaRPr>
          </a:p>
        </p:txBody>
      </p:sp>
      <p:sp>
        <p:nvSpPr>
          <p:cNvPr id="22" name="Text Placeholder 21">
            <a:extLst>
              <a:ext uri="{FF2B5EF4-FFF2-40B4-BE49-F238E27FC236}">
                <a16:creationId xmlns:a16="http://schemas.microsoft.com/office/drawing/2014/main" id="{DF77A485-8E15-4824-8127-565F3BFC695A}"/>
              </a:ext>
            </a:extLst>
          </p:cNvPr>
          <p:cNvSpPr>
            <a:spLocks noGrp="1"/>
          </p:cNvSpPr>
          <p:nvPr>
            <p:ph type="body" sz="quarter" idx="31"/>
          </p:nvPr>
        </p:nvSpPr>
        <p:spPr>
          <a:xfrm>
            <a:off x="3223614" y="4789893"/>
            <a:ext cx="1687989"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nSpc>
                <a:spcPct val="100000"/>
              </a:lnSpc>
            </a:pPr>
            <a:r>
              <a:rPr lang="en-US" sz="1600" dirty="0">
                <a:solidFill>
                  <a:schemeClr val="tx2"/>
                </a:solidFill>
              </a:rPr>
              <a:t>City Staff will respond with comments within 30 days for each subsequent submittal by applicant until complete in accordance with Florida Statute 166.033.</a:t>
            </a:r>
            <a:endParaRPr lang="ru-RU" sz="1600" dirty="0">
              <a:solidFill>
                <a:schemeClr val="tx2"/>
              </a:solidFill>
            </a:endParaRPr>
          </a:p>
        </p:txBody>
      </p:sp>
      <p:sp>
        <p:nvSpPr>
          <p:cNvPr id="23" name="Text Placeholder 22">
            <a:extLst>
              <a:ext uri="{FF2B5EF4-FFF2-40B4-BE49-F238E27FC236}">
                <a16:creationId xmlns:a16="http://schemas.microsoft.com/office/drawing/2014/main" id="{1F036F3A-A388-4AE4-9CA9-338BFC3A2210}"/>
              </a:ext>
            </a:extLst>
          </p:cNvPr>
          <p:cNvSpPr>
            <a:spLocks noGrp="1"/>
          </p:cNvSpPr>
          <p:nvPr>
            <p:ph type="body" sz="quarter" idx="32"/>
          </p:nvPr>
        </p:nvSpPr>
        <p:spPr/>
        <p:txBody>
          <a:bodyPr/>
          <a:lstStyle/>
          <a:p>
            <a:r>
              <a:rPr lang="en-US" sz="1000" dirty="0">
                <a:solidFill>
                  <a:schemeClr val="tx1"/>
                </a:solidFill>
              </a:rPr>
              <a:t>Step 2: Comments from City Staff</a:t>
            </a:r>
            <a:endParaRPr lang="ru-RU" sz="1000" dirty="0">
              <a:solidFill>
                <a:schemeClr val="tx1"/>
              </a:solidFill>
            </a:endParaRPr>
          </a:p>
        </p:txBody>
      </p:sp>
      <p:sp>
        <p:nvSpPr>
          <p:cNvPr id="24" name="Text Placeholder 23">
            <a:extLst>
              <a:ext uri="{FF2B5EF4-FFF2-40B4-BE49-F238E27FC236}">
                <a16:creationId xmlns:a16="http://schemas.microsoft.com/office/drawing/2014/main" id="{DDA0C858-3571-4BC1-8998-A965A8F9067F}"/>
              </a:ext>
            </a:extLst>
          </p:cNvPr>
          <p:cNvSpPr>
            <a:spLocks noGrp="1"/>
          </p:cNvSpPr>
          <p:nvPr>
            <p:ph type="body" sz="quarter" idx="33"/>
          </p:nvPr>
        </p:nvSpPr>
        <p:spPr>
          <a:xfrm>
            <a:off x="5267468" y="4789893"/>
            <a:ext cx="1660011" cy="1343570"/>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en-US" sz="1600" dirty="0">
                <a:solidFill>
                  <a:schemeClr val="tx2"/>
                </a:solidFill>
              </a:rPr>
              <a:t>Process may repeat 3x for subsequent submission and distribution to city staff. </a:t>
            </a:r>
          </a:p>
          <a:p>
            <a:r>
              <a:rPr lang="en-US" sz="1600" dirty="0">
                <a:solidFill>
                  <a:schemeClr val="tx2"/>
                </a:solidFill>
              </a:rPr>
              <a:t>A meeting will be required with applicant and DRC if not complete by 3</a:t>
            </a:r>
            <a:r>
              <a:rPr lang="en-US" sz="1600" baseline="30000" dirty="0">
                <a:solidFill>
                  <a:schemeClr val="tx2"/>
                </a:solidFill>
              </a:rPr>
              <a:t>rd</a:t>
            </a:r>
            <a:r>
              <a:rPr lang="en-US" sz="1600" dirty="0">
                <a:solidFill>
                  <a:schemeClr val="tx2"/>
                </a:solidFill>
              </a:rPr>
              <a:t> submission.</a:t>
            </a:r>
            <a:endParaRPr lang="ru-RU" sz="1600" dirty="0">
              <a:solidFill>
                <a:schemeClr val="tx2"/>
              </a:solidFill>
            </a:endParaRPr>
          </a:p>
        </p:txBody>
      </p:sp>
      <p:sp>
        <p:nvSpPr>
          <p:cNvPr id="25" name="Text Placeholder 24">
            <a:extLst>
              <a:ext uri="{FF2B5EF4-FFF2-40B4-BE49-F238E27FC236}">
                <a16:creationId xmlns:a16="http://schemas.microsoft.com/office/drawing/2014/main" id="{F24D4ED9-50BC-4B4E-950C-0680483C6858}"/>
              </a:ext>
            </a:extLst>
          </p:cNvPr>
          <p:cNvSpPr>
            <a:spLocks noGrp="1"/>
          </p:cNvSpPr>
          <p:nvPr>
            <p:ph type="body" sz="quarter" idx="34"/>
          </p:nvPr>
        </p:nvSpPr>
        <p:spPr/>
        <p:txBody>
          <a:bodyPr/>
          <a:lstStyle/>
          <a:p>
            <a:r>
              <a:rPr lang="en-US" sz="1000" dirty="0">
                <a:solidFill>
                  <a:schemeClr val="tx1"/>
                </a:solidFill>
              </a:rPr>
              <a:t>Step 3: Distribution for comments among City staff</a:t>
            </a:r>
            <a:endParaRPr lang="ru-RU" sz="1000" dirty="0">
              <a:solidFill>
                <a:schemeClr val="tx1"/>
              </a:solidFill>
            </a:endParaRPr>
          </a:p>
        </p:txBody>
      </p:sp>
      <p:sp>
        <p:nvSpPr>
          <p:cNvPr id="26" name="Text Placeholder 25">
            <a:extLst>
              <a:ext uri="{FF2B5EF4-FFF2-40B4-BE49-F238E27FC236}">
                <a16:creationId xmlns:a16="http://schemas.microsoft.com/office/drawing/2014/main" id="{23EBB68D-A226-474A-A745-453739C90426}"/>
              </a:ext>
            </a:extLst>
          </p:cNvPr>
          <p:cNvSpPr>
            <a:spLocks noGrp="1"/>
          </p:cNvSpPr>
          <p:nvPr>
            <p:ph type="body" sz="quarter" idx="35"/>
          </p:nvPr>
        </p:nvSpPr>
        <p:spPr>
          <a:xfrm>
            <a:off x="7269357" y="4789893"/>
            <a:ext cx="1660011" cy="1396496"/>
          </a:xfrm>
        </p:spPr>
        <p:style>
          <a:lnRef idx="2">
            <a:schemeClr val="accent1"/>
          </a:lnRef>
          <a:fillRef idx="1">
            <a:schemeClr val="lt1"/>
          </a:fillRef>
          <a:effectRef idx="0">
            <a:schemeClr val="accent1"/>
          </a:effectRef>
          <a:fontRef idx="minor">
            <a:schemeClr val="dk1"/>
          </a:fontRef>
        </p:style>
        <p:txBody>
          <a:bodyPr>
            <a:noAutofit/>
          </a:bodyPr>
          <a:lstStyle/>
          <a:p>
            <a:pPr>
              <a:lnSpc>
                <a:spcPct val="100000"/>
              </a:lnSpc>
            </a:pPr>
            <a:r>
              <a:rPr lang="en-US" sz="1000" dirty="0">
                <a:solidFill>
                  <a:schemeClr val="tx2"/>
                </a:solidFill>
              </a:rPr>
              <a:t>Once the Package is complete and in compliance with PUD Zoning, City Staff will schedule for the next available P&amp;Z Board meeting in accordance with public noticing requirements</a:t>
            </a:r>
            <a:endParaRPr lang="ru-RU" sz="1000" dirty="0">
              <a:solidFill>
                <a:schemeClr val="tx2"/>
              </a:solidFill>
            </a:endParaRPr>
          </a:p>
          <a:p>
            <a:pPr>
              <a:lnSpc>
                <a:spcPct val="100000"/>
              </a:lnSpc>
            </a:pPr>
            <a:r>
              <a:rPr lang="en-US" sz="1000" dirty="0">
                <a:solidFill>
                  <a:schemeClr val="tx2"/>
                </a:solidFill>
              </a:rPr>
              <a:t> </a:t>
            </a:r>
            <a:endParaRPr lang="ru-RU" sz="1000" dirty="0">
              <a:solidFill>
                <a:schemeClr val="tx2"/>
              </a:solidFill>
            </a:endParaRPr>
          </a:p>
        </p:txBody>
      </p:sp>
      <p:sp>
        <p:nvSpPr>
          <p:cNvPr id="27" name="Text Placeholder 26">
            <a:extLst>
              <a:ext uri="{FF2B5EF4-FFF2-40B4-BE49-F238E27FC236}">
                <a16:creationId xmlns:a16="http://schemas.microsoft.com/office/drawing/2014/main" id="{C1F38EEB-F5CB-4D43-BA30-67F805C3BB9A}"/>
              </a:ext>
            </a:extLst>
          </p:cNvPr>
          <p:cNvSpPr>
            <a:spLocks noGrp="1"/>
          </p:cNvSpPr>
          <p:nvPr>
            <p:ph type="body" sz="quarter" idx="36"/>
          </p:nvPr>
        </p:nvSpPr>
        <p:spPr/>
        <p:txBody>
          <a:bodyPr/>
          <a:lstStyle/>
          <a:p>
            <a:r>
              <a:rPr lang="en-US" sz="1000" dirty="0">
                <a:solidFill>
                  <a:schemeClr val="tx1"/>
                </a:solidFill>
              </a:rPr>
              <a:t>Step 4: Planning and Zoning Board Meeting</a:t>
            </a:r>
            <a:endParaRPr lang="ru-RU" sz="1000" dirty="0">
              <a:solidFill>
                <a:schemeClr val="tx1"/>
              </a:solidFill>
            </a:endParaRPr>
          </a:p>
        </p:txBody>
      </p:sp>
      <p:pic>
        <p:nvPicPr>
          <p:cNvPr id="8" name="Picture 7" descr="A logo with palm trees and waves">
            <a:extLst>
              <a:ext uri="{FF2B5EF4-FFF2-40B4-BE49-F238E27FC236}">
                <a16:creationId xmlns:a16="http://schemas.microsoft.com/office/drawing/2014/main" id="{90F2FFD0-1F6F-1840-08EE-3B9C3A6FB128}"/>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Tree>
    <p:extLst>
      <p:ext uri="{BB962C8B-B14F-4D97-AF65-F5344CB8AC3E}">
        <p14:creationId xmlns:p14="http://schemas.microsoft.com/office/powerpoint/2010/main" val="1668952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EDF48-5C3A-08E7-080A-F8123D8DF097}"/>
              </a:ext>
            </a:extLst>
          </p:cNvPr>
          <p:cNvSpPr/>
          <p:nvPr/>
        </p:nvSpPr>
        <p:spPr>
          <a:xfrm>
            <a:off x="0" y="649070"/>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F869-3A51-4B92-B0C4-B22958C598D4}"/>
              </a:ext>
            </a:extLst>
          </p:cNvPr>
          <p:cNvSpPr>
            <a:spLocks noGrp="1"/>
          </p:cNvSpPr>
          <p:nvPr>
            <p:ph type="ctrTitle"/>
          </p:nvPr>
        </p:nvSpPr>
        <p:spPr>
          <a:xfrm>
            <a:off x="304801" y="734050"/>
            <a:ext cx="10149838" cy="1071753"/>
          </a:xfrm>
        </p:spPr>
        <p:txBody>
          <a:bodyPr>
            <a:noAutofit/>
          </a:bodyPr>
          <a:lstStyle/>
          <a:p>
            <a:r>
              <a:rPr lang="en-US" sz="4000" b="1" dirty="0">
                <a:solidFill>
                  <a:schemeClr val="bg1"/>
                </a:solidFill>
                <a:latin typeface="Century Gothic" panose="020B0502020202020204" pitchFamily="34" charset="0"/>
              </a:rPr>
              <a:t>Timeline for Final Development Plans and DA</a:t>
            </a:r>
            <a:endParaRPr lang="ru-RU" sz="4000" b="1" dirty="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F766E226-2491-4875-B474-7A01921DDBAC}"/>
              </a:ext>
            </a:extLst>
          </p:cNvPr>
          <p:cNvSpPr>
            <a:spLocks noGrp="1"/>
          </p:cNvSpPr>
          <p:nvPr>
            <p:ph type="subTitle" idx="1"/>
          </p:nvPr>
        </p:nvSpPr>
        <p:spPr>
          <a:xfrm>
            <a:off x="304801" y="1810872"/>
            <a:ext cx="11098488" cy="471667"/>
          </a:xfrm>
        </p:spPr>
        <p:txBody>
          <a:bodyPr>
            <a:normAutofit/>
          </a:bodyPr>
          <a:lstStyle/>
          <a:p>
            <a:r>
              <a:rPr lang="en-US" sz="2400" dirty="0">
                <a:latin typeface="Century Gothic" panose="020B0502020202020204" pitchFamily="34" charset="0"/>
              </a:rPr>
              <a:t>Timeline for FDP submittal to P&amp;Z and Council</a:t>
            </a:r>
            <a:endParaRPr lang="ru-RU" sz="2400" dirty="0">
              <a:latin typeface="Century Gothic" panose="020B0502020202020204" pitchFamily="34" charset="0"/>
            </a:endParaRPr>
          </a:p>
        </p:txBody>
      </p:sp>
      <p:sp>
        <p:nvSpPr>
          <p:cNvPr id="5" name="Footer Placeholder 4">
            <a:extLst>
              <a:ext uri="{FF2B5EF4-FFF2-40B4-BE49-F238E27FC236}">
                <a16:creationId xmlns:a16="http://schemas.microsoft.com/office/drawing/2014/main" id="{EA5F6326-8CA0-4BFE-9770-27D678EED454}"/>
              </a:ext>
            </a:extLst>
          </p:cNvPr>
          <p:cNvSpPr>
            <a:spLocks noGrp="1"/>
          </p:cNvSpPr>
          <p:nvPr>
            <p:ph type="ftr" sz="quarter" idx="11"/>
          </p:nvPr>
        </p:nvSpPr>
        <p:spPr/>
        <p:txBody>
          <a:bodyPr/>
          <a:lstStyle/>
          <a:p>
            <a:r>
              <a:rPr lang="en-US" dirty="0">
                <a:solidFill>
                  <a:schemeClr val="tx2"/>
                </a:solidFill>
              </a:rPr>
              <a:t>City Of Palm Bay, Standard Case Flow</a:t>
            </a:r>
            <a:endParaRPr lang="ru-RU" dirty="0">
              <a:solidFill>
                <a:schemeClr val="tx2"/>
              </a:solidFill>
            </a:endParaRPr>
          </a:p>
        </p:txBody>
      </p:sp>
      <p:sp>
        <p:nvSpPr>
          <p:cNvPr id="7" name="Text Placeholder 6">
            <a:extLst>
              <a:ext uri="{FF2B5EF4-FFF2-40B4-BE49-F238E27FC236}">
                <a16:creationId xmlns:a16="http://schemas.microsoft.com/office/drawing/2014/main" id="{F0F8B528-6914-40D0-8BBD-ACE47B526072}"/>
              </a:ext>
            </a:extLst>
          </p:cNvPr>
          <p:cNvSpPr>
            <a:spLocks noGrp="1"/>
          </p:cNvSpPr>
          <p:nvPr>
            <p:ph type="body" sz="quarter" idx="16"/>
          </p:nvPr>
        </p:nvSpPr>
        <p:spPr/>
        <p:txBody>
          <a:bodyPr>
            <a:normAutofit fontScale="85000" lnSpcReduction="10000"/>
          </a:bodyPr>
          <a:lstStyle/>
          <a:p>
            <a:r>
              <a:rPr lang="en-US" dirty="0"/>
              <a:t>5 Business days </a:t>
            </a:r>
            <a:endParaRPr lang="ru-RU" dirty="0"/>
          </a:p>
        </p:txBody>
      </p:sp>
      <p:sp>
        <p:nvSpPr>
          <p:cNvPr id="10" name="Text Placeholder 9">
            <a:extLst>
              <a:ext uri="{FF2B5EF4-FFF2-40B4-BE49-F238E27FC236}">
                <a16:creationId xmlns:a16="http://schemas.microsoft.com/office/drawing/2014/main" id="{0C867E67-56DE-4CCB-AA36-E930801E0DA2}"/>
              </a:ext>
            </a:extLst>
          </p:cNvPr>
          <p:cNvSpPr>
            <a:spLocks noGrp="1"/>
          </p:cNvSpPr>
          <p:nvPr>
            <p:ph type="body" sz="quarter" idx="19"/>
          </p:nvPr>
        </p:nvSpPr>
        <p:spPr>
          <a:xfrm>
            <a:off x="9505378" y="3164732"/>
            <a:ext cx="1260000" cy="243215"/>
          </a:xfrm>
        </p:spPr>
        <p:txBody>
          <a:bodyPr/>
          <a:lstStyle/>
          <a:p>
            <a:r>
              <a:rPr lang="en-US" sz="3200" b="1" i="0" dirty="0">
                <a:latin typeface="+mj-lt"/>
              </a:rPr>
              <a:t>CC</a:t>
            </a:r>
            <a:endParaRPr lang="ru-RU" sz="3200" b="1" i="0" dirty="0">
              <a:latin typeface="+mj-lt"/>
            </a:endParaRPr>
          </a:p>
        </p:txBody>
      </p:sp>
      <p:sp>
        <p:nvSpPr>
          <p:cNvPr id="11" name="Text Placeholder 10">
            <a:extLst>
              <a:ext uri="{FF2B5EF4-FFF2-40B4-BE49-F238E27FC236}">
                <a16:creationId xmlns:a16="http://schemas.microsoft.com/office/drawing/2014/main" id="{E11056EF-3B3B-439E-B2CD-E66F34155F44}"/>
              </a:ext>
            </a:extLst>
          </p:cNvPr>
          <p:cNvSpPr>
            <a:spLocks noGrp="1"/>
          </p:cNvSpPr>
          <p:nvPr>
            <p:ph type="body" sz="quarter" idx="20"/>
          </p:nvPr>
        </p:nvSpPr>
        <p:spPr>
          <a:xfrm>
            <a:off x="3436170" y="3008229"/>
            <a:ext cx="1260000" cy="593725"/>
          </a:xfrm>
        </p:spPr>
        <p:txBody>
          <a:bodyPr>
            <a:normAutofit/>
          </a:bodyPr>
          <a:lstStyle/>
          <a:p>
            <a:r>
              <a:rPr lang="en-US" sz="2000" dirty="0"/>
              <a:t>30 Days</a:t>
            </a:r>
            <a:endParaRPr lang="ru-RU" sz="2000" dirty="0"/>
          </a:p>
        </p:txBody>
      </p:sp>
      <p:sp>
        <p:nvSpPr>
          <p:cNvPr id="13" name="Text Placeholder 12">
            <a:extLst>
              <a:ext uri="{FF2B5EF4-FFF2-40B4-BE49-F238E27FC236}">
                <a16:creationId xmlns:a16="http://schemas.microsoft.com/office/drawing/2014/main" id="{7CC869AB-9B72-4C90-BAD4-7B2B7A28A3CF}"/>
              </a:ext>
            </a:extLst>
          </p:cNvPr>
          <p:cNvSpPr>
            <a:spLocks noGrp="1"/>
          </p:cNvSpPr>
          <p:nvPr>
            <p:ph type="body" sz="quarter" idx="22"/>
          </p:nvPr>
        </p:nvSpPr>
        <p:spPr/>
        <p:txBody>
          <a:bodyPr>
            <a:normAutofit fontScale="70000" lnSpcReduction="20000"/>
          </a:bodyPr>
          <a:lstStyle/>
          <a:p>
            <a:r>
              <a:rPr lang="en-US" sz="3200" dirty="0"/>
              <a:t>Repeat up to 3X</a:t>
            </a:r>
            <a:endParaRPr lang="ru-RU" sz="3200" dirty="0"/>
          </a:p>
        </p:txBody>
      </p:sp>
      <p:sp>
        <p:nvSpPr>
          <p:cNvPr id="15" name="Text Placeholder 14">
            <a:extLst>
              <a:ext uri="{FF2B5EF4-FFF2-40B4-BE49-F238E27FC236}">
                <a16:creationId xmlns:a16="http://schemas.microsoft.com/office/drawing/2014/main" id="{FBA85C11-233D-4211-ADF2-CE189B1C17CA}"/>
              </a:ext>
            </a:extLst>
          </p:cNvPr>
          <p:cNvSpPr>
            <a:spLocks noGrp="1"/>
          </p:cNvSpPr>
          <p:nvPr>
            <p:ph type="body" sz="quarter" idx="24"/>
          </p:nvPr>
        </p:nvSpPr>
        <p:spPr>
          <a:xfrm>
            <a:off x="7466322" y="3023642"/>
            <a:ext cx="1260000" cy="593725"/>
          </a:xfrm>
        </p:spPr>
        <p:txBody>
          <a:bodyPr>
            <a:normAutofit/>
          </a:bodyPr>
          <a:lstStyle/>
          <a:p>
            <a:r>
              <a:rPr lang="en-US" dirty="0"/>
              <a:t>P&amp;Z </a:t>
            </a:r>
            <a:endParaRPr lang="ru-RU" dirty="0"/>
          </a:p>
        </p:txBody>
      </p:sp>
      <p:sp>
        <p:nvSpPr>
          <p:cNvPr id="18" name="Text Placeholder 17">
            <a:extLst>
              <a:ext uri="{FF2B5EF4-FFF2-40B4-BE49-F238E27FC236}">
                <a16:creationId xmlns:a16="http://schemas.microsoft.com/office/drawing/2014/main" id="{DDDB262F-9F3C-4C5C-BA60-CCD1F8FF0616}"/>
              </a:ext>
            </a:extLst>
          </p:cNvPr>
          <p:cNvSpPr>
            <a:spLocks noGrp="1"/>
          </p:cNvSpPr>
          <p:nvPr>
            <p:ph type="body" sz="quarter" idx="27"/>
          </p:nvPr>
        </p:nvSpPr>
        <p:spPr>
          <a:xfrm>
            <a:off x="1207737" y="4789893"/>
            <a:ext cx="1674000"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n-US" sz="1600" dirty="0">
                <a:solidFill>
                  <a:schemeClr val="tx2"/>
                </a:solidFill>
              </a:rPr>
              <a:t>Within 5 business days, City staff will distribute application to DRC if complete or notify the applicant if any items are missing. The application will not be distributed to DRC for review if not complete.  </a:t>
            </a:r>
            <a:endParaRPr lang="ru-RU" sz="1600" dirty="0">
              <a:solidFill>
                <a:schemeClr val="tx2"/>
              </a:solidFill>
            </a:endParaRPr>
          </a:p>
        </p:txBody>
      </p:sp>
      <p:sp>
        <p:nvSpPr>
          <p:cNvPr id="19" name="Text Placeholder 18">
            <a:extLst>
              <a:ext uri="{FF2B5EF4-FFF2-40B4-BE49-F238E27FC236}">
                <a16:creationId xmlns:a16="http://schemas.microsoft.com/office/drawing/2014/main" id="{F453F355-355D-4EA9-978E-A35A4E2F7CA9}"/>
              </a:ext>
            </a:extLst>
          </p:cNvPr>
          <p:cNvSpPr>
            <a:spLocks noGrp="1"/>
          </p:cNvSpPr>
          <p:nvPr>
            <p:ph type="body" sz="quarter" idx="28"/>
          </p:nvPr>
        </p:nvSpPr>
        <p:spPr/>
        <p:txBody>
          <a:bodyPr/>
          <a:lstStyle/>
          <a:p>
            <a:r>
              <a:rPr lang="en-US" sz="1000" dirty="0">
                <a:solidFill>
                  <a:schemeClr val="tx1"/>
                </a:solidFill>
              </a:rPr>
              <a:t>Step 1: Submit the FDP to Land Development Department</a:t>
            </a:r>
            <a:endParaRPr lang="ru-RU" sz="1000" dirty="0">
              <a:solidFill>
                <a:schemeClr val="tx1"/>
              </a:solidFill>
            </a:endParaRPr>
          </a:p>
        </p:txBody>
      </p:sp>
      <p:sp>
        <p:nvSpPr>
          <p:cNvPr id="20" name="Text Placeholder 19">
            <a:extLst>
              <a:ext uri="{FF2B5EF4-FFF2-40B4-BE49-F238E27FC236}">
                <a16:creationId xmlns:a16="http://schemas.microsoft.com/office/drawing/2014/main" id="{C4F62B3F-B9CA-4924-B160-3520765D90C9}"/>
              </a:ext>
            </a:extLst>
          </p:cNvPr>
          <p:cNvSpPr>
            <a:spLocks noGrp="1"/>
          </p:cNvSpPr>
          <p:nvPr>
            <p:ph type="body" sz="quarter" idx="29"/>
          </p:nvPr>
        </p:nvSpPr>
        <p:spPr>
          <a:xfrm>
            <a:off x="9285234" y="4789893"/>
            <a:ext cx="1937731" cy="1343570"/>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n-US" sz="1600" dirty="0">
                <a:solidFill>
                  <a:schemeClr val="tx2"/>
                </a:solidFill>
              </a:rPr>
              <a:t>City Staff will schedule for the next available City Council meeting in accordance with public noticing requirements. CC will consider all conditions of approval by Resolution</a:t>
            </a:r>
            <a:endParaRPr lang="ru-RU" sz="1600" dirty="0">
              <a:solidFill>
                <a:schemeClr val="tx2"/>
              </a:solidFill>
            </a:endParaRPr>
          </a:p>
          <a:p>
            <a:endParaRPr lang="ru-RU" sz="1600" dirty="0">
              <a:solidFill>
                <a:schemeClr val="tx2"/>
              </a:solidFill>
            </a:endParaRPr>
          </a:p>
        </p:txBody>
      </p:sp>
      <p:sp>
        <p:nvSpPr>
          <p:cNvPr id="21" name="Text Placeholder 20">
            <a:extLst>
              <a:ext uri="{FF2B5EF4-FFF2-40B4-BE49-F238E27FC236}">
                <a16:creationId xmlns:a16="http://schemas.microsoft.com/office/drawing/2014/main" id="{4D1AE391-EF52-4CA1-952E-6B1AEA5EAC56}"/>
              </a:ext>
            </a:extLst>
          </p:cNvPr>
          <p:cNvSpPr>
            <a:spLocks noGrp="1"/>
          </p:cNvSpPr>
          <p:nvPr>
            <p:ph type="body" sz="quarter" idx="30"/>
          </p:nvPr>
        </p:nvSpPr>
        <p:spPr/>
        <p:txBody>
          <a:bodyPr/>
          <a:lstStyle/>
          <a:p>
            <a:r>
              <a:rPr lang="en-US" sz="1000" dirty="0">
                <a:solidFill>
                  <a:schemeClr val="tx1"/>
                </a:solidFill>
              </a:rPr>
              <a:t>Step 5: City Council</a:t>
            </a:r>
            <a:endParaRPr lang="ru-RU" sz="1000" dirty="0">
              <a:solidFill>
                <a:schemeClr val="tx1"/>
              </a:solidFill>
            </a:endParaRPr>
          </a:p>
        </p:txBody>
      </p:sp>
      <p:sp>
        <p:nvSpPr>
          <p:cNvPr id="22" name="Text Placeholder 21">
            <a:extLst>
              <a:ext uri="{FF2B5EF4-FFF2-40B4-BE49-F238E27FC236}">
                <a16:creationId xmlns:a16="http://schemas.microsoft.com/office/drawing/2014/main" id="{DF77A485-8E15-4824-8127-565F3BFC695A}"/>
              </a:ext>
            </a:extLst>
          </p:cNvPr>
          <p:cNvSpPr>
            <a:spLocks noGrp="1"/>
          </p:cNvSpPr>
          <p:nvPr>
            <p:ph type="body" sz="quarter" idx="31"/>
          </p:nvPr>
        </p:nvSpPr>
        <p:spPr>
          <a:xfrm>
            <a:off x="3223614" y="4789893"/>
            <a:ext cx="1687989"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nSpc>
                <a:spcPct val="100000"/>
              </a:lnSpc>
            </a:pPr>
            <a:r>
              <a:rPr lang="en-US" sz="1600" dirty="0">
                <a:solidFill>
                  <a:schemeClr val="tx2"/>
                </a:solidFill>
              </a:rPr>
              <a:t>City Staff will respond with comments within 30 days for each subsequent submittal by applicant until complete in accordance with Florida Statute 166.033.</a:t>
            </a:r>
            <a:endParaRPr lang="ru-RU" sz="1600" dirty="0">
              <a:solidFill>
                <a:schemeClr val="tx2"/>
              </a:solidFill>
            </a:endParaRPr>
          </a:p>
        </p:txBody>
      </p:sp>
      <p:sp>
        <p:nvSpPr>
          <p:cNvPr id="23" name="Text Placeholder 22">
            <a:extLst>
              <a:ext uri="{FF2B5EF4-FFF2-40B4-BE49-F238E27FC236}">
                <a16:creationId xmlns:a16="http://schemas.microsoft.com/office/drawing/2014/main" id="{1F036F3A-A388-4AE4-9CA9-338BFC3A2210}"/>
              </a:ext>
            </a:extLst>
          </p:cNvPr>
          <p:cNvSpPr>
            <a:spLocks noGrp="1"/>
          </p:cNvSpPr>
          <p:nvPr>
            <p:ph type="body" sz="quarter" idx="32"/>
          </p:nvPr>
        </p:nvSpPr>
        <p:spPr/>
        <p:txBody>
          <a:bodyPr/>
          <a:lstStyle/>
          <a:p>
            <a:r>
              <a:rPr lang="en-US" sz="1000" dirty="0">
                <a:solidFill>
                  <a:schemeClr val="tx1"/>
                </a:solidFill>
              </a:rPr>
              <a:t>Step 2: Comments from City Staff</a:t>
            </a:r>
            <a:endParaRPr lang="ru-RU" sz="1000" dirty="0">
              <a:solidFill>
                <a:schemeClr val="tx1"/>
              </a:solidFill>
            </a:endParaRPr>
          </a:p>
        </p:txBody>
      </p:sp>
      <p:sp>
        <p:nvSpPr>
          <p:cNvPr id="24" name="Text Placeholder 23">
            <a:extLst>
              <a:ext uri="{FF2B5EF4-FFF2-40B4-BE49-F238E27FC236}">
                <a16:creationId xmlns:a16="http://schemas.microsoft.com/office/drawing/2014/main" id="{DDA0C858-3571-4BC1-8998-A965A8F9067F}"/>
              </a:ext>
            </a:extLst>
          </p:cNvPr>
          <p:cNvSpPr>
            <a:spLocks noGrp="1"/>
          </p:cNvSpPr>
          <p:nvPr>
            <p:ph type="body" sz="quarter" idx="33"/>
          </p:nvPr>
        </p:nvSpPr>
        <p:spPr>
          <a:xfrm>
            <a:off x="5267468" y="4789893"/>
            <a:ext cx="1660011" cy="1343570"/>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en-US" sz="1600" dirty="0">
                <a:solidFill>
                  <a:schemeClr val="tx2"/>
                </a:solidFill>
              </a:rPr>
              <a:t>Process may repeat 3x for subsequent submission and distribution to city staff. </a:t>
            </a:r>
          </a:p>
          <a:p>
            <a:r>
              <a:rPr lang="en-US" sz="1600" dirty="0">
                <a:solidFill>
                  <a:schemeClr val="tx2"/>
                </a:solidFill>
              </a:rPr>
              <a:t>A meeting will be required with applicant and DRC if not complete by 3</a:t>
            </a:r>
            <a:r>
              <a:rPr lang="en-US" sz="1600" baseline="30000" dirty="0">
                <a:solidFill>
                  <a:schemeClr val="tx2"/>
                </a:solidFill>
              </a:rPr>
              <a:t>rd</a:t>
            </a:r>
            <a:r>
              <a:rPr lang="en-US" sz="1600" dirty="0">
                <a:solidFill>
                  <a:schemeClr val="tx2"/>
                </a:solidFill>
              </a:rPr>
              <a:t> submission.</a:t>
            </a:r>
            <a:endParaRPr lang="ru-RU" sz="1600" dirty="0">
              <a:solidFill>
                <a:schemeClr val="tx2"/>
              </a:solidFill>
            </a:endParaRPr>
          </a:p>
        </p:txBody>
      </p:sp>
      <p:sp>
        <p:nvSpPr>
          <p:cNvPr id="25" name="Text Placeholder 24">
            <a:extLst>
              <a:ext uri="{FF2B5EF4-FFF2-40B4-BE49-F238E27FC236}">
                <a16:creationId xmlns:a16="http://schemas.microsoft.com/office/drawing/2014/main" id="{F24D4ED9-50BC-4B4E-950C-0680483C6858}"/>
              </a:ext>
            </a:extLst>
          </p:cNvPr>
          <p:cNvSpPr>
            <a:spLocks noGrp="1"/>
          </p:cNvSpPr>
          <p:nvPr>
            <p:ph type="body" sz="quarter" idx="34"/>
          </p:nvPr>
        </p:nvSpPr>
        <p:spPr/>
        <p:txBody>
          <a:bodyPr/>
          <a:lstStyle/>
          <a:p>
            <a:r>
              <a:rPr lang="en-US" sz="1000" dirty="0">
                <a:solidFill>
                  <a:schemeClr val="tx1"/>
                </a:solidFill>
              </a:rPr>
              <a:t>Step 3: Distribution for comments among City staff</a:t>
            </a:r>
            <a:endParaRPr lang="ru-RU" sz="1000" dirty="0">
              <a:solidFill>
                <a:schemeClr val="tx1"/>
              </a:solidFill>
            </a:endParaRPr>
          </a:p>
        </p:txBody>
      </p:sp>
      <p:sp>
        <p:nvSpPr>
          <p:cNvPr id="26" name="Text Placeholder 25">
            <a:extLst>
              <a:ext uri="{FF2B5EF4-FFF2-40B4-BE49-F238E27FC236}">
                <a16:creationId xmlns:a16="http://schemas.microsoft.com/office/drawing/2014/main" id="{23EBB68D-A226-474A-A745-453739C90426}"/>
              </a:ext>
            </a:extLst>
          </p:cNvPr>
          <p:cNvSpPr>
            <a:spLocks noGrp="1"/>
          </p:cNvSpPr>
          <p:nvPr>
            <p:ph type="body" sz="quarter" idx="35"/>
          </p:nvPr>
        </p:nvSpPr>
        <p:spPr>
          <a:xfrm>
            <a:off x="7269357" y="4789893"/>
            <a:ext cx="1660011" cy="1396496"/>
          </a:xfrm>
        </p:spPr>
        <p:style>
          <a:lnRef idx="2">
            <a:schemeClr val="accent1"/>
          </a:lnRef>
          <a:fillRef idx="1">
            <a:schemeClr val="lt1"/>
          </a:fillRef>
          <a:effectRef idx="0">
            <a:schemeClr val="accent1"/>
          </a:effectRef>
          <a:fontRef idx="minor">
            <a:schemeClr val="dk1"/>
          </a:fontRef>
        </p:style>
        <p:txBody>
          <a:bodyPr>
            <a:noAutofit/>
          </a:bodyPr>
          <a:lstStyle/>
          <a:p>
            <a:pPr>
              <a:lnSpc>
                <a:spcPct val="100000"/>
              </a:lnSpc>
            </a:pPr>
            <a:r>
              <a:rPr lang="en-US" sz="1050" dirty="0">
                <a:solidFill>
                  <a:schemeClr val="tx2"/>
                </a:solidFill>
              </a:rPr>
              <a:t>Once the Package is complete and in compliance with PUD Zoning and PDP, City Staff will schedule for the next available PZ Board meeting in accordance with public noticing requirements</a:t>
            </a:r>
            <a:endParaRPr lang="ru-RU" sz="1050" dirty="0">
              <a:solidFill>
                <a:schemeClr val="tx2"/>
              </a:solidFill>
            </a:endParaRPr>
          </a:p>
          <a:p>
            <a:pPr>
              <a:lnSpc>
                <a:spcPct val="100000"/>
              </a:lnSpc>
            </a:pPr>
            <a:r>
              <a:rPr lang="en-US" sz="1000" dirty="0">
                <a:solidFill>
                  <a:schemeClr val="tx2"/>
                </a:solidFill>
              </a:rPr>
              <a:t> </a:t>
            </a:r>
            <a:endParaRPr lang="ru-RU" sz="1000" dirty="0">
              <a:solidFill>
                <a:schemeClr val="tx2"/>
              </a:solidFill>
            </a:endParaRPr>
          </a:p>
        </p:txBody>
      </p:sp>
      <p:sp>
        <p:nvSpPr>
          <p:cNvPr id="27" name="Text Placeholder 26">
            <a:extLst>
              <a:ext uri="{FF2B5EF4-FFF2-40B4-BE49-F238E27FC236}">
                <a16:creationId xmlns:a16="http://schemas.microsoft.com/office/drawing/2014/main" id="{C1F38EEB-F5CB-4D43-BA30-67F805C3BB9A}"/>
              </a:ext>
            </a:extLst>
          </p:cNvPr>
          <p:cNvSpPr>
            <a:spLocks noGrp="1"/>
          </p:cNvSpPr>
          <p:nvPr>
            <p:ph type="body" sz="quarter" idx="36"/>
          </p:nvPr>
        </p:nvSpPr>
        <p:spPr/>
        <p:txBody>
          <a:bodyPr/>
          <a:lstStyle/>
          <a:p>
            <a:r>
              <a:rPr lang="en-US" sz="1000" dirty="0">
                <a:solidFill>
                  <a:schemeClr val="tx1"/>
                </a:solidFill>
              </a:rPr>
              <a:t>Step 4: Planning and Zoning Board Meeting</a:t>
            </a:r>
            <a:endParaRPr lang="ru-RU" sz="1000" dirty="0">
              <a:solidFill>
                <a:schemeClr val="tx1"/>
              </a:solidFill>
            </a:endParaRPr>
          </a:p>
        </p:txBody>
      </p:sp>
      <p:pic>
        <p:nvPicPr>
          <p:cNvPr id="8" name="Picture 7" descr="A logo with palm trees and waves">
            <a:extLst>
              <a:ext uri="{FF2B5EF4-FFF2-40B4-BE49-F238E27FC236}">
                <a16:creationId xmlns:a16="http://schemas.microsoft.com/office/drawing/2014/main" id="{21D9C32F-8F9D-A31C-7873-B1672D083BC2}"/>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Tree>
    <p:extLst>
      <p:ext uri="{BB962C8B-B14F-4D97-AF65-F5344CB8AC3E}">
        <p14:creationId xmlns:p14="http://schemas.microsoft.com/office/powerpoint/2010/main" val="364506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86008C-876D-32DD-C281-097107070A8A}"/>
              </a:ext>
            </a:extLst>
          </p:cNvPr>
          <p:cNvSpPr/>
          <p:nvPr/>
        </p:nvSpPr>
        <p:spPr>
          <a:xfrm>
            <a:off x="0" y="649070"/>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F869-3A51-4B92-B0C4-B22958C598D4}"/>
              </a:ext>
            </a:extLst>
          </p:cNvPr>
          <p:cNvSpPr>
            <a:spLocks noGrp="1"/>
          </p:cNvSpPr>
          <p:nvPr>
            <p:ph type="ctrTitle"/>
          </p:nvPr>
        </p:nvSpPr>
        <p:spPr>
          <a:xfrm>
            <a:off x="348343" y="560991"/>
            <a:ext cx="10106297" cy="1004057"/>
          </a:xfrm>
        </p:spPr>
        <p:txBody>
          <a:bodyPr/>
          <a:lstStyle/>
          <a:p>
            <a:r>
              <a:rPr lang="en-US" b="1" dirty="0">
                <a:solidFill>
                  <a:schemeClr val="bg1"/>
                </a:solidFill>
                <a:latin typeface="Century Gothic" panose="020B0502020202020204" pitchFamily="34" charset="0"/>
              </a:rPr>
              <a:t>Timeline for Preliminary Plat</a:t>
            </a:r>
            <a:endParaRPr lang="ru-RU" b="1" dirty="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F766E226-2491-4875-B474-7A01921DDBAC}"/>
              </a:ext>
            </a:extLst>
          </p:cNvPr>
          <p:cNvSpPr>
            <a:spLocks noGrp="1"/>
          </p:cNvSpPr>
          <p:nvPr>
            <p:ph type="subTitle" idx="1"/>
          </p:nvPr>
        </p:nvSpPr>
        <p:spPr>
          <a:xfrm>
            <a:off x="348343" y="1810872"/>
            <a:ext cx="11054945" cy="471667"/>
          </a:xfrm>
        </p:spPr>
        <p:txBody>
          <a:bodyPr>
            <a:normAutofit/>
          </a:bodyPr>
          <a:lstStyle/>
          <a:p>
            <a:r>
              <a:rPr lang="en-US" sz="2400" dirty="0">
                <a:latin typeface="Century Gothic" panose="020B0502020202020204" pitchFamily="34" charset="0"/>
              </a:rPr>
              <a:t>Timeline for submittal to P&amp;Z and Council </a:t>
            </a:r>
            <a:endParaRPr lang="ru-RU" sz="2400" dirty="0">
              <a:latin typeface="Century Gothic" panose="020B0502020202020204" pitchFamily="34" charset="0"/>
            </a:endParaRPr>
          </a:p>
        </p:txBody>
      </p:sp>
      <p:sp>
        <p:nvSpPr>
          <p:cNvPr id="5" name="Footer Placeholder 4">
            <a:extLst>
              <a:ext uri="{FF2B5EF4-FFF2-40B4-BE49-F238E27FC236}">
                <a16:creationId xmlns:a16="http://schemas.microsoft.com/office/drawing/2014/main" id="{EA5F6326-8CA0-4BFE-9770-27D678EED454}"/>
              </a:ext>
            </a:extLst>
          </p:cNvPr>
          <p:cNvSpPr>
            <a:spLocks noGrp="1"/>
          </p:cNvSpPr>
          <p:nvPr>
            <p:ph type="ftr" sz="quarter" idx="11"/>
          </p:nvPr>
        </p:nvSpPr>
        <p:spPr/>
        <p:txBody>
          <a:bodyPr/>
          <a:lstStyle/>
          <a:p>
            <a:r>
              <a:rPr lang="en-US" dirty="0">
                <a:solidFill>
                  <a:schemeClr val="tx2"/>
                </a:solidFill>
              </a:rPr>
              <a:t>City Of Palm Bay, Standard Case Flow</a:t>
            </a:r>
            <a:endParaRPr lang="ru-RU" dirty="0">
              <a:solidFill>
                <a:schemeClr val="tx2"/>
              </a:solidFill>
            </a:endParaRPr>
          </a:p>
        </p:txBody>
      </p:sp>
      <p:sp>
        <p:nvSpPr>
          <p:cNvPr id="7" name="Text Placeholder 6">
            <a:extLst>
              <a:ext uri="{FF2B5EF4-FFF2-40B4-BE49-F238E27FC236}">
                <a16:creationId xmlns:a16="http://schemas.microsoft.com/office/drawing/2014/main" id="{F0F8B528-6914-40D0-8BBD-ACE47B526072}"/>
              </a:ext>
            </a:extLst>
          </p:cNvPr>
          <p:cNvSpPr>
            <a:spLocks noGrp="1"/>
          </p:cNvSpPr>
          <p:nvPr>
            <p:ph type="body" sz="quarter" idx="16"/>
          </p:nvPr>
        </p:nvSpPr>
        <p:spPr/>
        <p:txBody>
          <a:bodyPr>
            <a:normAutofit fontScale="85000" lnSpcReduction="10000"/>
          </a:bodyPr>
          <a:lstStyle/>
          <a:p>
            <a:r>
              <a:rPr lang="en-US" dirty="0"/>
              <a:t>5 Business days </a:t>
            </a:r>
            <a:endParaRPr lang="ru-RU" dirty="0"/>
          </a:p>
        </p:txBody>
      </p:sp>
      <p:sp>
        <p:nvSpPr>
          <p:cNvPr id="10" name="Text Placeholder 9">
            <a:extLst>
              <a:ext uri="{FF2B5EF4-FFF2-40B4-BE49-F238E27FC236}">
                <a16:creationId xmlns:a16="http://schemas.microsoft.com/office/drawing/2014/main" id="{0C867E67-56DE-4CCB-AA36-E930801E0DA2}"/>
              </a:ext>
            </a:extLst>
          </p:cNvPr>
          <p:cNvSpPr>
            <a:spLocks noGrp="1"/>
          </p:cNvSpPr>
          <p:nvPr>
            <p:ph type="body" sz="quarter" idx="19"/>
          </p:nvPr>
        </p:nvSpPr>
        <p:spPr>
          <a:xfrm>
            <a:off x="9505378" y="3121173"/>
            <a:ext cx="1260000" cy="243215"/>
          </a:xfrm>
        </p:spPr>
        <p:txBody>
          <a:bodyPr/>
          <a:lstStyle/>
          <a:p>
            <a:r>
              <a:rPr lang="en-US" sz="1400" i="0" dirty="0"/>
              <a:t>Submission of Final Plat and Construction Plans</a:t>
            </a:r>
            <a:endParaRPr lang="ru-RU" sz="1400" i="0" dirty="0"/>
          </a:p>
        </p:txBody>
      </p:sp>
      <p:sp>
        <p:nvSpPr>
          <p:cNvPr id="11" name="Text Placeholder 10">
            <a:extLst>
              <a:ext uri="{FF2B5EF4-FFF2-40B4-BE49-F238E27FC236}">
                <a16:creationId xmlns:a16="http://schemas.microsoft.com/office/drawing/2014/main" id="{E11056EF-3B3B-439E-B2CD-E66F34155F44}"/>
              </a:ext>
            </a:extLst>
          </p:cNvPr>
          <p:cNvSpPr>
            <a:spLocks noGrp="1"/>
          </p:cNvSpPr>
          <p:nvPr>
            <p:ph type="body" sz="quarter" idx="20"/>
          </p:nvPr>
        </p:nvSpPr>
        <p:spPr>
          <a:xfrm>
            <a:off x="3408600" y="3008229"/>
            <a:ext cx="1260000" cy="593725"/>
          </a:xfrm>
        </p:spPr>
        <p:txBody>
          <a:bodyPr>
            <a:normAutofit/>
          </a:bodyPr>
          <a:lstStyle/>
          <a:p>
            <a:r>
              <a:rPr lang="en-US" sz="2000" dirty="0"/>
              <a:t>30 Days </a:t>
            </a:r>
            <a:endParaRPr lang="ru-RU" sz="2000" dirty="0"/>
          </a:p>
        </p:txBody>
      </p:sp>
      <p:sp>
        <p:nvSpPr>
          <p:cNvPr id="13" name="Text Placeholder 12">
            <a:extLst>
              <a:ext uri="{FF2B5EF4-FFF2-40B4-BE49-F238E27FC236}">
                <a16:creationId xmlns:a16="http://schemas.microsoft.com/office/drawing/2014/main" id="{7CC869AB-9B72-4C90-BAD4-7B2B7A28A3CF}"/>
              </a:ext>
            </a:extLst>
          </p:cNvPr>
          <p:cNvSpPr>
            <a:spLocks noGrp="1"/>
          </p:cNvSpPr>
          <p:nvPr>
            <p:ph type="body" sz="quarter" idx="22"/>
          </p:nvPr>
        </p:nvSpPr>
        <p:spPr/>
        <p:txBody>
          <a:bodyPr>
            <a:normAutofit fontScale="92500" lnSpcReduction="20000"/>
          </a:bodyPr>
          <a:lstStyle/>
          <a:p>
            <a:r>
              <a:rPr lang="en-US" dirty="0"/>
              <a:t>P&amp;Z Board</a:t>
            </a:r>
            <a:endParaRPr lang="ru-RU" dirty="0"/>
          </a:p>
        </p:txBody>
      </p:sp>
      <p:sp>
        <p:nvSpPr>
          <p:cNvPr id="15" name="Text Placeholder 14">
            <a:extLst>
              <a:ext uri="{FF2B5EF4-FFF2-40B4-BE49-F238E27FC236}">
                <a16:creationId xmlns:a16="http://schemas.microsoft.com/office/drawing/2014/main" id="{FBA85C11-233D-4211-ADF2-CE189B1C17CA}"/>
              </a:ext>
            </a:extLst>
          </p:cNvPr>
          <p:cNvSpPr>
            <a:spLocks noGrp="1"/>
          </p:cNvSpPr>
          <p:nvPr>
            <p:ph type="body" sz="quarter" idx="24"/>
          </p:nvPr>
        </p:nvSpPr>
        <p:spPr>
          <a:xfrm>
            <a:off x="7457203" y="3064285"/>
            <a:ext cx="1260000" cy="593725"/>
          </a:xfrm>
        </p:spPr>
        <p:txBody>
          <a:bodyPr>
            <a:normAutofit/>
          </a:bodyPr>
          <a:lstStyle/>
          <a:p>
            <a:r>
              <a:rPr lang="en-US" dirty="0"/>
              <a:t>CC</a:t>
            </a:r>
            <a:endParaRPr lang="ru-RU" dirty="0"/>
          </a:p>
        </p:txBody>
      </p:sp>
      <p:sp>
        <p:nvSpPr>
          <p:cNvPr id="18" name="Text Placeholder 17">
            <a:extLst>
              <a:ext uri="{FF2B5EF4-FFF2-40B4-BE49-F238E27FC236}">
                <a16:creationId xmlns:a16="http://schemas.microsoft.com/office/drawing/2014/main" id="{DDDB262F-9F3C-4C5C-BA60-CCD1F8FF0616}"/>
              </a:ext>
            </a:extLst>
          </p:cNvPr>
          <p:cNvSpPr>
            <a:spLocks noGrp="1"/>
          </p:cNvSpPr>
          <p:nvPr>
            <p:ph type="body" sz="quarter" idx="27"/>
          </p:nvPr>
        </p:nvSpPr>
        <p:spPr>
          <a:xfrm>
            <a:off x="1207737" y="4789893"/>
            <a:ext cx="1674000"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n-US" sz="1600" dirty="0">
                <a:solidFill>
                  <a:schemeClr val="tx2"/>
                </a:solidFill>
              </a:rPr>
              <a:t>Within 5 business days, City staff will distribute application to DRC if complete or notify the applicant if any items are missing. The application will not be distributed to DRC for review if not complete.  </a:t>
            </a:r>
            <a:endParaRPr lang="ru-RU" sz="1600" dirty="0">
              <a:solidFill>
                <a:schemeClr val="tx2"/>
              </a:solidFill>
            </a:endParaRPr>
          </a:p>
        </p:txBody>
      </p:sp>
      <p:sp>
        <p:nvSpPr>
          <p:cNvPr id="19" name="Text Placeholder 18">
            <a:extLst>
              <a:ext uri="{FF2B5EF4-FFF2-40B4-BE49-F238E27FC236}">
                <a16:creationId xmlns:a16="http://schemas.microsoft.com/office/drawing/2014/main" id="{F453F355-355D-4EA9-978E-A35A4E2F7CA9}"/>
              </a:ext>
            </a:extLst>
          </p:cNvPr>
          <p:cNvSpPr>
            <a:spLocks noGrp="1"/>
          </p:cNvSpPr>
          <p:nvPr>
            <p:ph type="body" sz="quarter" idx="28"/>
          </p:nvPr>
        </p:nvSpPr>
        <p:spPr/>
        <p:txBody>
          <a:bodyPr/>
          <a:lstStyle/>
          <a:p>
            <a:r>
              <a:rPr lang="en-US" sz="1000" dirty="0">
                <a:solidFill>
                  <a:schemeClr val="tx1"/>
                </a:solidFill>
              </a:rPr>
              <a:t>Step 1: Submit the Prelim Plat Application to Land Development Department</a:t>
            </a:r>
            <a:endParaRPr lang="ru-RU" sz="1000" dirty="0">
              <a:solidFill>
                <a:schemeClr val="tx1"/>
              </a:solidFill>
            </a:endParaRPr>
          </a:p>
        </p:txBody>
      </p:sp>
      <p:sp>
        <p:nvSpPr>
          <p:cNvPr id="20" name="Text Placeholder 19">
            <a:extLst>
              <a:ext uri="{FF2B5EF4-FFF2-40B4-BE49-F238E27FC236}">
                <a16:creationId xmlns:a16="http://schemas.microsoft.com/office/drawing/2014/main" id="{C4F62B3F-B9CA-4924-B160-3520765D90C9}"/>
              </a:ext>
            </a:extLst>
          </p:cNvPr>
          <p:cNvSpPr>
            <a:spLocks noGrp="1"/>
          </p:cNvSpPr>
          <p:nvPr>
            <p:ph type="body" sz="quarter" idx="29"/>
          </p:nvPr>
        </p:nvSpPr>
        <p:spPr>
          <a:xfrm>
            <a:off x="9285234" y="4789893"/>
            <a:ext cx="1937731" cy="1343570"/>
          </a:xfrm>
        </p:spPr>
        <p:style>
          <a:lnRef idx="2">
            <a:schemeClr val="accent1"/>
          </a:lnRef>
          <a:fillRef idx="1">
            <a:schemeClr val="lt1"/>
          </a:fillRef>
          <a:effectRef idx="0">
            <a:schemeClr val="accent1"/>
          </a:effectRef>
          <a:fontRef idx="minor">
            <a:schemeClr val="dk1"/>
          </a:fontRef>
        </p:style>
        <p:txBody>
          <a:bodyPr>
            <a:normAutofit fontScale="92500"/>
          </a:bodyPr>
          <a:lstStyle/>
          <a:p>
            <a:r>
              <a:rPr lang="en-US" sz="1600" dirty="0">
                <a:solidFill>
                  <a:schemeClr val="tx1"/>
                </a:solidFill>
              </a:rPr>
              <a:t>Following preliminary plat approval, applicant will submit for Final Plat and/or Construction Plan Review</a:t>
            </a:r>
            <a:r>
              <a:rPr lang="en-US" sz="1600" dirty="0">
                <a:solidFill>
                  <a:schemeClr val="tx2"/>
                </a:solidFill>
              </a:rPr>
              <a:t>.</a:t>
            </a:r>
            <a:endParaRPr lang="ru-RU" sz="1600" dirty="0">
              <a:solidFill>
                <a:schemeClr val="tx2"/>
              </a:solidFill>
            </a:endParaRPr>
          </a:p>
        </p:txBody>
      </p:sp>
      <p:sp>
        <p:nvSpPr>
          <p:cNvPr id="21" name="Text Placeholder 20">
            <a:extLst>
              <a:ext uri="{FF2B5EF4-FFF2-40B4-BE49-F238E27FC236}">
                <a16:creationId xmlns:a16="http://schemas.microsoft.com/office/drawing/2014/main" id="{4D1AE391-EF52-4CA1-952E-6B1AEA5EAC56}"/>
              </a:ext>
            </a:extLst>
          </p:cNvPr>
          <p:cNvSpPr>
            <a:spLocks noGrp="1"/>
          </p:cNvSpPr>
          <p:nvPr>
            <p:ph type="body" sz="quarter" idx="30"/>
          </p:nvPr>
        </p:nvSpPr>
        <p:spPr/>
        <p:txBody>
          <a:bodyPr/>
          <a:lstStyle/>
          <a:p>
            <a:r>
              <a:rPr lang="en-US" sz="1000" dirty="0">
                <a:solidFill>
                  <a:schemeClr val="tx1"/>
                </a:solidFill>
              </a:rPr>
              <a:t>Step 5: Applicant will submit for Final Plat and Construction Plan Review</a:t>
            </a:r>
            <a:endParaRPr lang="ru-RU" sz="1000" dirty="0">
              <a:solidFill>
                <a:schemeClr val="tx1"/>
              </a:solidFill>
            </a:endParaRPr>
          </a:p>
        </p:txBody>
      </p:sp>
      <p:sp>
        <p:nvSpPr>
          <p:cNvPr id="22" name="Text Placeholder 21">
            <a:extLst>
              <a:ext uri="{FF2B5EF4-FFF2-40B4-BE49-F238E27FC236}">
                <a16:creationId xmlns:a16="http://schemas.microsoft.com/office/drawing/2014/main" id="{DF77A485-8E15-4824-8127-565F3BFC695A}"/>
              </a:ext>
            </a:extLst>
          </p:cNvPr>
          <p:cNvSpPr>
            <a:spLocks noGrp="1"/>
          </p:cNvSpPr>
          <p:nvPr>
            <p:ph type="body" sz="quarter" idx="31"/>
          </p:nvPr>
        </p:nvSpPr>
        <p:spPr>
          <a:xfrm>
            <a:off x="3237603" y="4789893"/>
            <a:ext cx="1674000"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nSpc>
                <a:spcPct val="100000"/>
              </a:lnSpc>
            </a:pPr>
            <a:r>
              <a:rPr lang="en-US" sz="1600" dirty="0">
                <a:solidFill>
                  <a:schemeClr val="tx2"/>
                </a:solidFill>
              </a:rPr>
              <a:t>City Staff will respond with comments within 30 days for each subsequent submittal by applicant until complete in accordance with Florida Statute 166.033.</a:t>
            </a:r>
            <a:endParaRPr lang="ru-RU" sz="1600" dirty="0">
              <a:solidFill>
                <a:schemeClr val="tx2"/>
              </a:solidFill>
            </a:endParaRPr>
          </a:p>
        </p:txBody>
      </p:sp>
      <p:sp>
        <p:nvSpPr>
          <p:cNvPr id="23" name="Text Placeholder 22">
            <a:extLst>
              <a:ext uri="{FF2B5EF4-FFF2-40B4-BE49-F238E27FC236}">
                <a16:creationId xmlns:a16="http://schemas.microsoft.com/office/drawing/2014/main" id="{1F036F3A-A388-4AE4-9CA9-338BFC3A2210}"/>
              </a:ext>
            </a:extLst>
          </p:cNvPr>
          <p:cNvSpPr>
            <a:spLocks noGrp="1"/>
          </p:cNvSpPr>
          <p:nvPr>
            <p:ph type="body" sz="quarter" idx="32"/>
          </p:nvPr>
        </p:nvSpPr>
        <p:spPr/>
        <p:txBody>
          <a:bodyPr/>
          <a:lstStyle/>
          <a:p>
            <a:r>
              <a:rPr lang="en-US" sz="1000" dirty="0">
                <a:solidFill>
                  <a:schemeClr val="tx1"/>
                </a:solidFill>
              </a:rPr>
              <a:t>Step 2: Comments from Staffs</a:t>
            </a:r>
            <a:endParaRPr lang="ru-RU" sz="1000" dirty="0">
              <a:solidFill>
                <a:schemeClr val="tx1"/>
              </a:solidFill>
            </a:endParaRPr>
          </a:p>
        </p:txBody>
      </p:sp>
      <p:sp>
        <p:nvSpPr>
          <p:cNvPr id="24" name="Text Placeholder 23">
            <a:extLst>
              <a:ext uri="{FF2B5EF4-FFF2-40B4-BE49-F238E27FC236}">
                <a16:creationId xmlns:a16="http://schemas.microsoft.com/office/drawing/2014/main" id="{DDA0C858-3571-4BC1-8998-A965A8F9067F}"/>
              </a:ext>
            </a:extLst>
          </p:cNvPr>
          <p:cNvSpPr>
            <a:spLocks noGrp="1"/>
          </p:cNvSpPr>
          <p:nvPr>
            <p:ph type="body" sz="quarter" idx="33"/>
          </p:nvPr>
        </p:nvSpPr>
        <p:spPr>
          <a:xfrm>
            <a:off x="5183346" y="4789893"/>
            <a:ext cx="1744134"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n-US" sz="1600" dirty="0">
                <a:solidFill>
                  <a:schemeClr val="tx2"/>
                </a:solidFill>
              </a:rPr>
              <a:t>Once the Package is complete and in compliance, City Staff will schedule for the next available P&amp;Z Board meeting in accordance with public noticing requirements</a:t>
            </a:r>
            <a:endParaRPr lang="ru-RU" sz="1600" dirty="0">
              <a:solidFill>
                <a:schemeClr val="tx2"/>
              </a:solidFill>
            </a:endParaRPr>
          </a:p>
        </p:txBody>
      </p:sp>
      <p:sp>
        <p:nvSpPr>
          <p:cNvPr id="25" name="Text Placeholder 24">
            <a:extLst>
              <a:ext uri="{FF2B5EF4-FFF2-40B4-BE49-F238E27FC236}">
                <a16:creationId xmlns:a16="http://schemas.microsoft.com/office/drawing/2014/main" id="{F24D4ED9-50BC-4B4E-950C-0680483C6858}"/>
              </a:ext>
            </a:extLst>
          </p:cNvPr>
          <p:cNvSpPr>
            <a:spLocks noGrp="1"/>
          </p:cNvSpPr>
          <p:nvPr>
            <p:ph type="body" sz="quarter" idx="34"/>
          </p:nvPr>
        </p:nvSpPr>
        <p:spPr/>
        <p:txBody>
          <a:bodyPr/>
          <a:lstStyle/>
          <a:p>
            <a:r>
              <a:rPr lang="en-US" sz="1000" dirty="0">
                <a:solidFill>
                  <a:schemeClr val="tx1"/>
                </a:solidFill>
              </a:rPr>
              <a:t>Step 3: Planning and Zoning Board Meeting</a:t>
            </a:r>
            <a:endParaRPr lang="ru-RU" sz="1000" dirty="0">
              <a:solidFill>
                <a:schemeClr val="tx1"/>
              </a:solidFill>
            </a:endParaRPr>
          </a:p>
        </p:txBody>
      </p:sp>
      <p:sp>
        <p:nvSpPr>
          <p:cNvPr id="26" name="Text Placeholder 25">
            <a:extLst>
              <a:ext uri="{FF2B5EF4-FFF2-40B4-BE49-F238E27FC236}">
                <a16:creationId xmlns:a16="http://schemas.microsoft.com/office/drawing/2014/main" id="{23EBB68D-A226-474A-A745-453739C90426}"/>
              </a:ext>
            </a:extLst>
          </p:cNvPr>
          <p:cNvSpPr>
            <a:spLocks noGrp="1"/>
          </p:cNvSpPr>
          <p:nvPr>
            <p:ph type="body" sz="quarter" idx="35"/>
          </p:nvPr>
        </p:nvSpPr>
        <p:spPr>
          <a:xfrm>
            <a:off x="7269357" y="4789893"/>
            <a:ext cx="1674000"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nSpc>
                <a:spcPct val="100000"/>
              </a:lnSpc>
            </a:pPr>
            <a:r>
              <a:rPr lang="en-US" sz="1600" dirty="0">
                <a:solidFill>
                  <a:schemeClr val="tx2"/>
                </a:solidFill>
              </a:rPr>
              <a:t>City Staff will schedule for the next available City Council meeting in accordance with public noticing requirements. CC will consider all conditions of approval by Resolution</a:t>
            </a:r>
            <a:endParaRPr lang="ru-RU" sz="1600" dirty="0">
              <a:solidFill>
                <a:schemeClr val="tx2"/>
              </a:solidFill>
            </a:endParaRPr>
          </a:p>
        </p:txBody>
      </p:sp>
      <p:sp>
        <p:nvSpPr>
          <p:cNvPr id="27" name="Text Placeholder 26">
            <a:extLst>
              <a:ext uri="{FF2B5EF4-FFF2-40B4-BE49-F238E27FC236}">
                <a16:creationId xmlns:a16="http://schemas.microsoft.com/office/drawing/2014/main" id="{C1F38EEB-F5CB-4D43-BA30-67F805C3BB9A}"/>
              </a:ext>
            </a:extLst>
          </p:cNvPr>
          <p:cNvSpPr>
            <a:spLocks noGrp="1"/>
          </p:cNvSpPr>
          <p:nvPr>
            <p:ph type="body" sz="quarter" idx="36"/>
          </p:nvPr>
        </p:nvSpPr>
        <p:spPr/>
        <p:txBody>
          <a:bodyPr/>
          <a:lstStyle/>
          <a:p>
            <a:r>
              <a:rPr lang="en-US" sz="1000" dirty="0">
                <a:solidFill>
                  <a:schemeClr val="tx1"/>
                </a:solidFill>
              </a:rPr>
              <a:t>Step 4: City Council Meeting</a:t>
            </a:r>
            <a:endParaRPr lang="ru-RU" sz="1000" dirty="0">
              <a:solidFill>
                <a:schemeClr val="tx1"/>
              </a:solidFill>
            </a:endParaRPr>
          </a:p>
        </p:txBody>
      </p:sp>
      <p:pic>
        <p:nvPicPr>
          <p:cNvPr id="9" name="Picture 8" descr="A logo with palm trees and waves">
            <a:extLst>
              <a:ext uri="{FF2B5EF4-FFF2-40B4-BE49-F238E27FC236}">
                <a16:creationId xmlns:a16="http://schemas.microsoft.com/office/drawing/2014/main" id="{F33D7D49-CA6E-74CF-7BF6-5DE7320EDA19}"/>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Tree>
    <p:extLst>
      <p:ext uri="{BB962C8B-B14F-4D97-AF65-F5344CB8AC3E}">
        <p14:creationId xmlns:p14="http://schemas.microsoft.com/office/powerpoint/2010/main" val="350563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54855-29E6-44A4-F555-51E28C487177}"/>
              </a:ext>
            </a:extLst>
          </p:cNvPr>
          <p:cNvSpPr/>
          <p:nvPr/>
        </p:nvSpPr>
        <p:spPr>
          <a:xfrm>
            <a:off x="0" y="638314"/>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F869-3A51-4B92-B0C4-B22958C598D4}"/>
              </a:ext>
            </a:extLst>
          </p:cNvPr>
          <p:cNvSpPr>
            <a:spLocks noGrp="1"/>
          </p:cNvSpPr>
          <p:nvPr>
            <p:ph type="ctrTitle"/>
          </p:nvPr>
        </p:nvSpPr>
        <p:spPr>
          <a:xfrm>
            <a:off x="409303" y="826648"/>
            <a:ext cx="10045336" cy="636369"/>
          </a:xfrm>
        </p:spPr>
        <p:txBody>
          <a:bodyPr>
            <a:normAutofit/>
          </a:bodyPr>
          <a:lstStyle/>
          <a:p>
            <a:r>
              <a:rPr lang="en-US" b="1" dirty="0">
                <a:solidFill>
                  <a:schemeClr val="bg1"/>
                </a:solidFill>
                <a:latin typeface="Century Gothic" panose="020B0502020202020204" pitchFamily="34" charset="0"/>
              </a:rPr>
              <a:t>Timeline for Final Plat</a:t>
            </a:r>
            <a:endParaRPr lang="ru-RU" b="1" dirty="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F766E226-2491-4875-B474-7A01921DDBAC}"/>
              </a:ext>
            </a:extLst>
          </p:cNvPr>
          <p:cNvSpPr>
            <a:spLocks noGrp="1"/>
          </p:cNvSpPr>
          <p:nvPr>
            <p:ph type="subTitle" idx="1"/>
          </p:nvPr>
        </p:nvSpPr>
        <p:spPr>
          <a:xfrm>
            <a:off x="409303" y="1810872"/>
            <a:ext cx="10993985" cy="471667"/>
          </a:xfrm>
        </p:spPr>
        <p:txBody>
          <a:bodyPr>
            <a:normAutofit/>
          </a:bodyPr>
          <a:lstStyle/>
          <a:p>
            <a:r>
              <a:rPr lang="en-US" sz="2400" dirty="0">
                <a:latin typeface="Century Gothic" panose="020B0502020202020204" pitchFamily="34" charset="0"/>
              </a:rPr>
              <a:t>Timeline for submittal to Council</a:t>
            </a:r>
            <a:endParaRPr lang="ru-RU" sz="2400" dirty="0">
              <a:latin typeface="Century Gothic" panose="020B0502020202020204" pitchFamily="34" charset="0"/>
            </a:endParaRPr>
          </a:p>
        </p:txBody>
      </p:sp>
      <p:sp>
        <p:nvSpPr>
          <p:cNvPr id="5" name="Footer Placeholder 4">
            <a:extLst>
              <a:ext uri="{FF2B5EF4-FFF2-40B4-BE49-F238E27FC236}">
                <a16:creationId xmlns:a16="http://schemas.microsoft.com/office/drawing/2014/main" id="{EA5F6326-8CA0-4BFE-9770-27D678EED454}"/>
              </a:ext>
            </a:extLst>
          </p:cNvPr>
          <p:cNvSpPr>
            <a:spLocks noGrp="1"/>
          </p:cNvSpPr>
          <p:nvPr>
            <p:ph type="ftr" sz="quarter" idx="11"/>
          </p:nvPr>
        </p:nvSpPr>
        <p:spPr/>
        <p:txBody>
          <a:bodyPr/>
          <a:lstStyle/>
          <a:p>
            <a:r>
              <a:rPr lang="en-US" dirty="0">
                <a:solidFill>
                  <a:schemeClr val="tx2"/>
                </a:solidFill>
              </a:rPr>
              <a:t>City Of Palm Bay, Standard Case Flow</a:t>
            </a:r>
            <a:endParaRPr lang="ru-RU" dirty="0">
              <a:solidFill>
                <a:schemeClr val="tx2"/>
              </a:solidFill>
            </a:endParaRPr>
          </a:p>
        </p:txBody>
      </p:sp>
      <p:sp>
        <p:nvSpPr>
          <p:cNvPr id="7" name="Text Placeholder 6">
            <a:extLst>
              <a:ext uri="{FF2B5EF4-FFF2-40B4-BE49-F238E27FC236}">
                <a16:creationId xmlns:a16="http://schemas.microsoft.com/office/drawing/2014/main" id="{F0F8B528-6914-40D0-8BBD-ACE47B526072}"/>
              </a:ext>
            </a:extLst>
          </p:cNvPr>
          <p:cNvSpPr>
            <a:spLocks noGrp="1"/>
          </p:cNvSpPr>
          <p:nvPr>
            <p:ph type="body" sz="quarter" idx="16"/>
          </p:nvPr>
        </p:nvSpPr>
        <p:spPr/>
        <p:txBody>
          <a:bodyPr>
            <a:normAutofit fontScale="85000" lnSpcReduction="10000"/>
          </a:bodyPr>
          <a:lstStyle/>
          <a:p>
            <a:r>
              <a:rPr lang="en-US" dirty="0"/>
              <a:t>5 Business days </a:t>
            </a:r>
            <a:endParaRPr lang="ru-RU" dirty="0"/>
          </a:p>
        </p:txBody>
      </p:sp>
      <p:sp>
        <p:nvSpPr>
          <p:cNvPr id="10" name="Text Placeholder 9">
            <a:extLst>
              <a:ext uri="{FF2B5EF4-FFF2-40B4-BE49-F238E27FC236}">
                <a16:creationId xmlns:a16="http://schemas.microsoft.com/office/drawing/2014/main" id="{0C867E67-56DE-4CCB-AA36-E930801E0DA2}"/>
              </a:ext>
            </a:extLst>
          </p:cNvPr>
          <p:cNvSpPr>
            <a:spLocks noGrp="1"/>
          </p:cNvSpPr>
          <p:nvPr>
            <p:ph type="body" sz="quarter" idx="19"/>
          </p:nvPr>
        </p:nvSpPr>
        <p:spPr>
          <a:xfrm>
            <a:off x="9505378" y="3164732"/>
            <a:ext cx="1260000" cy="243215"/>
          </a:xfrm>
        </p:spPr>
        <p:txBody>
          <a:bodyPr/>
          <a:lstStyle/>
          <a:p>
            <a:r>
              <a:rPr lang="en-US" b="1" i="0" dirty="0">
                <a:latin typeface="+mj-lt"/>
              </a:rPr>
              <a:t>Final Approval</a:t>
            </a:r>
            <a:endParaRPr lang="ru-RU" b="1" i="0" dirty="0">
              <a:latin typeface="+mj-lt"/>
            </a:endParaRPr>
          </a:p>
        </p:txBody>
      </p:sp>
      <p:sp>
        <p:nvSpPr>
          <p:cNvPr id="11" name="Text Placeholder 10">
            <a:extLst>
              <a:ext uri="{FF2B5EF4-FFF2-40B4-BE49-F238E27FC236}">
                <a16:creationId xmlns:a16="http://schemas.microsoft.com/office/drawing/2014/main" id="{E11056EF-3B3B-439E-B2CD-E66F34155F44}"/>
              </a:ext>
            </a:extLst>
          </p:cNvPr>
          <p:cNvSpPr>
            <a:spLocks noGrp="1"/>
          </p:cNvSpPr>
          <p:nvPr>
            <p:ph type="body" sz="quarter" idx="20"/>
          </p:nvPr>
        </p:nvSpPr>
        <p:spPr>
          <a:xfrm>
            <a:off x="3441698" y="3008229"/>
            <a:ext cx="1260000" cy="593725"/>
          </a:xfrm>
        </p:spPr>
        <p:txBody>
          <a:bodyPr>
            <a:normAutofit/>
          </a:bodyPr>
          <a:lstStyle/>
          <a:p>
            <a:r>
              <a:rPr lang="en-US" sz="2000" dirty="0"/>
              <a:t>30 Days </a:t>
            </a:r>
            <a:endParaRPr lang="ru-RU" sz="2000" dirty="0"/>
          </a:p>
        </p:txBody>
      </p:sp>
      <p:sp>
        <p:nvSpPr>
          <p:cNvPr id="15" name="Text Placeholder 14">
            <a:extLst>
              <a:ext uri="{FF2B5EF4-FFF2-40B4-BE49-F238E27FC236}">
                <a16:creationId xmlns:a16="http://schemas.microsoft.com/office/drawing/2014/main" id="{FBA85C11-233D-4211-ADF2-CE189B1C17CA}"/>
              </a:ext>
            </a:extLst>
          </p:cNvPr>
          <p:cNvSpPr>
            <a:spLocks noGrp="1"/>
          </p:cNvSpPr>
          <p:nvPr>
            <p:ph type="body" sz="quarter" idx="24"/>
          </p:nvPr>
        </p:nvSpPr>
        <p:spPr/>
        <p:txBody>
          <a:bodyPr>
            <a:normAutofit/>
          </a:bodyPr>
          <a:lstStyle/>
          <a:p>
            <a:r>
              <a:rPr lang="en-US" dirty="0"/>
              <a:t>CC</a:t>
            </a:r>
            <a:endParaRPr lang="ru-RU" dirty="0"/>
          </a:p>
        </p:txBody>
      </p:sp>
      <p:sp>
        <p:nvSpPr>
          <p:cNvPr id="18" name="Text Placeholder 17">
            <a:extLst>
              <a:ext uri="{FF2B5EF4-FFF2-40B4-BE49-F238E27FC236}">
                <a16:creationId xmlns:a16="http://schemas.microsoft.com/office/drawing/2014/main" id="{DDDB262F-9F3C-4C5C-BA60-CCD1F8FF0616}"/>
              </a:ext>
            </a:extLst>
          </p:cNvPr>
          <p:cNvSpPr>
            <a:spLocks noGrp="1"/>
          </p:cNvSpPr>
          <p:nvPr>
            <p:ph type="body" sz="quarter" idx="27"/>
          </p:nvPr>
        </p:nvSpPr>
        <p:spPr>
          <a:xfrm>
            <a:off x="1207737" y="4789893"/>
            <a:ext cx="1674000"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n-US" sz="1600" dirty="0">
                <a:solidFill>
                  <a:schemeClr val="tx2"/>
                </a:solidFill>
              </a:rPr>
              <a:t>Within 5 business days, City staff will distribute application to DRC if complete or notify the applicant if any items are missing. The application will not be distributed to DRC for review if not complete.  </a:t>
            </a:r>
            <a:endParaRPr lang="ru-RU" sz="1600" dirty="0">
              <a:solidFill>
                <a:schemeClr val="tx2"/>
              </a:solidFill>
            </a:endParaRPr>
          </a:p>
        </p:txBody>
      </p:sp>
      <p:sp>
        <p:nvSpPr>
          <p:cNvPr id="19" name="Text Placeholder 18">
            <a:extLst>
              <a:ext uri="{FF2B5EF4-FFF2-40B4-BE49-F238E27FC236}">
                <a16:creationId xmlns:a16="http://schemas.microsoft.com/office/drawing/2014/main" id="{F453F355-355D-4EA9-978E-A35A4E2F7CA9}"/>
              </a:ext>
            </a:extLst>
          </p:cNvPr>
          <p:cNvSpPr>
            <a:spLocks noGrp="1"/>
          </p:cNvSpPr>
          <p:nvPr>
            <p:ph type="body" sz="quarter" idx="28"/>
          </p:nvPr>
        </p:nvSpPr>
        <p:spPr/>
        <p:txBody>
          <a:bodyPr/>
          <a:lstStyle/>
          <a:p>
            <a:r>
              <a:rPr lang="en-US" sz="1000" dirty="0">
                <a:solidFill>
                  <a:schemeClr val="tx1"/>
                </a:solidFill>
              </a:rPr>
              <a:t>Step 1: Submit the Final Plat Application to Land Development Department</a:t>
            </a:r>
            <a:endParaRPr lang="ru-RU" sz="1000" dirty="0">
              <a:solidFill>
                <a:schemeClr val="tx1"/>
              </a:solidFill>
            </a:endParaRPr>
          </a:p>
        </p:txBody>
      </p:sp>
      <p:sp>
        <p:nvSpPr>
          <p:cNvPr id="20" name="Text Placeholder 19">
            <a:extLst>
              <a:ext uri="{FF2B5EF4-FFF2-40B4-BE49-F238E27FC236}">
                <a16:creationId xmlns:a16="http://schemas.microsoft.com/office/drawing/2014/main" id="{C4F62B3F-B9CA-4924-B160-3520765D90C9}"/>
              </a:ext>
            </a:extLst>
          </p:cNvPr>
          <p:cNvSpPr>
            <a:spLocks noGrp="1"/>
          </p:cNvSpPr>
          <p:nvPr>
            <p:ph type="body" sz="quarter" idx="29"/>
          </p:nvPr>
        </p:nvSpPr>
        <p:spPr>
          <a:xfrm>
            <a:off x="9285234" y="4789893"/>
            <a:ext cx="1937731" cy="1343570"/>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US" sz="1600" dirty="0">
                <a:solidFill>
                  <a:schemeClr val="tx2"/>
                </a:solidFill>
              </a:rPr>
              <a:t>Mylar to be delivered to City Surveyor and City Clerk for final signatures.  City Clerk to record. </a:t>
            </a:r>
            <a:endParaRPr lang="ru-RU" sz="1600" dirty="0">
              <a:solidFill>
                <a:schemeClr val="tx2"/>
              </a:solidFill>
            </a:endParaRPr>
          </a:p>
        </p:txBody>
      </p:sp>
      <p:sp>
        <p:nvSpPr>
          <p:cNvPr id="21" name="Text Placeholder 20">
            <a:extLst>
              <a:ext uri="{FF2B5EF4-FFF2-40B4-BE49-F238E27FC236}">
                <a16:creationId xmlns:a16="http://schemas.microsoft.com/office/drawing/2014/main" id="{4D1AE391-EF52-4CA1-952E-6B1AEA5EAC56}"/>
              </a:ext>
            </a:extLst>
          </p:cNvPr>
          <p:cNvSpPr>
            <a:spLocks noGrp="1"/>
          </p:cNvSpPr>
          <p:nvPr>
            <p:ph type="body" sz="quarter" idx="30"/>
          </p:nvPr>
        </p:nvSpPr>
        <p:spPr/>
        <p:txBody>
          <a:bodyPr/>
          <a:lstStyle/>
          <a:p>
            <a:r>
              <a:rPr lang="en-US" sz="1000" dirty="0">
                <a:solidFill>
                  <a:schemeClr val="tx1"/>
                </a:solidFill>
              </a:rPr>
              <a:t>Step 5: Final Approval </a:t>
            </a:r>
            <a:endParaRPr lang="ru-RU" sz="1000" dirty="0">
              <a:solidFill>
                <a:schemeClr val="tx1"/>
              </a:solidFill>
            </a:endParaRPr>
          </a:p>
        </p:txBody>
      </p:sp>
      <p:sp>
        <p:nvSpPr>
          <p:cNvPr id="22" name="Text Placeholder 21">
            <a:extLst>
              <a:ext uri="{FF2B5EF4-FFF2-40B4-BE49-F238E27FC236}">
                <a16:creationId xmlns:a16="http://schemas.microsoft.com/office/drawing/2014/main" id="{DF77A485-8E15-4824-8127-565F3BFC695A}"/>
              </a:ext>
            </a:extLst>
          </p:cNvPr>
          <p:cNvSpPr>
            <a:spLocks noGrp="1"/>
          </p:cNvSpPr>
          <p:nvPr>
            <p:ph type="body" sz="quarter" idx="31"/>
          </p:nvPr>
        </p:nvSpPr>
        <p:spPr>
          <a:xfrm>
            <a:off x="3223614" y="4789893"/>
            <a:ext cx="1687989" cy="134357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nSpc>
                <a:spcPct val="100000"/>
              </a:lnSpc>
            </a:pPr>
            <a:r>
              <a:rPr lang="en-US" sz="1600" dirty="0">
                <a:solidFill>
                  <a:schemeClr val="tx2"/>
                </a:solidFill>
              </a:rPr>
              <a:t>City Staff will respond with comments within 30 days for each subsequent submittal by applicant until complete in accordance with Florida Statute 166.033.</a:t>
            </a:r>
            <a:endParaRPr lang="ru-RU" sz="1600" dirty="0">
              <a:solidFill>
                <a:schemeClr val="tx2"/>
              </a:solidFill>
            </a:endParaRPr>
          </a:p>
        </p:txBody>
      </p:sp>
      <p:sp>
        <p:nvSpPr>
          <p:cNvPr id="23" name="Text Placeholder 22">
            <a:extLst>
              <a:ext uri="{FF2B5EF4-FFF2-40B4-BE49-F238E27FC236}">
                <a16:creationId xmlns:a16="http://schemas.microsoft.com/office/drawing/2014/main" id="{1F036F3A-A388-4AE4-9CA9-338BFC3A2210}"/>
              </a:ext>
            </a:extLst>
          </p:cNvPr>
          <p:cNvSpPr>
            <a:spLocks noGrp="1"/>
          </p:cNvSpPr>
          <p:nvPr>
            <p:ph type="body" sz="quarter" idx="32"/>
          </p:nvPr>
        </p:nvSpPr>
        <p:spPr/>
        <p:txBody>
          <a:bodyPr/>
          <a:lstStyle/>
          <a:p>
            <a:r>
              <a:rPr lang="en-US" sz="1000" dirty="0">
                <a:solidFill>
                  <a:schemeClr val="tx1"/>
                </a:solidFill>
              </a:rPr>
              <a:t>Step 2: Comments from City Staff</a:t>
            </a:r>
            <a:endParaRPr lang="ru-RU" sz="1000" dirty="0">
              <a:solidFill>
                <a:schemeClr val="tx1"/>
              </a:solidFill>
            </a:endParaRPr>
          </a:p>
        </p:txBody>
      </p:sp>
      <p:sp>
        <p:nvSpPr>
          <p:cNvPr id="24" name="Text Placeholder 23">
            <a:extLst>
              <a:ext uri="{FF2B5EF4-FFF2-40B4-BE49-F238E27FC236}">
                <a16:creationId xmlns:a16="http://schemas.microsoft.com/office/drawing/2014/main" id="{DDA0C858-3571-4BC1-8998-A965A8F9067F}"/>
              </a:ext>
            </a:extLst>
          </p:cNvPr>
          <p:cNvSpPr>
            <a:spLocks noGrp="1"/>
          </p:cNvSpPr>
          <p:nvPr>
            <p:ph type="body" sz="quarter" idx="33"/>
          </p:nvPr>
        </p:nvSpPr>
        <p:spPr>
          <a:xfrm>
            <a:off x="5267468" y="4789893"/>
            <a:ext cx="1660011" cy="1343570"/>
          </a:xfrm>
        </p:spPr>
        <p:style>
          <a:lnRef idx="2">
            <a:schemeClr val="accent1"/>
          </a:lnRef>
          <a:fillRef idx="1">
            <a:schemeClr val="lt1"/>
          </a:fillRef>
          <a:effectRef idx="0">
            <a:schemeClr val="accent1"/>
          </a:effectRef>
          <a:fontRef idx="minor">
            <a:schemeClr val="dk1"/>
          </a:fontRef>
        </p:style>
        <p:txBody>
          <a:bodyPr>
            <a:normAutofit/>
          </a:bodyPr>
          <a:lstStyle/>
          <a:p>
            <a:r>
              <a:rPr lang="en-US" sz="1600" dirty="0">
                <a:solidFill>
                  <a:srgbClr val="1FB4EF"/>
                </a:solidFill>
              </a:rPr>
              <a:t>Final Plats will no longer be reviewed by the P&amp;Z Board</a:t>
            </a:r>
            <a:endParaRPr lang="ru-RU" sz="1600" dirty="0">
              <a:solidFill>
                <a:srgbClr val="1FB4EF"/>
              </a:solidFill>
            </a:endParaRPr>
          </a:p>
        </p:txBody>
      </p:sp>
      <p:sp>
        <p:nvSpPr>
          <p:cNvPr id="25" name="Text Placeholder 24">
            <a:extLst>
              <a:ext uri="{FF2B5EF4-FFF2-40B4-BE49-F238E27FC236}">
                <a16:creationId xmlns:a16="http://schemas.microsoft.com/office/drawing/2014/main" id="{F24D4ED9-50BC-4B4E-950C-0680483C6858}"/>
              </a:ext>
            </a:extLst>
          </p:cNvPr>
          <p:cNvSpPr>
            <a:spLocks noGrp="1"/>
          </p:cNvSpPr>
          <p:nvPr>
            <p:ph type="body" sz="quarter" idx="34"/>
          </p:nvPr>
        </p:nvSpPr>
        <p:spPr/>
        <p:txBody>
          <a:bodyPr/>
          <a:lstStyle/>
          <a:p>
            <a:r>
              <a:rPr lang="en-US" sz="1000" dirty="0">
                <a:solidFill>
                  <a:schemeClr val="tx1"/>
                </a:solidFill>
              </a:rPr>
              <a:t>Step 3:</a:t>
            </a:r>
            <a:endParaRPr lang="ru-RU" sz="1000" dirty="0">
              <a:solidFill>
                <a:schemeClr val="tx1"/>
              </a:solidFill>
            </a:endParaRPr>
          </a:p>
        </p:txBody>
      </p:sp>
      <p:sp>
        <p:nvSpPr>
          <p:cNvPr id="26" name="Text Placeholder 25">
            <a:extLst>
              <a:ext uri="{FF2B5EF4-FFF2-40B4-BE49-F238E27FC236}">
                <a16:creationId xmlns:a16="http://schemas.microsoft.com/office/drawing/2014/main" id="{23EBB68D-A226-474A-A745-453739C90426}"/>
              </a:ext>
            </a:extLst>
          </p:cNvPr>
          <p:cNvSpPr>
            <a:spLocks noGrp="1"/>
          </p:cNvSpPr>
          <p:nvPr>
            <p:ph type="body" sz="quarter" idx="35"/>
          </p:nvPr>
        </p:nvSpPr>
        <p:spPr>
          <a:xfrm>
            <a:off x="7269357" y="4789893"/>
            <a:ext cx="1674000" cy="1343570"/>
          </a:xfrm>
        </p:spPr>
        <p:style>
          <a:lnRef idx="2">
            <a:schemeClr val="accent1"/>
          </a:lnRef>
          <a:fillRef idx="1">
            <a:schemeClr val="lt1"/>
          </a:fillRef>
          <a:effectRef idx="0">
            <a:schemeClr val="accent1"/>
          </a:effectRef>
          <a:fontRef idx="minor">
            <a:schemeClr val="dk1"/>
          </a:fontRef>
        </p:style>
        <p:txBody>
          <a:bodyPr>
            <a:normAutofit fontScale="62500" lnSpcReduction="20000"/>
          </a:bodyPr>
          <a:lstStyle/>
          <a:p>
            <a:pPr>
              <a:lnSpc>
                <a:spcPct val="100000"/>
              </a:lnSpc>
            </a:pPr>
            <a:r>
              <a:rPr lang="en-US" sz="1600" dirty="0">
                <a:solidFill>
                  <a:schemeClr val="tx2"/>
                </a:solidFill>
              </a:rPr>
              <a:t>Once the Package is complete and in compliance with Preliminary Plat and Construction Drawings, City Staff will schedule for the next available CC meeting in accordance with public noticing requirements. CC will consider all conditions of approval by Resolution</a:t>
            </a:r>
            <a:endParaRPr lang="ru-RU" dirty="0">
              <a:solidFill>
                <a:schemeClr val="tx2"/>
              </a:solidFill>
            </a:endParaRPr>
          </a:p>
        </p:txBody>
      </p:sp>
      <p:sp>
        <p:nvSpPr>
          <p:cNvPr id="27" name="Text Placeholder 26">
            <a:extLst>
              <a:ext uri="{FF2B5EF4-FFF2-40B4-BE49-F238E27FC236}">
                <a16:creationId xmlns:a16="http://schemas.microsoft.com/office/drawing/2014/main" id="{C1F38EEB-F5CB-4D43-BA30-67F805C3BB9A}"/>
              </a:ext>
            </a:extLst>
          </p:cNvPr>
          <p:cNvSpPr>
            <a:spLocks noGrp="1"/>
          </p:cNvSpPr>
          <p:nvPr>
            <p:ph type="body" sz="quarter" idx="36"/>
          </p:nvPr>
        </p:nvSpPr>
        <p:spPr/>
        <p:txBody>
          <a:bodyPr/>
          <a:lstStyle/>
          <a:p>
            <a:r>
              <a:rPr lang="en-US" sz="1000" dirty="0">
                <a:solidFill>
                  <a:schemeClr val="tx1"/>
                </a:solidFill>
              </a:rPr>
              <a:t>Step 4: City Council</a:t>
            </a:r>
            <a:endParaRPr lang="ru-RU" sz="1000" dirty="0">
              <a:solidFill>
                <a:schemeClr val="tx1"/>
              </a:solidFill>
            </a:endParaRPr>
          </a:p>
        </p:txBody>
      </p:sp>
      <p:sp>
        <p:nvSpPr>
          <p:cNvPr id="9" name="Rectangle 8">
            <a:extLst>
              <a:ext uri="{FF2B5EF4-FFF2-40B4-BE49-F238E27FC236}">
                <a16:creationId xmlns:a16="http://schemas.microsoft.com/office/drawing/2014/main" id="{4F1117B1-E007-0FFB-4B93-1A3DD9F0A925}"/>
              </a:ext>
            </a:extLst>
          </p:cNvPr>
          <p:cNvSpPr/>
          <p:nvPr/>
        </p:nvSpPr>
        <p:spPr>
          <a:xfrm>
            <a:off x="5043574" y="2667799"/>
            <a:ext cx="2084057" cy="3629209"/>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AFEC191-7BFC-0613-5D1D-477DD03DB7E5}"/>
              </a:ext>
            </a:extLst>
          </p:cNvPr>
          <p:cNvSpPr/>
          <p:nvPr/>
        </p:nvSpPr>
        <p:spPr>
          <a:xfrm>
            <a:off x="5974702" y="2333064"/>
            <a:ext cx="242596" cy="223291"/>
          </a:xfrm>
          <a:prstGeom prst="star5">
            <a:avLst/>
          </a:prstGeom>
          <a:solidFill>
            <a:srgbClr val="1FB4E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logo with palm trees and waves">
            <a:extLst>
              <a:ext uri="{FF2B5EF4-FFF2-40B4-BE49-F238E27FC236}">
                <a16:creationId xmlns:a16="http://schemas.microsoft.com/office/drawing/2014/main" id="{0AFC5DAB-82C9-6805-C2E1-0DE4D9140E19}"/>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Tree>
    <p:extLst>
      <p:ext uri="{BB962C8B-B14F-4D97-AF65-F5344CB8AC3E}">
        <p14:creationId xmlns:p14="http://schemas.microsoft.com/office/powerpoint/2010/main" val="285254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7A928A-3DB0-9AC1-CF0C-38BB3A150A66}"/>
              </a:ext>
            </a:extLst>
          </p:cNvPr>
          <p:cNvSpPr/>
          <p:nvPr/>
        </p:nvSpPr>
        <p:spPr>
          <a:xfrm>
            <a:off x="140654" y="1784683"/>
            <a:ext cx="11082310" cy="363894"/>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DE4DEAE-5C26-A94D-1514-91EAD68537CC}"/>
              </a:ext>
            </a:extLst>
          </p:cNvPr>
          <p:cNvGraphicFramePr>
            <a:graphicFrameLocks noGrp="1"/>
          </p:cNvGraphicFramePr>
          <p:nvPr>
            <p:extLst>
              <p:ext uri="{D42A27DB-BD31-4B8C-83A1-F6EECF244321}">
                <p14:modId xmlns:p14="http://schemas.microsoft.com/office/powerpoint/2010/main" val="2874531247"/>
              </p:ext>
            </p:extLst>
          </p:nvPr>
        </p:nvGraphicFramePr>
        <p:xfrm>
          <a:off x="338204" y="2220551"/>
          <a:ext cx="11730892" cy="4407619"/>
        </p:xfrm>
        <a:graphic>
          <a:graphicData uri="http://schemas.openxmlformats.org/drawingml/2006/table">
            <a:tbl>
              <a:tblPr>
                <a:tableStyleId>{5C22544A-7EE6-4342-B048-85BDC9FD1C3A}</a:tableStyleId>
              </a:tblPr>
              <a:tblGrid>
                <a:gridCol w="1473369">
                  <a:extLst>
                    <a:ext uri="{9D8B030D-6E8A-4147-A177-3AD203B41FA5}">
                      <a16:colId xmlns:a16="http://schemas.microsoft.com/office/drawing/2014/main" val="734946966"/>
                    </a:ext>
                  </a:extLst>
                </a:gridCol>
                <a:gridCol w="10257523">
                  <a:extLst>
                    <a:ext uri="{9D8B030D-6E8A-4147-A177-3AD203B41FA5}">
                      <a16:colId xmlns:a16="http://schemas.microsoft.com/office/drawing/2014/main" val="1090470164"/>
                    </a:ext>
                  </a:extLst>
                </a:gridCol>
              </a:tblGrid>
              <a:tr h="64677">
                <a:tc>
                  <a:txBody>
                    <a:bodyPr/>
                    <a:lstStyle/>
                    <a:p>
                      <a:pPr algn="l" fontAlgn="ctr"/>
                      <a:r>
                        <a:rPr lang="en-US" sz="1400" b="1" u="none" strike="noStrike" dirty="0">
                          <a:solidFill>
                            <a:srgbClr val="1FB4EF"/>
                          </a:solidFill>
                          <a:effectLst/>
                          <a:latin typeface="Century Gothic" panose="020B0502020202020204" pitchFamily="34" charset="0"/>
                        </a:rPr>
                        <a:t>172</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Review all application requirements</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2641002"/>
                  </a:ext>
                </a:extLst>
              </a:tr>
              <a:tr h="176437">
                <a:tc>
                  <a:txBody>
                    <a:bodyPr/>
                    <a:lstStyle/>
                    <a:p>
                      <a:pPr algn="l" fontAlgn="ctr"/>
                      <a:r>
                        <a:rPr lang="en-US" sz="1400" b="1" u="none" strike="noStrike" dirty="0">
                          <a:solidFill>
                            <a:srgbClr val="1FB4EF"/>
                          </a:solidFill>
                          <a:effectLst/>
                          <a:latin typeface="Century Gothic" panose="020B0502020202020204" pitchFamily="34" charset="0"/>
                        </a:rPr>
                        <a:t>172</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Table 172-1 - Development agreement incorrect in table - it does not go to PNZ, only to council per code section </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9016926"/>
                  </a:ext>
                </a:extLst>
              </a:tr>
              <a:tr h="118487">
                <a:tc>
                  <a:txBody>
                    <a:bodyPr/>
                    <a:lstStyle/>
                    <a:p>
                      <a:pPr algn="l" fontAlgn="ctr"/>
                      <a:r>
                        <a:rPr lang="en-US" sz="1400" b="1" u="none" strike="noStrike" dirty="0">
                          <a:solidFill>
                            <a:srgbClr val="1FB4EF"/>
                          </a:solidFill>
                          <a:effectLst/>
                          <a:latin typeface="Century Gothic" panose="020B0502020202020204" pitchFamily="34" charset="0"/>
                        </a:rPr>
                        <a:t>172.010</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Requirements for concept plan needs to be added (guidebook, </a:t>
                      </a:r>
                      <a:r>
                        <a:rPr lang="en-US" sz="1400" u="none" strike="noStrike" dirty="0" err="1">
                          <a:effectLst/>
                          <a:latin typeface="Century Gothic" panose="020B0502020202020204" pitchFamily="34" charset="0"/>
                        </a:rPr>
                        <a:t>pg</a:t>
                      </a:r>
                      <a:r>
                        <a:rPr lang="en-US" sz="1400" u="none" strike="noStrike" dirty="0">
                          <a:effectLst/>
                          <a:latin typeface="Century Gothic" panose="020B0502020202020204" pitchFamily="34" charset="0"/>
                        </a:rPr>
                        <a:t> 5)</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0384153"/>
                  </a:ext>
                </a:extLst>
              </a:tr>
              <a:tr h="118487">
                <a:tc>
                  <a:txBody>
                    <a:bodyPr/>
                    <a:lstStyle/>
                    <a:p>
                      <a:pPr algn="l" fontAlgn="ctr"/>
                      <a:r>
                        <a:rPr lang="en-US" sz="1400" b="1" u="none" strike="noStrike" dirty="0">
                          <a:solidFill>
                            <a:srgbClr val="1FB4EF"/>
                          </a:solidFill>
                          <a:effectLst/>
                          <a:latin typeface="Century Gothic" panose="020B0502020202020204" pitchFamily="34" charset="0"/>
                        </a:rPr>
                        <a:t>172.010</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400" u="none" strike="noStrike" dirty="0">
                          <a:effectLst/>
                          <a:latin typeface="Century Gothic" panose="020B0502020202020204" pitchFamily="34" charset="0"/>
                        </a:rPr>
                        <a:t>Add Development Order language to staff review (per 172.001)</a:t>
                      </a:r>
                      <a:endParaRPr lang="en-US" sz="1400" b="0" i="0" u="none" strike="noStrike" dirty="0">
                        <a:solidFill>
                          <a:srgbClr val="000000"/>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8378864"/>
                  </a:ext>
                </a:extLst>
              </a:tr>
              <a:tr h="250891">
                <a:tc>
                  <a:txBody>
                    <a:bodyPr/>
                    <a:lstStyle/>
                    <a:p>
                      <a:pPr algn="l" fontAlgn="ctr"/>
                      <a:r>
                        <a:rPr lang="en-US" sz="1400" b="1" u="none" strike="noStrike" dirty="0">
                          <a:solidFill>
                            <a:srgbClr val="1FB4EF"/>
                          </a:solidFill>
                          <a:effectLst/>
                          <a:latin typeface="Century Gothic" panose="020B0502020202020204" pitchFamily="34" charset="0"/>
                        </a:rPr>
                        <a:t>172.010 (C)(2)</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Review completeness check language to include 90 days to achieve - or file will be closed &amp; applicant must resubmit</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7778296"/>
                  </a:ext>
                </a:extLst>
              </a:tr>
              <a:tr h="118487">
                <a:tc>
                  <a:txBody>
                    <a:bodyPr/>
                    <a:lstStyle/>
                    <a:p>
                      <a:pPr algn="l" fontAlgn="ctr"/>
                      <a:r>
                        <a:rPr lang="en-US" sz="1400" b="1" u="none" strike="noStrike" dirty="0">
                          <a:solidFill>
                            <a:srgbClr val="1FB4EF"/>
                          </a:solidFill>
                          <a:effectLst/>
                          <a:latin typeface="Century Gothic" panose="020B0502020202020204" pitchFamily="34" charset="0"/>
                        </a:rPr>
                        <a:t>172.011</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Add Cost Recovery Provisions to "schedule of fees and charges"</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0295913"/>
                  </a:ext>
                </a:extLst>
              </a:tr>
              <a:tr h="118487">
                <a:tc>
                  <a:txBody>
                    <a:bodyPr/>
                    <a:lstStyle/>
                    <a:p>
                      <a:pPr algn="l" fontAlgn="ctr"/>
                      <a:r>
                        <a:rPr lang="en-US" sz="1400" b="1" u="none" strike="noStrike">
                          <a:solidFill>
                            <a:srgbClr val="1FB4EF"/>
                          </a:solidFill>
                          <a:effectLst/>
                          <a:latin typeface="Century Gothic" panose="020B0502020202020204" pitchFamily="34" charset="0"/>
                        </a:rPr>
                        <a:t>172.011</a:t>
                      </a:r>
                      <a:endParaRPr lang="en-US" sz="1400" b="1" i="0" u="none" strike="noStrike">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Beef up the schedule of fees and charges (See example in folder)</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959249"/>
                  </a:ext>
                </a:extLst>
              </a:tr>
              <a:tr h="118487">
                <a:tc rowSpan="2">
                  <a:txBody>
                    <a:bodyPr/>
                    <a:lstStyle/>
                    <a:p>
                      <a:pPr algn="l" fontAlgn="ctr"/>
                      <a:r>
                        <a:rPr lang="en-US" sz="1400" b="1" u="none" strike="noStrike" dirty="0">
                          <a:solidFill>
                            <a:srgbClr val="1FB4EF"/>
                          </a:solidFill>
                          <a:effectLst/>
                          <a:latin typeface="Century Gothic" panose="020B0502020202020204" pitchFamily="34" charset="0"/>
                        </a:rPr>
                        <a:t>172.012 (C)(2)(a)</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add distance location requirements for CPP meeting venue</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163553"/>
                  </a:ext>
                </a:extLst>
              </a:tr>
              <a:tr h="118487">
                <a:tc vMerge="1">
                  <a:txBody>
                    <a:bodyPr/>
                    <a:lstStyle/>
                    <a:p>
                      <a:endParaRPr lang="en-US"/>
                    </a:p>
                  </a:txBody>
                  <a:tcPr/>
                </a:tc>
                <a:tc>
                  <a:txBody>
                    <a:bodyPr/>
                    <a:lstStyle/>
                    <a:p>
                      <a:pPr algn="l" fontAlgn="b"/>
                      <a:r>
                        <a:rPr lang="en-US" sz="1400" u="none" strike="noStrike" dirty="0">
                          <a:effectLst/>
                          <a:latin typeface="Century Gothic" panose="020B0502020202020204" pitchFamily="34" charset="0"/>
                        </a:rPr>
                        <a:t>Increase CPP distance requirements From 500 to 1,200? </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1713986"/>
                  </a:ext>
                </a:extLst>
              </a:tr>
              <a:tr h="176437">
                <a:tc>
                  <a:txBody>
                    <a:bodyPr/>
                    <a:lstStyle/>
                    <a:p>
                      <a:pPr algn="l" fontAlgn="ctr"/>
                      <a:r>
                        <a:rPr lang="en-US" sz="1400" b="1" u="none" strike="noStrike" dirty="0">
                          <a:solidFill>
                            <a:srgbClr val="1FB4EF"/>
                          </a:solidFill>
                          <a:effectLst/>
                          <a:latin typeface="Century Gothic" panose="020B0502020202020204" pitchFamily="34" charset="0"/>
                        </a:rPr>
                        <a:t>172.012(B)(2)</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Should we clarify that preliminary and final plats do not need another CPP if they are part of a PUD that already had one?</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6103411"/>
                  </a:ext>
                </a:extLst>
              </a:tr>
              <a:tr h="118487">
                <a:tc>
                  <a:txBody>
                    <a:bodyPr/>
                    <a:lstStyle/>
                    <a:p>
                      <a:pPr algn="l" fontAlgn="ctr"/>
                      <a:r>
                        <a:rPr lang="en-US" sz="1400" b="1" u="none" strike="noStrike" dirty="0">
                          <a:solidFill>
                            <a:srgbClr val="1FB4EF"/>
                          </a:solidFill>
                          <a:effectLst/>
                          <a:latin typeface="Century Gothic" panose="020B0502020202020204" pitchFamily="34" charset="0"/>
                        </a:rPr>
                        <a:t>172.022(E)</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Needs stronger locational criteria for amendments/rezonings</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3712344"/>
                  </a:ext>
                </a:extLst>
              </a:tr>
              <a:tr h="64677">
                <a:tc>
                  <a:txBody>
                    <a:bodyPr/>
                    <a:lstStyle/>
                    <a:p>
                      <a:pPr algn="l" fontAlgn="ctr"/>
                      <a:r>
                        <a:rPr lang="en-US" sz="1400" b="1" u="none" strike="noStrike">
                          <a:solidFill>
                            <a:srgbClr val="1FB4EF"/>
                          </a:solidFill>
                          <a:effectLst/>
                          <a:latin typeface="Century Gothic" panose="020B0502020202020204" pitchFamily="34" charset="0"/>
                        </a:rPr>
                        <a:t>172.023</a:t>
                      </a:r>
                      <a:endParaRPr lang="en-US" sz="1400" b="1" i="0" u="none" strike="noStrike">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Add site plan submittal requirements </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520031"/>
                  </a:ext>
                </a:extLst>
              </a:tr>
              <a:tr h="64677">
                <a:tc>
                  <a:txBody>
                    <a:bodyPr/>
                    <a:lstStyle/>
                    <a:p>
                      <a:pPr algn="l" fontAlgn="ctr"/>
                      <a:r>
                        <a:rPr lang="en-US" sz="1400" b="1" u="none" strike="noStrike" dirty="0">
                          <a:solidFill>
                            <a:srgbClr val="1FB4EF"/>
                          </a:solidFill>
                          <a:effectLst/>
                          <a:latin typeface="Century Gothic" panose="020B0502020202020204" pitchFamily="34" charset="0"/>
                        </a:rPr>
                        <a:t>172.024</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Specify site plan approval expiration</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805808"/>
                  </a:ext>
                </a:extLst>
              </a:tr>
              <a:tr h="183681">
                <a:tc>
                  <a:txBody>
                    <a:bodyPr/>
                    <a:lstStyle/>
                    <a:p>
                      <a:pPr algn="l" fontAlgn="ctr"/>
                      <a:r>
                        <a:rPr lang="en-US" sz="1400" b="1" u="none" strike="noStrike" dirty="0">
                          <a:solidFill>
                            <a:srgbClr val="1FB4EF"/>
                          </a:solidFill>
                          <a:effectLst/>
                          <a:latin typeface="Century Gothic" panose="020B0502020202020204" pitchFamily="34" charset="0"/>
                        </a:rPr>
                        <a:t>172.027(B)(1)(b)</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Revise concurrency requirement to specify "analysis" is needed</a:t>
                      </a:r>
                      <a:br>
                        <a:rPr lang="en-US" sz="1400" u="none" strike="noStrike" dirty="0">
                          <a:effectLst/>
                          <a:latin typeface="Century Gothic" panose="020B0502020202020204" pitchFamily="34" charset="0"/>
                        </a:rPr>
                      </a:br>
                      <a:r>
                        <a:rPr lang="en-US" sz="1400" u="none" strike="noStrike" dirty="0">
                          <a:effectLst/>
                          <a:latin typeface="Century Gothic" panose="020B0502020202020204" pitchFamily="34" charset="0"/>
                        </a:rPr>
                        <a:t>(review this for all application submittals)</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781860"/>
                  </a:ext>
                </a:extLst>
              </a:tr>
              <a:tr h="256118">
                <a:tc>
                  <a:txBody>
                    <a:bodyPr/>
                    <a:lstStyle/>
                    <a:p>
                      <a:pPr algn="l" fontAlgn="ctr"/>
                      <a:r>
                        <a:rPr lang="en-US" sz="1400" b="1" u="none" strike="noStrike" dirty="0">
                          <a:solidFill>
                            <a:srgbClr val="1FB4EF"/>
                          </a:solidFill>
                          <a:effectLst/>
                          <a:latin typeface="Century Gothic" panose="020B0502020202020204" pitchFamily="34" charset="0"/>
                        </a:rPr>
                        <a:t>172.030(I)</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Section 172.031(D)(5) references Section 172.030(I), which does not exist. </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6506142"/>
                  </a:ext>
                </a:extLst>
              </a:tr>
              <a:tr h="292338">
                <a:tc>
                  <a:txBody>
                    <a:bodyPr/>
                    <a:lstStyle/>
                    <a:p>
                      <a:pPr algn="l" fontAlgn="ctr"/>
                      <a:r>
                        <a:rPr lang="en-US" sz="1400" b="1" u="none" strike="noStrike" dirty="0">
                          <a:solidFill>
                            <a:srgbClr val="1FB4EF"/>
                          </a:solidFill>
                          <a:effectLst/>
                          <a:latin typeface="Century Gothic" panose="020B0502020202020204" pitchFamily="34" charset="0"/>
                        </a:rPr>
                        <a:t>172.082</a:t>
                      </a:r>
                      <a:endParaRPr lang="en-US" sz="1400" b="1" i="0" u="none" strike="noStrike" dirty="0">
                        <a:solidFill>
                          <a:srgbClr val="1FB4EF"/>
                        </a:solidFill>
                        <a:effectLst/>
                        <a:latin typeface="Century Gothic" panose="020B0502020202020204" pitchFamily="34" charset="0"/>
                      </a:endParaRPr>
                    </a:p>
                  </a:txBody>
                  <a:tcPr marL="4295" marR="4295" marT="42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u="none" strike="noStrike" dirty="0">
                          <a:effectLst/>
                          <a:latin typeface="Century Gothic" panose="020B0502020202020204" pitchFamily="34" charset="0"/>
                        </a:rPr>
                        <a:t>Include Annexations and Large-Scale Comprehensive Plan Amendments and change request to submit - The applicant shall request a concurrency evaluation during the PUD Final Development Plan, Site Plan, Final Plat, or building permit process. </a:t>
                      </a:r>
                      <a:endParaRPr lang="en-US" sz="1400" b="0" i="0" u="none" strike="noStrike" dirty="0">
                        <a:solidFill>
                          <a:srgbClr val="000000"/>
                        </a:solidFill>
                        <a:effectLst/>
                        <a:latin typeface="Century Gothic" panose="020B0502020202020204" pitchFamily="34" charset="0"/>
                      </a:endParaRPr>
                    </a:p>
                  </a:txBody>
                  <a:tcPr marL="4295" marR="4295" marT="429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9096226"/>
                  </a:ext>
                </a:extLst>
              </a:tr>
            </a:tbl>
          </a:graphicData>
        </a:graphic>
      </p:graphicFrame>
      <p:sp>
        <p:nvSpPr>
          <p:cNvPr id="4" name="Rectangle 3">
            <a:extLst>
              <a:ext uri="{FF2B5EF4-FFF2-40B4-BE49-F238E27FC236}">
                <a16:creationId xmlns:a16="http://schemas.microsoft.com/office/drawing/2014/main" id="{5CA224C1-3E57-F810-D6F3-7A0BCF73269F}"/>
              </a:ext>
            </a:extLst>
          </p:cNvPr>
          <p:cNvSpPr/>
          <p:nvPr/>
        </p:nvSpPr>
        <p:spPr>
          <a:xfrm>
            <a:off x="0" y="649070"/>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C571398-6407-422B-D94A-C1305066E3D3}"/>
              </a:ext>
            </a:extLst>
          </p:cNvPr>
          <p:cNvSpPr txBox="1">
            <a:spLocks/>
          </p:cNvSpPr>
          <p:nvPr/>
        </p:nvSpPr>
        <p:spPr>
          <a:xfrm>
            <a:off x="0" y="930031"/>
            <a:ext cx="12192000" cy="63501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rPr>
              <a:t>COMING SOON: PHASE II CHANGES</a:t>
            </a:r>
            <a:endParaRPr lang="ru-RU" b="1" dirty="0">
              <a:solidFill>
                <a:schemeClr val="bg1"/>
              </a:solidFill>
              <a:latin typeface="Century Gothic" panose="020B0502020202020204" pitchFamily="34" charset="0"/>
            </a:endParaRPr>
          </a:p>
        </p:txBody>
      </p:sp>
      <p:sp>
        <p:nvSpPr>
          <p:cNvPr id="6" name="Subtitle 2">
            <a:extLst>
              <a:ext uri="{FF2B5EF4-FFF2-40B4-BE49-F238E27FC236}">
                <a16:creationId xmlns:a16="http://schemas.microsoft.com/office/drawing/2014/main" id="{D10EB5A3-5B83-B920-4295-2D284FF3FF7A}"/>
              </a:ext>
            </a:extLst>
          </p:cNvPr>
          <p:cNvSpPr txBox="1">
            <a:spLocks/>
          </p:cNvSpPr>
          <p:nvPr/>
        </p:nvSpPr>
        <p:spPr>
          <a:xfrm>
            <a:off x="122904" y="1810857"/>
            <a:ext cx="10631707" cy="471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Geometria" panose="020B0604020202020204" charset="0"/>
              </a:rPr>
              <a:t>CHAPTER 172: DEVELOPMENT REVIEW</a:t>
            </a:r>
            <a:endParaRPr lang="ru-RU" sz="1800" dirty="0">
              <a:latin typeface="Geometria" panose="020B0604020202020204" charset="0"/>
            </a:endParaRPr>
          </a:p>
        </p:txBody>
      </p:sp>
      <p:pic>
        <p:nvPicPr>
          <p:cNvPr id="7" name="Picture 6" descr="A logo with palm trees and waves">
            <a:extLst>
              <a:ext uri="{FF2B5EF4-FFF2-40B4-BE49-F238E27FC236}">
                <a16:creationId xmlns:a16="http://schemas.microsoft.com/office/drawing/2014/main" id="{D82635E6-7103-AACB-F2B7-73D8E008D774}"/>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Tree>
    <p:extLst>
      <p:ext uri="{BB962C8B-B14F-4D97-AF65-F5344CB8AC3E}">
        <p14:creationId xmlns:p14="http://schemas.microsoft.com/office/powerpoint/2010/main" val="346336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3F68A-EF65-3DE9-EF37-2F00E6525E2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E139E8E-5303-E5E4-506B-A34E3F66CD96}"/>
              </a:ext>
            </a:extLst>
          </p:cNvPr>
          <p:cNvSpPr/>
          <p:nvPr/>
        </p:nvSpPr>
        <p:spPr>
          <a:xfrm>
            <a:off x="140654" y="1784683"/>
            <a:ext cx="11082310" cy="363894"/>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9E66AA7E-2A6E-9C51-763D-1961EF847006}"/>
              </a:ext>
            </a:extLst>
          </p:cNvPr>
          <p:cNvGraphicFramePr>
            <a:graphicFrameLocks noGrp="1"/>
          </p:cNvGraphicFramePr>
          <p:nvPr>
            <p:extLst>
              <p:ext uri="{D42A27DB-BD31-4B8C-83A1-F6EECF244321}">
                <p14:modId xmlns:p14="http://schemas.microsoft.com/office/powerpoint/2010/main" val="3167043239"/>
              </p:ext>
            </p:extLst>
          </p:nvPr>
        </p:nvGraphicFramePr>
        <p:xfrm>
          <a:off x="390456" y="2198530"/>
          <a:ext cx="11730891" cy="3116386"/>
        </p:xfrm>
        <a:graphic>
          <a:graphicData uri="http://schemas.openxmlformats.org/drawingml/2006/table">
            <a:tbl>
              <a:tblPr>
                <a:tableStyleId>{5C22544A-7EE6-4342-B048-85BDC9FD1C3A}</a:tableStyleId>
              </a:tblPr>
              <a:tblGrid>
                <a:gridCol w="2306807">
                  <a:extLst>
                    <a:ext uri="{9D8B030D-6E8A-4147-A177-3AD203B41FA5}">
                      <a16:colId xmlns:a16="http://schemas.microsoft.com/office/drawing/2014/main" val="1634469768"/>
                    </a:ext>
                  </a:extLst>
                </a:gridCol>
                <a:gridCol w="9424084">
                  <a:extLst>
                    <a:ext uri="{9D8B030D-6E8A-4147-A177-3AD203B41FA5}">
                      <a16:colId xmlns:a16="http://schemas.microsoft.com/office/drawing/2014/main" val="2579213783"/>
                    </a:ext>
                  </a:extLst>
                </a:gridCol>
              </a:tblGrid>
              <a:tr h="163841">
                <a:tc>
                  <a:txBody>
                    <a:bodyPr/>
                    <a:lstStyle/>
                    <a:p>
                      <a:pPr algn="l" fontAlgn="t"/>
                      <a:r>
                        <a:rPr lang="en-US" sz="1400" b="1" i="0" u="none" strike="noStrike" dirty="0">
                          <a:solidFill>
                            <a:srgbClr val="1FB4EF"/>
                          </a:solidFill>
                          <a:effectLst/>
                          <a:latin typeface="Century Gothic" panose="020B0502020202020204" pitchFamily="34" charset="0"/>
                        </a:rPr>
                        <a:t>172.012</a:t>
                      </a: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add "boundary line"  (C)(2)(a)</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3562189989"/>
                  </a:ext>
                </a:extLst>
              </a:tr>
              <a:tr h="163841">
                <a:tc>
                  <a:txBody>
                    <a:bodyPr/>
                    <a:lstStyle/>
                    <a:p>
                      <a:pPr algn="l" fontAlgn="t"/>
                      <a:r>
                        <a:rPr lang="en-US" sz="1400" b="1" u="none" strike="noStrike" dirty="0">
                          <a:solidFill>
                            <a:srgbClr val="1FB4EF"/>
                          </a:solidFill>
                          <a:effectLst/>
                          <a:latin typeface="Century Gothic" panose="020B0502020202020204" pitchFamily="34" charset="0"/>
                        </a:rPr>
                        <a:t>172.024 (G)</a:t>
                      </a:r>
                      <a:endParaRPr lang="en-US" sz="1400" b="1" i="0" u="none" strike="noStrike" dirty="0">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add "Site Plan Approval"</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3671174419"/>
                  </a:ext>
                </a:extLst>
              </a:tr>
              <a:tr h="163841">
                <a:tc>
                  <a:txBody>
                    <a:bodyPr/>
                    <a:lstStyle/>
                    <a:p>
                      <a:pPr algn="l" fontAlgn="t"/>
                      <a:endParaRPr lang="en-US" sz="1400" b="1" i="0" u="none" strike="noStrike" dirty="0">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Part 4: add cross ref to 173, Part 6 PUD and Part 7, (RAC) PUD</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3004393418"/>
                  </a:ext>
                </a:extLst>
              </a:tr>
              <a:tr h="163841">
                <a:tc>
                  <a:txBody>
                    <a:bodyPr/>
                    <a:lstStyle/>
                    <a:p>
                      <a:pPr algn="l" fontAlgn="t"/>
                      <a:r>
                        <a:rPr lang="en-US" sz="1400" b="1" u="none" strike="noStrike" dirty="0">
                          <a:solidFill>
                            <a:srgbClr val="1FB4EF"/>
                          </a:solidFill>
                          <a:effectLst/>
                          <a:latin typeface="Century Gothic" panose="020B0502020202020204" pitchFamily="34" charset="0"/>
                        </a:rPr>
                        <a:t>172.030(B) </a:t>
                      </a:r>
                      <a:endParaRPr lang="en-US" sz="1400" b="1" i="0" u="none" strike="noStrike" dirty="0">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add "shall" and standards set forth in Ch. 173.061."</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1769163838"/>
                  </a:ext>
                </a:extLst>
              </a:tr>
              <a:tr h="163841">
                <a:tc>
                  <a:txBody>
                    <a:bodyPr/>
                    <a:lstStyle/>
                    <a:p>
                      <a:pPr algn="l" fontAlgn="t"/>
                      <a:r>
                        <a:rPr lang="en-US" sz="1400" b="1" u="none" strike="noStrike" dirty="0">
                          <a:solidFill>
                            <a:srgbClr val="1FB4EF"/>
                          </a:solidFill>
                          <a:effectLst/>
                          <a:latin typeface="Century Gothic" panose="020B0502020202020204" pitchFamily="34" charset="0"/>
                        </a:rPr>
                        <a:t>172.030(B) (2)</a:t>
                      </a:r>
                      <a:endParaRPr lang="en-US" sz="1400" b="1" i="0" u="none" strike="noStrike" dirty="0">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remove #10; add #11 "factors of" and reference 172.022(E)</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1957556953"/>
                  </a:ext>
                </a:extLst>
              </a:tr>
              <a:tr h="163841">
                <a:tc>
                  <a:txBody>
                    <a:bodyPr/>
                    <a:lstStyle/>
                    <a:p>
                      <a:pPr algn="l" fontAlgn="t"/>
                      <a:endParaRPr lang="en-US" sz="1400" b="1" i="0" u="none" strike="noStrike">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move #16 to 172.031(A); change exhibit #16 to Trip Generation Letter</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116833137"/>
                  </a:ext>
                </a:extLst>
              </a:tr>
              <a:tr h="163841">
                <a:tc>
                  <a:txBody>
                    <a:bodyPr/>
                    <a:lstStyle/>
                    <a:p>
                      <a:pPr algn="l" fontAlgn="t"/>
                      <a:endParaRPr lang="en-US" sz="1400" b="1" i="0" u="none" strike="noStrike">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remove "exceptional" from #13</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3740289665"/>
                  </a:ext>
                </a:extLst>
              </a:tr>
              <a:tr h="163841">
                <a:tc>
                  <a:txBody>
                    <a:bodyPr/>
                    <a:lstStyle/>
                    <a:p>
                      <a:pPr algn="l" fontAlgn="t"/>
                      <a:endParaRPr lang="en-US" sz="1400" b="1" i="0" u="none" strike="noStrike" dirty="0">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Change #19 to PUD Agreement (Definition?)</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1939271116"/>
                  </a:ext>
                </a:extLst>
              </a:tr>
              <a:tr h="163841">
                <a:tc>
                  <a:txBody>
                    <a:bodyPr/>
                    <a:lstStyle/>
                    <a:p>
                      <a:pPr algn="l" fontAlgn="t"/>
                      <a:r>
                        <a:rPr lang="en-US" sz="1400" b="1" i="0" u="none" strike="noStrike" dirty="0">
                          <a:solidFill>
                            <a:srgbClr val="1FB4EF"/>
                          </a:solidFill>
                          <a:effectLst/>
                          <a:latin typeface="Century Gothic" panose="020B0502020202020204" pitchFamily="34" charset="0"/>
                        </a:rPr>
                        <a:t>172.030(D)(3)</a:t>
                      </a: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Change all reference from DA to PUD Agreement.  Strike out last five lines</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2715327431"/>
                  </a:ext>
                </a:extLst>
              </a:tr>
              <a:tr h="163841">
                <a:tc>
                  <a:txBody>
                    <a:bodyPr/>
                    <a:lstStyle/>
                    <a:p>
                      <a:pPr algn="l" fontAlgn="t"/>
                      <a:r>
                        <a:rPr lang="en-US" sz="1400" b="1" i="0" u="none" strike="noStrike" dirty="0">
                          <a:solidFill>
                            <a:srgbClr val="1FB4EF"/>
                          </a:solidFill>
                          <a:effectLst/>
                          <a:latin typeface="Century Gothic" panose="020B0502020202020204" pitchFamily="34" charset="0"/>
                        </a:rPr>
                        <a:t>172.030(E)</a:t>
                      </a: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change all references from DA to PUD</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3280661529"/>
                  </a:ext>
                </a:extLst>
              </a:tr>
              <a:tr h="163841">
                <a:tc>
                  <a:txBody>
                    <a:bodyPr/>
                    <a:lstStyle/>
                    <a:p>
                      <a:pPr algn="l" fontAlgn="t"/>
                      <a:r>
                        <a:rPr lang="en-US" sz="1400" b="1" i="0" u="none" strike="noStrike" dirty="0">
                          <a:solidFill>
                            <a:srgbClr val="1FB4EF"/>
                          </a:solidFill>
                          <a:effectLst/>
                          <a:latin typeface="Century Gothic" panose="020B0502020202020204" pitchFamily="34" charset="0"/>
                        </a:rPr>
                        <a:t>172.031(A) </a:t>
                      </a: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remove repeat words "in addition"</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2886649986"/>
                  </a:ext>
                </a:extLst>
              </a:tr>
              <a:tr h="163841">
                <a:tc>
                  <a:txBody>
                    <a:bodyPr/>
                    <a:lstStyle/>
                    <a:p>
                      <a:pPr algn="l" fontAlgn="t"/>
                      <a:endParaRPr lang="en-US" sz="1400" b="1" i="0" u="none" strike="noStrike">
                        <a:solidFill>
                          <a:srgbClr val="1FB4EF"/>
                        </a:solidFill>
                        <a:effectLst/>
                        <a:latin typeface="Century Gothic" panose="020B0502020202020204" pitchFamily="34" charset="0"/>
                      </a:endParaRPr>
                    </a:p>
                  </a:txBody>
                  <a:tcPr marL="9239" marR="9239" marT="9239" marB="0">
                    <a:solidFill>
                      <a:schemeClr val="bg1"/>
                    </a:solidFill>
                  </a:tcPr>
                </a:tc>
                <a:tc>
                  <a:txBody>
                    <a:bodyPr/>
                    <a:lstStyle/>
                    <a:p>
                      <a:pPr algn="l" fontAlgn="t"/>
                      <a:r>
                        <a:rPr lang="it-IT" sz="1400" u="none" strike="noStrike" dirty="0">
                          <a:effectLst/>
                          <a:latin typeface="Century Gothic" panose="020B0502020202020204" pitchFamily="34" charset="0"/>
                        </a:rPr>
                        <a:t>(8) add: "per FS 163.3233"</a:t>
                      </a:r>
                      <a:endParaRPr lang="it-IT"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808618488"/>
                  </a:ext>
                </a:extLst>
              </a:tr>
              <a:tr h="163841">
                <a:tc>
                  <a:txBody>
                    <a:bodyPr/>
                    <a:lstStyle/>
                    <a:p>
                      <a:pPr algn="l" fontAlgn="t"/>
                      <a:r>
                        <a:rPr lang="en-US" sz="1400" b="1" i="0" u="none" strike="noStrike" dirty="0">
                          <a:solidFill>
                            <a:srgbClr val="1FB4EF"/>
                          </a:solidFill>
                          <a:effectLst/>
                          <a:latin typeface="Century Gothic" panose="020B0502020202020204" pitchFamily="34" charset="0"/>
                        </a:rPr>
                        <a:t>172.031(D)(5)</a:t>
                      </a:r>
                    </a:p>
                  </a:txBody>
                  <a:tcPr marL="9239" marR="9239" marT="9239" marB="0">
                    <a:solidFill>
                      <a:schemeClr val="bg1"/>
                    </a:solidFill>
                  </a:tcPr>
                </a:tc>
                <a:tc>
                  <a:txBody>
                    <a:bodyPr/>
                    <a:lstStyle/>
                    <a:p>
                      <a:pPr algn="l" fontAlgn="t"/>
                      <a:r>
                        <a:rPr lang="en-US" sz="1400" u="none" strike="noStrike" dirty="0">
                          <a:effectLst/>
                          <a:latin typeface="Century Gothic" panose="020B0502020202020204" pitchFamily="34" charset="0"/>
                        </a:rPr>
                        <a:t>(D) (5) change (I) to (G)</a:t>
                      </a:r>
                      <a:endParaRPr lang="en-US" sz="1400" b="0" i="0" u="none" strike="noStrike" dirty="0">
                        <a:solidFill>
                          <a:srgbClr val="000000"/>
                        </a:solidFill>
                        <a:effectLst/>
                        <a:latin typeface="Century Gothic" panose="020B0502020202020204" pitchFamily="34" charset="0"/>
                      </a:endParaRPr>
                    </a:p>
                  </a:txBody>
                  <a:tcPr marL="9239" marR="9239" marT="9239" marB="0">
                    <a:solidFill>
                      <a:schemeClr val="bg1"/>
                    </a:solidFill>
                  </a:tcPr>
                </a:tc>
                <a:extLst>
                  <a:ext uri="{0D108BD9-81ED-4DB2-BD59-A6C34878D82A}">
                    <a16:rowId xmlns:a16="http://schemas.microsoft.com/office/drawing/2014/main" val="4068286271"/>
                  </a:ext>
                </a:extLst>
              </a:tr>
              <a:tr h="163841">
                <a:tc>
                  <a:txBody>
                    <a:bodyPr/>
                    <a:lstStyle/>
                    <a:p>
                      <a:pPr algn="l" fontAlgn="t"/>
                      <a:r>
                        <a:rPr lang="en-US" sz="1400" b="1" i="0" u="none" strike="noStrike" dirty="0">
                          <a:solidFill>
                            <a:srgbClr val="1FB4EF"/>
                          </a:solidFill>
                          <a:effectLst/>
                          <a:latin typeface="Century Gothic" panose="020B0502020202020204" pitchFamily="34" charset="0"/>
                        </a:rPr>
                        <a:t>172.021</a:t>
                      </a:r>
                    </a:p>
                  </a:txBody>
                  <a:tcPr marL="9239" marR="9239" marT="9239" marB="0">
                    <a:solidFill>
                      <a:schemeClr val="bg1"/>
                    </a:solidFill>
                  </a:tcPr>
                </a:tc>
                <a:tc>
                  <a:txBody>
                    <a:bodyPr/>
                    <a:lstStyle/>
                    <a:p>
                      <a:pPr algn="l" fontAlgn="t"/>
                      <a:r>
                        <a:rPr lang="en-US" sz="1400" b="0" i="0" u="none" strike="noStrike" dirty="0">
                          <a:solidFill>
                            <a:srgbClr val="000000"/>
                          </a:solidFill>
                          <a:effectLst/>
                          <a:latin typeface="Century Gothic" panose="020B0502020202020204" pitchFamily="34" charset="0"/>
                        </a:rPr>
                        <a:t>Add Comp Plan Exhibits/submittals??</a:t>
                      </a:r>
                    </a:p>
                  </a:txBody>
                  <a:tcPr marL="9239" marR="9239" marT="9239" marB="0">
                    <a:solidFill>
                      <a:schemeClr val="bg1"/>
                    </a:solidFill>
                  </a:tcPr>
                </a:tc>
                <a:extLst>
                  <a:ext uri="{0D108BD9-81ED-4DB2-BD59-A6C34878D82A}">
                    <a16:rowId xmlns:a16="http://schemas.microsoft.com/office/drawing/2014/main" val="366684729"/>
                  </a:ext>
                </a:extLst>
              </a:tr>
            </a:tbl>
          </a:graphicData>
        </a:graphic>
      </p:graphicFrame>
      <p:sp>
        <p:nvSpPr>
          <p:cNvPr id="4" name="Rectangle 3">
            <a:extLst>
              <a:ext uri="{FF2B5EF4-FFF2-40B4-BE49-F238E27FC236}">
                <a16:creationId xmlns:a16="http://schemas.microsoft.com/office/drawing/2014/main" id="{DA466C03-DB1E-5FEF-59BE-8BAE65BD9AAE}"/>
              </a:ext>
            </a:extLst>
          </p:cNvPr>
          <p:cNvSpPr/>
          <p:nvPr/>
        </p:nvSpPr>
        <p:spPr>
          <a:xfrm>
            <a:off x="0" y="649070"/>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8F0C0B3-9272-3E4E-A49F-92AF81F62FB2}"/>
              </a:ext>
            </a:extLst>
          </p:cNvPr>
          <p:cNvSpPr txBox="1">
            <a:spLocks/>
          </p:cNvSpPr>
          <p:nvPr/>
        </p:nvSpPr>
        <p:spPr>
          <a:xfrm>
            <a:off x="0" y="930031"/>
            <a:ext cx="12192000" cy="63501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rPr>
              <a:t>COMING SOON: PHASE II CHANGES</a:t>
            </a:r>
            <a:endParaRPr lang="ru-RU" b="1" dirty="0">
              <a:solidFill>
                <a:schemeClr val="bg1"/>
              </a:solidFill>
              <a:latin typeface="Century Gothic" panose="020B0502020202020204" pitchFamily="34" charset="0"/>
            </a:endParaRPr>
          </a:p>
        </p:txBody>
      </p:sp>
      <p:pic>
        <p:nvPicPr>
          <p:cNvPr id="7" name="Picture 6" descr="A logo with palm trees and waves">
            <a:extLst>
              <a:ext uri="{FF2B5EF4-FFF2-40B4-BE49-F238E27FC236}">
                <a16:creationId xmlns:a16="http://schemas.microsoft.com/office/drawing/2014/main" id="{215988A3-94FF-A4AB-8022-B13821A7C442}"/>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99194" y="684222"/>
            <a:ext cx="1647541" cy="1001447"/>
          </a:xfrm>
          <a:prstGeom prst="rect">
            <a:avLst/>
          </a:prstGeom>
        </p:spPr>
      </p:pic>
      <p:sp>
        <p:nvSpPr>
          <p:cNvPr id="11" name="Subtitle 2">
            <a:extLst>
              <a:ext uri="{FF2B5EF4-FFF2-40B4-BE49-F238E27FC236}">
                <a16:creationId xmlns:a16="http://schemas.microsoft.com/office/drawing/2014/main" id="{717F2B70-3B1D-153A-A036-334004DCEE11}"/>
              </a:ext>
            </a:extLst>
          </p:cNvPr>
          <p:cNvSpPr txBox="1">
            <a:spLocks/>
          </p:cNvSpPr>
          <p:nvPr/>
        </p:nvSpPr>
        <p:spPr>
          <a:xfrm>
            <a:off x="122904" y="1810857"/>
            <a:ext cx="10631707" cy="471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Geometria" panose="020B0604020202020204" charset="0"/>
              </a:rPr>
              <a:t>CHAPTER 172: DEVELOPMENT REVIEW, </a:t>
            </a:r>
            <a:r>
              <a:rPr lang="en-US" sz="1400" dirty="0">
                <a:latin typeface="Geometria" panose="020B0604020202020204" charset="0"/>
              </a:rPr>
              <a:t>CONTINUED</a:t>
            </a:r>
            <a:endParaRPr lang="ru-RU" sz="1400" dirty="0">
              <a:latin typeface="Geometria" panose="020B0604020202020204" charset="0"/>
            </a:endParaRPr>
          </a:p>
        </p:txBody>
      </p:sp>
    </p:spTree>
    <p:extLst>
      <p:ext uri="{BB962C8B-B14F-4D97-AF65-F5344CB8AC3E}">
        <p14:creationId xmlns:p14="http://schemas.microsoft.com/office/powerpoint/2010/main" val="3982538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F3BC1-D968-83AA-29D3-54DC2B423A9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08F38D-6D61-201B-A3ED-A1755AC86768}"/>
              </a:ext>
            </a:extLst>
          </p:cNvPr>
          <p:cNvPicPr>
            <a:picLocks noChangeAspect="1"/>
          </p:cNvPicPr>
          <p:nvPr/>
        </p:nvPicPr>
        <p:blipFill>
          <a:blip r:embed="rId2"/>
          <a:stretch>
            <a:fillRect/>
          </a:stretch>
        </p:blipFill>
        <p:spPr>
          <a:xfrm>
            <a:off x="4449994" y="257502"/>
            <a:ext cx="7522611" cy="5017523"/>
          </a:xfrm>
          <a:prstGeom prst="rect">
            <a:avLst/>
          </a:prstGeom>
        </p:spPr>
      </p:pic>
      <p:sp>
        <p:nvSpPr>
          <p:cNvPr id="4" name="Rectangle 3">
            <a:extLst>
              <a:ext uri="{FF2B5EF4-FFF2-40B4-BE49-F238E27FC236}">
                <a16:creationId xmlns:a16="http://schemas.microsoft.com/office/drawing/2014/main" id="{866C8A6D-11E1-2AC4-80CA-560703F91B2E}"/>
              </a:ext>
            </a:extLst>
          </p:cNvPr>
          <p:cNvSpPr/>
          <p:nvPr/>
        </p:nvSpPr>
        <p:spPr>
          <a:xfrm>
            <a:off x="-2116668" y="1327439"/>
            <a:ext cx="2012166" cy="642188"/>
          </a:xfrm>
          <a:prstGeom prst="rect">
            <a:avLst/>
          </a:prstGeom>
          <a:solidFill>
            <a:srgbClr val="FFFFFF">
              <a:alpha val="6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6E3462B-44D5-AEF8-A6BD-6661885155EF}"/>
              </a:ext>
            </a:extLst>
          </p:cNvPr>
          <p:cNvSpPr/>
          <p:nvPr/>
        </p:nvSpPr>
        <p:spPr>
          <a:xfrm>
            <a:off x="0" y="5392647"/>
            <a:ext cx="12192000" cy="1071753"/>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palm trees and waves">
            <a:extLst>
              <a:ext uri="{FF2B5EF4-FFF2-40B4-BE49-F238E27FC236}">
                <a16:creationId xmlns:a16="http://schemas.microsoft.com/office/drawing/2014/main" id="{522C600F-7700-A765-2B34-825B4B6726F0}"/>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
        <p:nvSpPr>
          <p:cNvPr id="11" name="Rectangle 10">
            <a:extLst>
              <a:ext uri="{FF2B5EF4-FFF2-40B4-BE49-F238E27FC236}">
                <a16:creationId xmlns:a16="http://schemas.microsoft.com/office/drawing/2014/main" id="{48BDBA99-9A9B-7ECD-3B31-A76B7FED1281}"/>
              </a:ext>
            </a:extLst>
          </p:cNvPr>
          <p:cNvSpPr/>
          <p:nvPr/>
        </p:nvSpPr>
        <p:spPr>
          <a:xfrm>
            <a:off x="-2116669" y="-10445"/>
            <a:ext cx="2012166" cy="808089"/>
          </a:xfrm>
          <a:prstGeom prst="rect">
            <a:avLst/>
          </a:prstGeom>
          <a:solidFill>
            <a:srgbClr val="FFFFFF">
              <a:alpha val="6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589970E-FFA5-A832-847A-D000BB3D82D1}"/>
              </a:ext>
            </a:extLst>
          </p:cNvPr>
          <p:cNvSpPr txBox="1"/>
          <p:nvPr/>
        </p:nvSpPr>
        <p:spPr>
          <a:xfrm>
            <a:off x="219395" y="5513024"/>
            <a:ext cx="5318059"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LISA FRAZIER, AICP</a:t>
            </a:r>
          </a:p>
          <a:p>
            <a:r>
              <a:rPr lang="en-US" sz="2400" b="1" dirty="0">
                <a:solidFill>
                  <a:schemeClr val="bg1"/>
                </a:solidFill>
                <a:latin typeface="Century Gothic" panose="020B0502020202020204" pitchFamily="34" charset="0"/>
              </a:rPr>
              <a:t>GROWTH MANAGEMENT DIRECTOR</a:t>
            </a:r>
          </a:p>
        </p:txBody>
      </p:sp>
      <p:sp>
        <p:nvSpPr>
          <p:cNvPr id="2" name="Title 1">
            <a:extLst>
              <a:ext uri="{FF2B5EF4-FFF2-40B4-BE49-F238E27FC236}">
                <a16:creationId xmlns:a16="http://schemas.microsoft.com/office/drawing/2014/main" id="{D6D9D55D-FF15-440E-F01C-EB66D4C13E38}"/>
              </a:ext>
            </a:extLst>
          </p:cNvPr>
          <p:cNvSpPr>
            <a:spLocks noGrp="1"/>
          </p:cNvSpPr>
          <p:nvPr>
            <p:ph type="ctrTitle"/>
          </p:nvPr>
        </p:nvSpPr>
        <p:spPr>
          <a:xfrm>
            <a:off x="219395" y="532229"/>
            <a:ext cx="5086661" cy="2080629"/>
          </a:xfrm>
          <a:noFill/>
          <a:effectLst>
            <a:outerShdw blurRad="63500" sx="102000" sy="102000" algn="ctr" rotWithShape="0">
              <a:prstClr val="black">
                <a:alpha val="40000"/>
              </a:prstClr>
            </a:outerShdw>
          </a:effectLst>
        </p:spPr>
        <p:txBody>
          <a:bodyPr>
            <a:normAutofit/>
          </a:bodyPr>
          <a:lstStyle/>
          <a:p>
            <a:pPr algn="l"/>
            <a:r>
              <a:rPr lang="en-US" b="1" dirty="0">
                <a:effectLst>
                  <a:glow rad="228600">
                    <a:schemeClr val="bg1">
                      <a:alpha val="76000"/>
                    </a:schemeClr>
                  </a:glow>
                </a:effectLst>
                <a:latin typeface="Century Gothic" panose="020B0502020202020204" pitchFamily="34" charset="0"/>
                <a:cs typeface="Arial" panose="020B0604020202020204" pitchFamily="34" charset="0"/>
              </a:rPr>
              <a:t>THANK YOU !</a:t>
            </a:r>
          </a:p>
        </p:txBody>
      </p:sp>
      <p:pic>
        <p:nvPicPr>
          <p:cNvPr id="13" name="Picture 12">
            <a:extLst>
              <a:ext uri="{FF2B5EF4-FFF2-40B4-BE49-F238E27FC236}">
                <a16:creationId xmlns:a16="http://schemas.microsoft.com/office/drawing/2014/main" id="{E9AA36C3-2AC9-A5FF-EC2E-BF8400171B17}"/>
              </a:ext>
            </a:extLst>
          </p:cNvPr>
          <p:cNvPicPr>
            <a:picLocks noChangeAspect="1"/>
          </p:cNvPicPr>
          <p:nvPr/>
        </p:nvPicPr>
        <p:blipFill>
          <a:blip r:embed="rId4"/>
          <a:stretch>
            <a:fillRect/>
          </a:stretch>
        </p:blipFill>
        <p:spPr>
          <a:xfrm>
            <a:off x="219395" y="2643111"/>
            <a:ext cx="2755631" cy="2749534"/>
          </a:xfrm>
          <a:prstGeom prst="rect">
            <a:avLst/>
          </a:prstGeom>
        </p:spPr>
      </p:pic>
    </p:spTree>
    <p:extLst>
      <p:ext uri="{BB962C8B-B14F-4D97-AF65-F5344CB8AC3E}">
        <p14:creationId xmlns:p14="http://schemas.microsoft.com/office/powerpoint/2010/main" val="1419648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84D46FB-1676-3D03-66E3-E835788861D1}"/>
              </a:ext>
            </a:extLst>
          </p:cNvPr>
          <p:cNvGrpSpPr/>
          <p:nvPr/>
        </p:nvGrpSpPr>
        <p:grpSpPr>
          <a:xfrm>
            <a:off x="1218784" y="1497372"/>
            <a:ext cx="9106315" cy="5262038"/>
            <a:chOff x="876563" y="1744698"/>
            <a:chExt cx="6941376" cy="4709743"/>
          </a:xfrm>
        </p:grpSpPr>
        <p:sp>
          <p:nvSpPr>
            <p:cNvPr id="8" name="Freeform: Shape 7">
              <a:extLst>
                <a:ext uri="{FF2B5EF4-FFF2-40B4-BE49-F238E27FC236}">
                  <a16:creationId xmlns:a16="http://schemas.microsoft.com/office/drawing/2014/main" id="{41EE178E-EFCC-402A-CC21-278E25217432}"/>
                </a:ext>
              </a:extLst>
            </p:cNvPr>
            <p:cNvSpPr/>
            <p:nvPr/>
          </p:nvSpPr>
          <p:spPr>
            <a:xfrm>
              <a:off x="4184927" y="1744698"/>
              <a:ext cx="804323" cy="556284"/>
            </a:xfrm>
            <a:custGeom>
              <a:avLst/>
              <a:gdLst>
                <a:gd name="connsiteX0" fmla="*/ 0 w 1015529"/>
                <a:gd name="connsiteY0" fmla="*/ 423643 h 847286"/>
                <a:gd name="connsiteX1" fmla="*/ 507765 w 1015529"/>
                <a:gd name="connsiteY1" fmla="*/ 0 h 847286"/>
                <a:gd name="connsiteX2" fmla="*/ 1015530 w 1015529"/>
                <a:gd name="connsiteY2" fmla="*/ 423643 h 847286"/>
                <a:gd name="connsiteX3" fmla="*/ 507765 w 1015529"/>
                <a:gd name="connsiteY3" fmla="*/ 847286 h 847286"/>
                <a:gd name="connsiteX4" fmla="*/ 0 w 1015529"/>
                <a:gd name="connsiteY4" fmla="*/ 423643 h 847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529" h="847286">
                  <a:moveTo>
                    <a:pt x="0" y="423643"/>
                  </a:moveTo>
                  <a:cubicBezTo>
                    <a:pt x="0" y="189671"/>
                    <a:pt x="227334" y="0"/>
                    <a:pt x="507765" y="0"/>
                  </a:cubicBezTo>
                  <a:cubicBezTo>
                    <a:pt x="788196" y="0"/>
                    <a:pt x="1015530" y="189671"/>
                    <a:pt x="1015530" y="423643"/>
                  </a:cubicBezTo>
                  <a:cubicBezTo>
                    <a:pt x="1015530" y="657615"/>
                    <a:pt x="788196" y="847286"/>
                    <a:pt x="507765" y="847286"/>
                  </a:cubicBezTo>
                  <a:cubicBezTo>
                    <a:pt x="227334" y="847286"/>
                    <a:pt x="0" y="657615"/>
                    <a:pt x="0" y="423643"/>
                  </a:cubicBezTo>
                  <a:close/>
                </a:path>
              </a:pathLst>
            </a:custGeom>
            <a:solidFill>
              <a:srgbClr val="AAE571"/>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1581" tIns="146942" rIns="171581" bIns="146942" numCol="1" spcCol="1270" anchor="ctr" anchorCtr="0">
              <a:noAutofit/>
            </a:bodyPr>
            <a:lstStyle/>
            <a:p>
              <a:pPr algn="ctr" defTabSz="800100">
                <a:lnSpc>
                  <a:spcPct val="90000"/>
                </a:lnSpc>
                <a:spcBef>
                  <a:spcPct val="0"/>
                </a:spcBef>
                <a:spcAft>
                  <a:spcPct val="35000"/>
                </a:spcAft>
              </a:pPr>
              <a:r>
                <a:rPr lang="en-US" sz="2800" b="1" dirty="0"/>
                <a:t>GM</a:t>
              </a:r>
            </a:p>
          </p:txBody>
        </p:sp>
        <p:sp>
          <p:nvSpPr>
            <p:cNvPr id="9" name="Freeform: Shape 8">
              <a:extLst>
                <a:ext uri="{FF2B5EF4-FFF2-40B4-BE49-F238E27FC236}">
                  <a16:creationId xmlns:a16="http://schemas.microsoft.com/office/drawing/2014/main" id="{5BB4C520-4955-9782-C3C6-89A7D9972C32}"/>
                </a:ext>
              </a:extLst>
            </p:cNvPr>
            <p:cNvSpPr/>
            <p:nvPr/>
          </p:nvSpPr>
          <p:spPr>
            <a:xfrm rot="10630260">
              <a:off x="3898431" y="1931895"/>
              <a:ext cx="270410" cy="174295"/>
            </a:xfrm>
            <a:custGeom>
              <a:avLst/>
              <a:gdLst>
                <a:gd name="connsiteX0" fmla="*/ 0 w 270410"/>
                <a:gd name="connsiteY0" fmla="*/ 34859 h 174295"/>
                <a:gd name="connsiteX1" fmla="*/ 183263 w 270410"/>
                <a:gd name="connsiteY1" fmla="*/ 34859 h 174295"/>
                <a:gd name="connsiteX2" fmla="*/ 183263 w 270410"/>
                <a:gd name="connsiteY2" fmla="*/ 0 h 174295"/>
                <a:gd name="connsiteX3" fmla="*/ 270410 w 270410"/>
                <a:gd name="connsiteY3" fmla="*/ 87148 h 174295"/>
                <a:gd name="connsiteX4" fmla="*/ 183263 w 270410"/>
                <a:gd name="connsiteY4" fmla="*/ 174295 h 174295"/>
                <a:gd name="connsiteX5" fmla="*/ 183263 w 270410"/>
                <a:gd name="connsiteY5" fmla="*/ 139436 h 174295"/>
                <a:gd name="connsiteX6" fmla="*/ 0 w 270410"/>
                <a:gd name="connsiteY6" fmla="*/ 139436 h 174295"/>
                <a:gd name="connsiteX7" fmla="*/ 0 w 270410"/>
                <a:gd name="connsiteY7" fmla="*/ 34859 h 1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410" h="174295">
                  <a:moveTo>
                    <a:pt x="270410" y="34859"/>
                  </a:moveTo>
                  <a:lnTo>
                    <a:pt x="87147" y="34859"/>
                  </a:lnTo>
                  <a:lnTo>
                    <a:pt x="87147" y="0"/>
                  </a:lnTo>
                  <a:lnTo>
                    <a:pt x="0" y="87148"/>
                  </a:lnTo>
                  <a:lnTo>
                    <a:pt x="87147" y="174295"/>
                  </a:lnTo>
                  <a:lnTo>
                    <a:pt x="87147" y="139436"/>
                  </a:lnTo>
                  <a:lnTo>
                    <a:pt x="270410" y="139436"/>
                  </a:lnTo>
                  <a:lnTo>
                    <a:pt x="270410" y="34859"/>
                  </a:lnTo>
                  <a:close/>
                </a:path>
              </a:pathLst>
            </a:custGeom>
            <a:solidFill>
              <a:srgbClr val="AAE57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52288" tIns="34858" rIns="-1" bIns="34859" numCol="1" spcCol="1270" anchor="ctr" anchorCtr="0">
              <a:noAutofit/>
            </a:bodyPr>
            <a:lstStyle/>
            <a:p>
              <a:pPr algn="ctr" defTabSz="177800">
                <a:lnSpc>
                  <a:spcPct val="90000"/>
                </a:lnSpc>
                <a:spcBef>
                  <a:spcPct val="0"/>
                </a:spcBef>
                <a:spcAft>
                  <a:spcPct val="35000"/>
                </a:spcAft>
              </a:pPr>
              <a:endParaRPr lang="en-US" sz="400" dirty="0"/>
            </a:p>
          </p:txBody>
        </p:sp>
        <p:sp>
          <p:nvSpPr>
            <p:cNvPr id="10" name="Freeform: Shape 9">
              <a:extLst>
                <a:ext uri="{FF2B5EF4-FFF2-40B4-BE49-F238E27FC236}">
                  <a16:creationId xmlns:a16="http://schemas.microsoft.com/office/drawing/2014/main" id="{F15C373B-79D7-0023-71F0-E62430E9E997}"/>
                </a:ext>
              </a:extLst>
            </p:cNvPr>
            <p:cNvSpPr/>
            <p:nvPr/>
          </p:nvSpPr>
          <p:spPr>
            <a:xfrm>
              <a:off x="1192134" y="4055048"/>
              <a:ext cx="787035" cy="391956"/>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IT</a:t>
              </a:r>
            </a:p>
          </p:txBody>
        </p:sp>
        <p:sp>
          <p:nvSpPr>
            <p:cNvPr id="12" name="Freeform: Shape 11">
              <a:extLst>
                <a:ext uri="{FF2B5EF4-FFF2-40B4-BE49-F238E27FC236}">
                  <a16:creationId xmlns:a16="http://schemas.microsoft.com/office/drawing/2014/main" id="{3EF4E233-4FDF-9714-379E-E3491982D8D4}"/>
                </a:ext>
              </a:extLst>
            </p:cNvPr>
            <p:cNvSpPr/>
            <p:nvPr/>
          </p:nvSpPr>
          <p:spPr>
            <a:xfrm>
              <a:off x="876563" y="3105234"/>
              <a:ext cx="1219200" cy="659985"/>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b="1" dirty="0"/>
                <a:t>LEGISLATIVE</a:t>
              </a:r>
            </a:p>
          </p:txBody>
        </p:sp>
        <p:sp>
          <p:nvSpPr>
            <p:cNvPr id="14" name="Freeform: Shape 13">
              <a:extLst>
                <a:ext uri="{FF2B5EF4-FFF2-40B4-BE49-F238E27FC236}">
                  <a16:creationId xmlns:a16="http://schemas.microsoft.com/office/drawing/2014/main" id="{10EDB5D8-E52C-3256-EA8E-841769910E05}"/>
                </a:ext>
              </a:extLst>
            </p:cNvPr>
            <p:cNvSpPr/>
            <p:nvPr/>
          </p:nvSpPr>
          <p:spPr>
            <a:xfrm>
              <a:off x="6060955" y="2300404"/>
              <a:ext cx="950855"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a:solidFill>
              <a:srgbClr val="76E3F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FIRE RESCUE</a:t>
              </a:r>
            </a:p>
          </p:txBody>
        </p:sp>
        <p:sp>
          <p:nvSpPr>
            <p:cNvPr id="16" name="Freeform: Shape 15">
              <a:extLst>
                <a:ext uri="{FF2B5EF4-FFF2-40B4-BE49-F238E27FC236}">
                  <a16:creationId xmlns:a16="http://schemas.microsoft.com/office/drawing/2014/main" id="{B8E45FF0-3706-36DE-477D-B5187B94BBDD}"/>
                </a:ext>
              </a:extLst>
            </p:cNvPr>
            <p:cNvSpPr/>
            <p:nvPr/>
          </p:nvSpPr>
          <p:spPr>
            <a:xfrm>
              <a:off x="6536383" y="3107847"/>
              <a:ext cx="1168331"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PARKS &amp; FACILITIES</a:t>
              </a:r>
            </a:p>
          </p:txBody>
        </p:sp>
        <p:sp>
          <p:nvSpPr>
            <p:cNvPr id="18" name="Freeform: Shape 17">
              <a:extLst>
                <a:ext uri="{FF2B5EF4-FFF2-40B4-BE49-F238E27FC236}">
                  <a16:creationId xmlns:a16="http://schemas.microsoft.com/office/drawing/2014/main" id="{DB62BCA8-B16C-E703-89DE-F196694E1A8B}"/>
                </a:ext>
              </a:extLst>
            </p:cNvPr>
            <p:cNvSpPr/>
            <p:nvPr/>
          </p:nvSpPr>
          <p:spPr>
            <a:xfrm>
              <a:off x="6454318" y="4007917"/>
              <a:ext cx="1363621"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PROCUREMENT</a:t>
              </a:r>
            </a:p>
          </p:txBody>
        </p:sp>
        <p:sp>
          <p:nvSpPr>
            <p:cNvPr id="20" name="Freeform: Shape 19">
              <a:extLst>
                <a:ext uri="{FF2B5EF4-FFF2-40B4-BE49-F238E27FC236}">
                  <a16:creationId xmlns:a16="http://schemas.microsoft.com/office/drawing/2014/main" id="{1DFE304A-B940-B73B-7FD5-EBCAC708443B}"/>
                </a:ext>
              </a:extLst>
            </p:cNvPr>
            <p:cNvSpPr/>
            <p:nvPr/>
          </p:nvSpPr>
          <p:spPr>
            <a:xfrm>
              <a:off x="6220181" y="4873377"/>
              <a:ext cx="1583257"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a:solidFill>
              <a:srgbClr val="76E3F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ENGINEERING &amp; PUBLIC WORKS</a:t>
              </a:r>
            </a:p>
          </p:txBody>
        </p:sp>
        <p:sp>
          <p:nvSpPr>
            <p:cNvPr id="22" name="Freeform: Shape 21">
              <a:extLst>
                <a:ext uri="{FF2B5EF4-FFF2-40B4-BE49-F238E27FC236}">
                  <a16:creationId xmlns:a16="http://schemas.microsoft.com/office/drawing/2014/main" id="{0BE31026-6BE6-E057-62C3-08E397D181DC}"/>
                </a:ext>
              </a:extLst>
            </p:cNvPr>
            <p:cNvSpPr/>
            <p:nvPr/>
          </p:nvSpPr>
          <p:spPr>
            <a:xfrm>
              <a:off x="5695763" y="5645399"/>
              <a:ext cx="892531"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FINANCE</a:t>
              </a:r>
            </a:p>
          </p:txBody>
        </p:sp>
        <p:sp>
          <p:nvSpPr>
            <p:cNvPr id="24" name="Freeform: Shape 23">
              <a:extLst>
                <a:ext uri="{FF2B5EF4-FFF2-40B4-BE49-F238E27FC236}">
                  <a16:creationId xmlns:a16="http://schemas.microsoft.com/office/drawing/2014/main" id="{45646FF3-C5A9-66FF-892A-C98A4680402C}"/>
                </a:ext>
              </a:extLst>
            </p:cNvPr>
            <p:cNvSpPr/>
            <p:nvPr/>
          </p:nvSpPr>
          <p:spPr>
            <a:xfrm>
              <a:off x="4464399" y="5898157"/>
              <a:ext cx="1004812"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a:solidFill>
              <a:srgbClr val="76E3F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BUILDING DEPT</a:t>
              </a:r>
            </a:p>
          </p:txBody>
        </p:sp>
        <p:sp>
          <p:nvSpPr>
            <p:cNvPr id="26" name="Freeform: Shape 25">
              <a:extLst>
                <a:ext uri="{FF2B5EF4-FFF2-40B4-BE49-F238E27FC236}">
                  <a16:creationId xmlns:a16="http://schemas.microsoft.com/office/drawing/2014/main" id="{E39E4EE2-D0A4-0E47-4030-8206497724F4}"/>
                </a:ext>
              </a:extLst>
            </p:cNvPr>
            <p:cNvSpPr/>
            <p:nvPr/>
          </p:nvSpPr>
          <p:spPr>
            <a:xfrm>
              <a:off x="3313778" y="5791268"/>
              <a:ext cx="857973"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a:solidFill>
              <a:srgbClr val="76E3F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UTILITIES</a:t>
              </a:r>
            </a:p>
          </p:txBody>
        </p:sp>
        <p:sp>
          <p:nvSpPr>
            <p:cNvPr id="28" name="Freeform: Shape 27">
              <a:extLst>
                <a:ext uri="{FF2B5EF4-FFF2-40B4-BE49-F238E27FC236}">
                  <a16:creationId xmlns:a16="http://schemas.microsoft.com/office/drawing/2014/main" id="{5FD63DEE-5A81-77F8-CB1F-4EC19CF6F476}"/>
                </a:ext>
              </a:extLst>
            </p:cNvPr>
            <p:cNvSpPr/>
            <p:nvPr/>
          </p:nvSpPr>
          <p:spPr>
            <a:xfrm>
              <a:off x="2091913" y="5367256"/>
              <a:ext cx="1117194"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HUMAN RESOURCES</a:t>
              </a:r>
            </a:p>
          </p:txBody>
        </p:sp>
        <p:sp>
          <p:nvSpPr>
            <p:cNvPr id="30" name="Freeform: Shape 29">
              <a:extLst>
                <a:ext uri="{FF2B5EF4-FFF2-40B4-BE49-F238E27FC236}">
                  <a16:creationId xmlns:a16="http://schemas.microsoft.com/office/drawing/2014/main" id="{9A7B0B2C-35BC-892B-8047-7D582ECA8DD5}"/>
                </a:ext>
              </a:extLst>
            </p:cNvPr>
            <p:cNvSpPr/>
            <p:nvPr/>
          </p:nvSpPr>
          <p:spPr>
            <a:xfrm>
              <a:off x="1634025" y="2266496"/>
              <a:ext cx="1015529" cy="659985"/>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a:solidFill>
              <a:srgbClr val="76E3F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b="1" dirty="0"/>
                <a:t>LEGAL</a:t>
              </a:r>
            </a:p>
          </p:txBody>
        </p:sp>
        <p:sp>
          <p:nvSpPr>
            <p:cNvPr id="32" name="Freeform: Shape 31">
              <a:extLst>
                <a:ext uri="{FF2B5EF4-FFF2-40B4-BE49-F238E27FC236}">
                  <a16:creationId xmlns:a16="http://schemas.microsoft.com/office/drawing/2014/main" id="{1FA6889A-A477-44DB-6B34-98683A790430}"/>
                </a:ext>
              </a:extLst>
            </p:cNvPr>
            <p:cNvSpPr/>
            <p:nvPr/>
          </p:nvSpPr>
          <p:spPr>
            <a:xfrm>
              <a:off x="2602771" y="1804736"/>
              <a:ext cx="1279578" cy="556266"/>
            </a:xfrm>
            <a:custGeom>
              <a:avLst/>
              <a:gdLst>
                <a:gd name="connsiteX0" fmla="*/ 0 w 694584"/>
                <a:gd name="connsiteY0" fmla="*/ 278133 h 556266"/>
                <a:gd name="connsiteX1" fmla="*/ 347292 w 694584"/>
                <a:gd name="connsiteY1" fmla="*/ 0 h 556266"/>
                <a:gd name="connsiteX2" fmla="*/ 694584 w 694584"/>
                <a:gd name="connsiteY2" fmla="*/ 278133 h 556266"/>
                <a:gd name="connsiteX3" fmla="*/ 347292 w 694584"/>
                <a:gd name="connsiteY3" fmla="*/ 556266 h 556266"/>
                <a:gd name="connsiteX4" fmla="*/ 0 w 694584"/>
                <a:gd name="connsiteY4" fmla="*/ 278133 h 55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84" h="556266">
                  <a:moveTo>
                    <a:pt x="0" y="278133"/>
                  </a:moveTo>
                  <a:cubicBezTo>
                    <a:pt x="0" y="124524"/>
                    <a:pt x="155488" y="0"/>
                    <a:pt x="347292" y="0"/>
                  </a:cubicBezTo>
                  <a:cubicBezTo>
                    <a:pt x="539096" y="0"/>
                    <a:pt x="694584" y="124524"/>
                    <a:pt x="694584" y="278133"/>
                  </a:cubicBezTo>
                  <a:cubicBezTo>
                    <a:pt x="694584" y="431742"/>
                    <a:pt x="539096" y="556266"/>
                    <a:pt x="347292" y="556266"/>
                  </a:cubicBezTo>
                  <a:cubicBezTo>
                    <a:pt x="155488" y="556266"/>
                    <a:pt x="0" y="431742"/>
                    <a:pt x="0" y="278133"/>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8069" tIns="87813" rIns="108069" bIns="87813" numCol="1" spcCol="1270" anchor="ctr" anchorCtr="0">
              <a:noAutofit/>
            </a:bodyPr>
            <a:lstStyle/>
            <a:p>
              <a:pPr algn="ctr" defTabSz="222250">
                <a:lnSpc>
                  <a:spcPct val="90000"/>
                </a:lnSpc>
                <a:spcBef>
                  <a:spcPct val="0"/>
                </a:spcBef>
                <a:spcAft>
                  <a:spcPct val="35000"/>
                </a:spcAft>
              </a:pPr>
              <a:r>
                <a:rPr lang="en-US" dirty="0"/>
                <a:t>MANAGEMENT</a:t>
              </a:r>
            </a:p>
          </p:txBody>
        </p:sp>
        <p:sp>
          <p:nvSpPr>
            <p:cNvPr id="36" name="Freeform: Shape 35">
              <a:extLst>
                <a:ext uri="{FF2B5EF4-FFF2-40B4-BE49-F238E27FC236}">
                  <a16:creationId xmlns:a16="http://schemas.microsoft.com/office/drawing/2014/main" id="{85B49B73-2B91-67B0-ED17-292D81404529}"/>
                </a:ext>
              </a:extLst>
            </p:cNvPr>
            <p:cNvSpPr/>
            <p:nvPr/>
          </p:nvSpPr>
          <p:spPr>
            <a:xfrm>
              <a:off x="1222923" y="4718037"/>
              <a:ext cx="1320426"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a:solidFill>
              <a:srgbClr val="76E3F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ECONOMIC DEVELOPMENT</a:t>
              </a:r>
            </a:p>
          </p:txBody>
        </p:sp>
        <p:sp>
          <p:nvSpPr>
            <p:cNvPr id="38" name="Freeform: Shape 37">
              <a:extLst>
                <a:ext uri="{FF2B5EF4-FFF2-40B4-BE49-F238E27FC236}">
                  <a16:creationId xmlns:a16="http://schemas.microsoft.com/office/drawing/2014/main" id="{32D34AE5-FA05-AD3E-9D7C-D76810030C5B}"/>
                </a:ext>
              </a:extLst>
            </p:cNvPr>
            <p:cNvSpPr/>
            <p:nvPr/>
          </p:nvSpPr>
          <p:spPr>
            <a:xfrm>
              <a:off x="5266201" y="1804718"/>
              <a:ext cx="656234" cy="556284"/>
            </a:xfrm>
            <a:custGeom>
              <a:avLst/>
              <a:gdLst>
                <a:gd name="connsiteX0" fmla="*/ 0 w 656234"/>
                <a:gd name="connsiteY0" fmla="*/ 278142 h 556284"/>
                <a:gd name="connsiteX1" fmla="*/ 328117 w 656234"/>
                <a:gd name="connsiteY1" fmla="*/ 0 h 556284"/>
                <a:gd name="connsiteX2" fmla="*/ 656234 w 656234"/>
                <a:gd name="connsiteY2" fmla="*/ 278142 h 556284"/>
                <a:gd name="connsiteX3" fmla="*/ 328117 w 656234"/>
                <a:gd name="connsiteY3" fmla="*/ 556284 h 556284"/>
                <a:gd name="connsiteX4" fmla="*/ 0 w 656234"/>
                <a:gd name="connsiteY4" fmla="*/ 278142 h 55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34" h="556284">
                  <a:moveTo>
                    <a:pt x="0" y="278142"/>
                  </a:moveTo>
                  <a:cubicBezTo>
                    <a:pt x="0" y="124528"/>
                    <a:pt x="146903" y="0"/>
                    <a:pt x="328117" y="0"/>
                  </a:cubicBezTo>
                  <a:cubicBezTo>
                    <a:pt x="509331" y="0"/>
                    <a:pt x="656234" y="124528"/>
                    <a:pt x="656234" y="278142"/>
                  </a:cubicBezTo>
                  <a:cubicBezTo>
                    <a:pt x="656234" y="431756"/>
                    <a:pt x="509331" y="556284"/>
                    <a:pt x="328117" y="556284"/>
                  </a:cubicBezTo>
                  <a:cubicBezTo>
                    <a:pt x="146903" y="556284"/>
                    <a:pt x="0" y="431756"/>
                    <a:pt x="0" y="278142"/>
                  </a:cubicBezTo>
                  <a:close/>
                </a:path>
              </a:pathLst>
            </a:custGeom>
            <a:solidFill>
              <a:srgbClr val="76E3F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2453" tIns="87816" rIns="102453" bIns="87816" numCol="1" spcCol="1270" anchor="ctr" anchorCtr="0">
              <a:noAutofit/>
            </a:bodyPr>
            <a:lstStyle/>
            <a:p>
              <a:pPr algn="ctr" defTabSz="222250">
                <a:lnSpc>
                  <a:spcPct val="90000"/>
                </a:lnSpc>
                <a:spcBef>
                  <a:spcPct val="0"/>
                </a:spcBef>
                <a:spcAft>
                  <a:spcPct val="35000"/>
                </a:spcAft>
              </a:pPr>
              <a:r>
                <a:rPr lang="en-US" dirty="0"/>
                <a:t>POLICE</a:t>
              </a:r>
            </a:p>
          </p:txBody>
        </p:sp>
      </p:grpSp>
      <p:sp>
        <p:nvSpPr>
          <p:cNvPr id="3" name="Rectangle 2"/>
          <p:cNvSpPr/>
          <p:nvPr/>
        </p:nvSpPr>
        <p:spPr>
          <a:xfrm>
            <a:off x="0" y="600947"/>
            <a:ext cx="12192000" cy="1015663"/>
          </a:xfrm>
          <a:prstGeom prst="rect">
            <a:avLst/>
          </a:prstGeom>
          <a:noFill/>
        </p:spPr>
        <p:txBody>
          <a:bodyPr wrap="square" lIns="91440" tIns="45720" rIns="91440" bIns="45720">
            <a:spAutoFit/>
          </a:bodyPr>
          <a:lstStyle/>
          <a:p>
            <a:pPr algn="ctr"/>
            <a:r>
              <a:rPr lang="en-US" sz="6000" b="1" dirty="0">
                <a:ln w="10541" cmpd="sng">
                  <a:solidFill>
                    <a:schemeClr val="tx1"/>
                  </a:solidFill>
                  <a:prstDash val="solid"/>
                </a:ln>
                <a:solidFill>
                  <a:srgbClr val="92D050"/>
                </a:solidFill>
                <a:latin typeface="Century Gothic" panose="020B0502020202020204" pitchFamily="34" charset="0"/>
              </a:rPr>
              <a:t>COMMUNITY!</a:t>
            </a:r>
          </a:p>
        </p:txBody>
      </p:sp>
      <p:grpSp>
        <p:nvGrpSpPr>
          <p:cNvPr id="40" name="Group 39">
            <a:extLst>
              <a:ext uri="{FF2B5EF4-FFF2-40B4-BE49-F238E27FC236}">
                <a16:creationId xmlns:a16="http://schemas.microsoft.com/office/drawing/2014/main" id="{1CAF3A92-E06A-6324-B479-DEE43E1592B2}"/>
              </a:ext>
            </a:extLst>
          </p:cNvPr>
          <p:cNvGrpSpPr/>
          <p:nvPr/>
        </p:nvGrpSpPr>
        <p:grpSpPr>
          <a:xfrm rot="2814533">
            <a:off x="7766386" y="2088963"/>
            <a:ext cx="270410" cy="174295"/>
            <a:chOff x="3169271" y="477369"/>
            <a:chExt cx="270410" cy="174295"/>
          </a:xfrm>
          <a:solidFill>
            <a:srgbClr val="AAE571"/>
          </a:solidFill>
        </p:grpSpPr>
        <p:sp>
          <p:nvSpPr>
            <p:cNvPr id="41" name="Arrow: Right 40">
              <a:extLst>
                <a:ext uri="{FF2B5EF4-FFF2-40B4-BE49-F238E27FC236}">
                  <a16:creationId xmlns:a16="http://schemas.microsoft.com/office/drawing/2014/main" id="{D326FC24-9C13-88E3-F56A-E40FF7FE04B7}"/>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2" name="Arrow: Right 4">
              <a:extLst>
                <a:ext uri="{FF2B5EF4-FFF2-40B4-BE49-F238E27FC236}">
                  <a16:creationId xmlns:a16="http://schemas.microsoft.com/office/drawing/2014/main" id="{5B4CCC0C-03A1-5BA1-9860-3A2BADB6E5B4}"/>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43" name="Group 42">
            <a:extLst>
              <a:ext uri="{FF2B5EF4-FFF2-40B4-BE49-F238E27FC236}">
                <a16:creationId xmlns:a16="http://schemas.microsoft.com/office/drawing/2014/main" id="{B3FF7F98-1BBA-0968-37B9-F86FEC473FD2}"/>
              </a:ext>
            </a:extLst>
          </p:cNvPr>
          <p:cNvGrpSpPr/>
          <p:nvPr/>
        </p:nvGrpSpPr>
        <p:grpSpPr>
          <a:xfrm rot="3994413">
            <a:off x="8628301" y="2864586"/>
            <a:ext cx="270410" cy="174295"/>
            <a:chOff x="3169271" y="477369"/>
            <a:chExt cx="270410" cy="174295"/>
          </a:xfrm>
          <a:solidFill>
            <a:srgbClr val="AAE571"/>
          </a:solidFill>
        </p:grpSpPr>
        <p:sp>
          <p:nvSpPr>
            <p:cNvPr id="44" name="Arrow: Right 43">
              <a:extLst>
                <a:ext uri="{FF2B5EF4-FFF2-40B4-BE49-F238E27FC236}">
                  <a16:creationId xmlns:a16="http://schemas.microsoft.com/office/drawing/2014/main" id="{18C121B7-1CE8-AB16-95C0-6B301BA1F281}"/>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5" name="Arrow: Right 4">
              <a:extLst>
                <a:ext uri="{FF2B5EF4-FFF2-40B4-BE49-F238E27FC236}">
                  <a16:creationId xmlns:a16="http://schemas.microsoft.com/office/drawing/2014/main" id="{35F6F48D-A8F0-8045-48D7-DE8BE5AF55C9}"/>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46" name="Group 45">
            <a:extLst>
              <a:ext uri="{FF2B5EF4-FFF2-40B4-BE49-F238E27FC236}">
                <a16:creationId xmlns:a16="http://schemas.microsoft.com/office/drawing/2014/main" id="{AA1B4CF7-1DE4-60F9-EC3F-6B8D8E113CCA}"/>
              </a:ext>
            </a:extLst>
          </p:cNvPr>
          <p:cNvGrpSpPr/>
          <p:nvPr/>
        </p:nvGrpSpPr>
        <p:grpSpPr>
          <a:xfrm rot="8566259">
            <a:off x="9218044" y="4761741"/>
            <a:ext cx="270410" cy="174295"/>
            <a:chOff x="3169271" y="477369"/>
            <a:chExt cx="270410" cy="174295"/>
          </a:xfrm>
          <a:solidFill>
            <a:srgbClr val="AAE571"/>
          </a:solidFill>
        </p:grpSpPr>
        <p:sp>
          <p:nvSpPr>
            <p:cNvPr id="47" name="Arrow: Right 46">
              <a:extLst>
                <a:ext uri="{FF2B5EF4-FFF2-40B4-BE49-F238E27FC236}">
                  <a16:creationId xmlns:a16="http://schemas.microsoft.com/office/drawing/2014/main" id="{088C81C3-89D3-A2BE-46A4-B6F128849BBE}"/>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8" name="Arrow: Right 4">
              <a:extLst>
                <a:ext uri="{FF2B5EF4-FFF2-40B4-BE49-F238E27FC236}">
                  <a16:creationId xmlns:a16="http://schemas.microsoft.com/office/drawing/2014/main" id="{BD083BE9-487A-5676-D73E-8B50406FFA59}"/>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49" name="Group 48">
            <a:extLst>
              <a:ext uri="{FF2B5EF4-FFF2-40B4-BE49-F238E27FC236}">
                <a16:creationId xmlns:a16="http://schemas.microsoft.com/office/drawing/2014/main" id="{1D56B41B-19A5-FDF0-FBA9-BEEF94160F0D}"/>
              </a:ext>
            </a:extLst>
          </p:cNvPr>
          <p:cNvGrpSpPr/>
          <p:nvPr/>
        </p:nvGrpSpPr>
        <p:grpSpPr>
          <a:xfrm rot="6259035">
            <a:off x="9249393" y="3762517"/>
            <a:ext cx="270410" cy="174295"/>
            <a:chOff x="3169271" y="477369"/>
            <a:chExt cx="270410" cy="174295"/>
          </a:xfrm>
          <a:solidFill>
            <a:srgbClr val="AAE571"/>
          </a:solidFill>
        </p:grpSpPr>
        <p:sp>
          <p:nvSpPr>
            <p:cNvPr id="50" name="Arrow: Right 49">
              <a:extLst>
                <a:ext uri="{FF2B5EF4-FFF2-40B4-BE49-F238E27FC236}">
                  <a16:creationId xmlns:a16="http://schemas.microsoft.com/office/drawing/2014/main" id="{B9D701B5-5094-0C67-914F-AAAA48744695}"/>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1" name="Arrow: Right 4">
              <a:extLst>
                <a:ext uri="{FF2B5EF4-FFF2-40B4-BE49-F238E27FC236}">
                  <a16:creationId xmlns:a16="http://schemas.microsoft.com/office/drawing/2014/main" id="{EDAE36F1-06CA-14D5-B0FC-FACB3BFECBF8}"/>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52" name="Group 51">
            <a:extLst>
              <a:ext uri="{FF2B5EF4-FFF2-40B4-BE49-F238E27FC236}">
                <a16:creationId xmlns:a16="http://schemas.microsoft.com/office/drawing/2014/main" id="{8FA595E8-379A-BC32-5DD4-F18F7F3787DD}"/>
              </a:ext>
            </a:extLst>
          </p:cNvPr>
          <p:cNvGrpSpPr/>
          <p:nvPr/>
        </p:nvGrpSpPr>
        <p:grpSpPr>
          <a:xfrm rot="9506649">
            <a:off x="8631235" y="5703908"/>
            <a:ext cx="270410" cy="174295"/>
            <a:chOff x="3169271" y="477369"/>
            <a:chExt cx="270410" cy="174295"/>
          </a:xfrm>
          <a:solidFill>
            <a:srgbClr val="AAE571"/>
          </a:solidFill>
        </p:grpSpPr>
        <p:sp>
          <p:nvSpPr>
            <p:cNvPr id="53" name="Arrow: Right 52">
              <a:extLst>
                <a:ext uri="{FF2B5EF4-FFF2-40B4-BE49-F238E27FC236}">
                  <a16:creationId xmlns:a16="http://schemas.microsoft.com/office/drawing/2014/main" id="{321EC518-6FEF-383E-EB5D-E50D46CCBAB1}"/>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4" name="Arrow: Right 4">
              <a:extLst>
                <a:ext uri="{FF2B5EF4-FFF2-40B4-BE49-F238E27FC236}">
                  <a16:creationId xmlns:a16="http://schemas.microsoft.com/office/drawing/2014/main" id="{E5D4342D-7D93-8329-312B-F448B9391CB5}"/>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55" name="Group 54">
            <a:extLst>
              <a:ext uri="{FF2B5EF4-FFF2-40B4-BE49-F238E27FC236}">
                <a16:creationId xmlns:a16="http://schemas.microsoft.com/office/drawing/2014/main" id="{EC0A429B-E20A-C641-503B-1478FD1DF65F}"/>
              </a:ext>
            </a:extLst>
          </p:cNvPr>
          <p:cNvGrpSpPr/>
          <p:nvPr/>
        </p:nvGrpSpPr>
        <p:grpSpPr>
          <a:xfrm rot="11016298">
            <a:off x="7305391" y="6371991"/>
            <a:ext cx="277718" cy="184817"/>
            <a:chOff x="3169271" y="477369"/>
            <a:chExt cx="270410" cy="174295"/>
          </a:xfrm>
          <a:solidFill>
            <a:srgbClr val="AAE571"/>
          </a:solidFill>
        </p:grpSpPr>
        <p:sp>
          <p:nvSpPr>
            <p:cNvPr id="56" name="Arrow: Right 55">
              <a:extLst>
                <a:ext uri="{FF2B5EF4-FFF2-40B4-BE49-F238E27FC236}">
                  <a16:creationId xmlns:a16="http://schemas.microsoft.com/office/drawing/2014/main" id="{5B7B3767-E6A7-DBFA-86C3-4987705C3E48}"/>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7" name="Arrow: Right 4">
              <a:extLst>
                <a:ext uri="{FF2B5EF4-FFF2-40B4-BE49-F238E27FC236}">
                  <a16:creationId xmlns:a16="http://schemas.microsoft.com/office/drawing/2014/main" id="{6F577AD2-3993-CF6E-1714-13A558D175C0}"/>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58" name="Group 57">
            <a:extLst>
              <a:ext uri="{FF2B5EF4-FFF2-40B4-BE49-F238E27FC236}">
                <a16:creationId xmlns:a16="http://schemas.microsoft.com/office/drawing/2014/main" id="{18C5823F-99ED-483C-F60B-6776EC50B314}"/>
              </a:ext>
            </a:extLst>
          </p:cNvPr>
          <p:cNvGrpSpPr/>
          <p:nvPr/>
        </p:nvGrpSpPr>
        <p:grpSpPr>
          <a:xfrm rot="12742751">
            <a:off x="5538537" y="6357159"/>
            <a:ext cx="236476" cy="201647"/>
            <a:chOff x="3169271" y="477369"/>
            <a:chExt cx="270410" cy="174295"/>
          </a:xfrm>
          <a:solidFill>
            <a:srgbClr val="AAE571"/>
          </a:solidFill>
        </p:grpSpPr>
        <p:sp>
          <p:nvSpPr>
            <p:cNvPr id="59" name="Arrow: Right 58">
              <a:extLst>
                <a:ext uri="{FF2B5EF4-FFF2-40B4-BE49-F238E27FC236}">
                  <a16:creationId xmlns:a16="http://schemas.microsoft.com/office/drawing/2014/main" id="{CFEC1687-966F-20C7-B363-0ED13AA55E60}"/>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0" name="Arrow: Right 4">
              <a:extLst>
                <a:ext uri="{FF2B5EF4-FFF2-40B4-BE49-F238E27FC236}">
                  <a16:creationId xmlns:a16="http://schemas.microsoft.com/office/drawing/2014/main" id="{62AC06FD-FE31-359F-DD11-A70240862AA8}"/>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61" name="Group 60">
            <a:extLst>
              <a:ext uri="{FF2B5EF4-FFF2-40B4-BE49-F238E27FC236}">
                <a16:creationId xmlns:a16="http://schemas.microsoft.com/office/drawing/2014/main" id="{2AFB2560-5F6A-2E09-E1BE-91336D02A085}"/>
              </a:ext>
            </a:extLst>
          </p:cNvPr>
          <p:cNvGrpSpPr/>
          <p:nvPr/>
        </p:nvGrpSpPr>
        <p:grpSpPr>
          <a:xfrm rot="12822773">
            <a:off x="4054064" y="6084727"/>
            <a:ext cx="270410" cy="174295"/>
            <a:chOff x="3169271" y="477369"/>
            <a:chExt cx="270410" cy="174295"/>
          </a:xfrm>
          <a:solidFill>
            <a:srgbClr val="AAE571"/>
          </a:solidFill>
        </p:grpSpPr>
        <p:sp>
          <p:nvSpPr>
            <p:cNvPr id="62" name="Arrow: Right 61">
              <a:extLst>
                <a:ext uri="{FF2B5EF4-FFF2-40B4-BE49-F238E27FC236}">
                  <a16:creationId xmlns:a16="http://schemas.microsoft.com/office/drawing/2014/main" id="{581DFAF0-B46F-B19E-484E-9DFF7EC004F8}"/>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3" name="Arrow: Right 4">
              <a:extLst>
                <a:ext uri="{FF2B5EF4-FFF2-40B4-BE49-F238E27FC236}">
                  <a16:creationId xmlns:a16="http://schemas.microsoft.com/office/drawing/2014/main" id="{1B161F96-3D42-DED9-9A27-9DF63444449C}"/>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64" name="Group 63">
            <a:extLst>
              <a:ext uri="{FF2B5EF4-FFF2-40B4-BE49-F238E27FC236}">
                <a16:creationId xmlns:a16="http://schemas.microsoft.com/office/drawing/2014/main" id="{16633234-9E5F-4B93-F4E4-C1E1CAF53C31}"/>
              </a:ext>
            </a:extLst>
          </p:cNvPr>
          <p:cNvGrpSpPr/>
          <p:nvPr/>
        </p:nvGrpSpPr>
        <p:grpSpPr>
          <a:xfrm rot="14807033">
            <a:off x="2600004" y="5512364"/>
            <a:ext cx="270410" cy="174295"/>
            <a:chOff x="3169271" y="477369"/>
            <a:chExt cx="270410" cy="174295"/>
          </a:xfrm>
          <a:solidFill>
            <a:srgbClr val="AAE571"/>
          </a:solidFill>
        </p:grpSpPr>
        <p:sp>
          <p:nvSpPr>
            <p:cNvPr id="65" name="Arrow: Right 64">
              <a:extLst>
                <a:ext uri="{FF2B5EF4-FFF2-40B4-BE49-F238E27FC236}">
                  <a16:creationId xmlns:a16="http://schemas.microsoft.com/office/drawing/2014/main" id="{56198354-FDDB-901D-DCEC-361A029C60B0}"/>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6" name="Arrow: Right 4">
              <a:extLst>
                <a:ext uri="{FF2B5EF4-FFF2-40B4-BE49-F238E27FC236}">
                  <a16:creationId xmlns:a16="http://schemas.microsoft.com/office/drawing/2014/main" id="{08CD4883-5336-C545-AE3B-DDD25A516763}"/>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67" name="Group 66">
            <a:extLst>
              <a:ext uri="{FF2B5EF4-FFF2-40B4-BE49-F238E27FC236}">
                <a16:creationId xmlns:a16="http://schemas.microsoft.com/office/drawing/2014/main" id="{5AACD63D-B844-E696-2BDB-33D69C2DD4C7}"/>
              </a:ext>
            </a:extLst>
          </p:cNvPr>
          <p:cNvGrpSpPr/>
          <p:nvPr/>
        </p:nvGrpSpPr>
        <p:grpSpPr>
          <a:xfrm rot="15822990">
            <a:off x="2034267" y="4573651"/>
            <a:ext cx="270410" cy="174295"/>
            <a:chOff x="3169271" y="477369"/>
            <a:chExt cx="270410" cy="174295"/>
          </a:xfrm>
          <a:solidFill>
            <a:srgbClr val="AAE571"/>
          </a:solidFill>
        </p:grpSpPr>
        <p:sp>
          <p:nvSpPr>
            <p:cNvPr id="68" name="Arrow: Right 67">
              <a:extLst>
                <a:ext uri="{FF2B5EF4-FFF2-40B4-BE49-F238E27FC236}">
                  <a16:creationId xmlns:a16="http://schemas.microsoft.com/office/drawing/2014/main" id="{E9CDF1FF-688B-7F0C-2DC3-618AF78F3F81}"/>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9" name="Arrow: Right 4">
              <a:extLst>
                <a:ext uri="{FF2B5EF4-FFF2-40B4-BE49-F238E27FC236}">
                  <a16:creationId xmlns:a16="http://schemas.microsoft.com/office/drawing/2014/main" id="{63288AA8-FB1C-70D9-94FB-F56E604349FC}"/>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70" name="Group 69">
            <a:extLst>
              <a:ext uri="{FF2B5EF4-FFF2-40B4-BE49-F238E27FC236}">
                <a16:creationId xmlns:a16="http://schemas.microsoft.com/office/drawing/2014/main" id="{EB5460C2-191E-3D75-5DBC-D181D1F83AFC}"/>
              </a:ext>
            </a:extLst>
          </p:cNvPr>
          <p:cNvGrpSpPr/>
          <p:nvPr/>
        </p:nvGrpSpPr>
        <p:grpSpPr>
          <a:xfrm rot="16872631">
            <a:off x="1925528" y="3805580"/>
            <a:ext cx="270410" cy="174295"/>
            <a:chOff x="3169271" y="477369"/>
            <a:chExt cx="270410" cy="174295"/>
          </a:xfrm>
          <a:solidFill>
            <a:srgbClr val="AAE571"/>
          </a:solidFill>
        </p:grpSpPr>
        <p:sp>
          <p:nvSpPr>
            <p:cNvPr id="71" name="Arrow: Right 70">
              <a:extLst>
                <a:ext uri="{FF2B5EF4-FFF2-40B4-BE49-F238E27FC236}">
                  <a16:creationId xmlns:a16="http://schemas.microsoft.com/office/drawing/2014/main" id="{2B2BA7B6-917E-3662-CD54-4D21788EAE89}"/>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2" name="Arrow: Right 4">
              <a:extLst>
                <a:ext uri="{FF2B5EF4-FFF2-40B4-BE49-F238E27FC236}">
                  <a16:creationId xmlns:a16="http://schemas.microsoft.com/office/drawing/2014/main" id="{2FDCDDF0-4D41-73A1-80E5-7663EDD72446}"/>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73" name="Group 72">
            <a:extLst>
              <a:ext uri="{FF2B5EF4-FFF2-40B4-BE49-F238E27FC236}">
                <a16:creationId xmlns:a16="http://schemas.microsoft.com/office/drawing/2014/main" id="{51E0D5CD-E723-B24F-F706-E142435A7014}"/>
              </a:ext>
            </a:extLst>
          </p:cNvPr>
          <p:cNvGrpSpPr/>
          <p:nvPr/>
        </p:nvGrpSpPr>
        <p:grpSpPr>
          <a:xfrm rot="19544271">
            <a:off x="2166606" y="2768833"/>
            <a:ext cx="270410" cy="174295"/>
            <a:chOff x="3169271" y="477369"/>
            <a:chExt cx="270410" cy="174295"/>
          </a:xfrm>
          <a:solidFill>
            <a:srgbClr val="AAE571"/>
          </a:solidFill>
        </p:grpSpPr>
        <p:sp>
          <p:nvSpPr>
            <p:cNvPr id="74" name="Arrow: Right 73">
              <a:extLst>
                <a:ext uri="{FF2B5EF4-FFF2-40B4-BE49-F238E27FC236}">
                  <a16:creationId xmlns:a16="http://schemas.microsoft.com/office/drawing/2014/main" id="{B86C193E-28DB-2526-F4B4-396CB6E1C70E}"/>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5" name="Arrow: Right 4">
              <a:extLst>
                <a:ext uri="{FF2B5EF4-FFF2-40B4-BE49-F238E27FC236}">
                  <a16:creationId xmlns:a16="http://schemas.microsoft.com/office/drawing/2014/main" id="{A9853506-C8B4-5EC9-90B0-056E37DEAA6D}"/>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76" name="Group 75">
            <a:extLst>
              <a:ext uri="{FF2B5EF4-FFF2-40B4-BE49-F238E27FC236}">
                <a16:creationId xmlns:a16="http://schemas.microsoft.com/office/drawing/2014/main" id="{0F5926B5-3AD7-1C7A-92D0-6D1C7DC40EFC}"/>
              </a:ext>
            </a:extLst>
          </p:cNvPr>
          <p:cNvGrpSpPr/>
          <p:nvPr/>
        </p:nvGrpSpPr>
        <p:grpSpPr>
          <a:xfrm rot="20510536">
            <a:off x="3430953" y="2079035"/>
            <a:ext cx="270410" cy="174295"/>
            <a:chOff x="3169271" y="477369"/>
            <a:chExt cx="270410" cy="174295"/>
          </a:xfrm>
          <a:solidFill>
            <a:srgbClr val="AAE571"/>
          </a:solidFill>
        </p:grpSpPr>
        <p:sp>
          <p:nvSpPr>
            <p:cNvPr id="77" name="Arrow: Right 76">
              <a:extLst>
                <a:ext uri="{FF2B5EF4-FFF2-40B4-BE49-F238E27FC236}">
                  <a16:creationId xmlns:a16="http://schemas.microsoft.com/office/drawing/2014/main" id="{E658C5F2-131B-FDF0-CCF3-8C121B057DA2}"/>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8" name="Arrow: Right 4">
              <a:extLst>
                <a:ext uri="{FF2B5EF4-FFF2-40B4-BE49-F238E27FC236}">
                  <a16:creationId xmlns:a16="http://schemas.microsoft.com/office/drawing/2014/main" id="{EDD40C2B-6472-804B-5027-BC29F0F9165F}"/>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grpSp>
        <p:nvGrpSpPr>
          <p:cNvPr id="2" name="Group 1">
            <a:extLst>
              <a:ext uri="{FF2B5EF4-FFF2-40B4-BE49-F238E27FC236}">
                <a16:creationId xmlns:a16="http://schemas.microsoft.com/office/drawing/2014/main" id="{ECF987C1-01C7-6CC1-E0F5-4D865B19C1F8}"/>
              </a:ext>
            </a:extLst>
          </p:cNvPr>
          <p:cNvGrpSpPr/>
          <p:nvPr/>
        </p:nvGrpSpPr>
        <p:grpSpPr>
          <a:xfrm rot="1500734">
            <a:off x="6682924" y="1741914"/>
            <a:ext cx="270410" cy="174295"/>
            <a:chOff x="3169271" y="477369"/>
            <a:chExt cx="270410" cy="174295"/>
          </a:xfrm>
          <a:solidFill>
            <a:srgbClr val="AAE571"/>
          </a:solidFill>
        </p:grpSpPr>
        <p:sp>
          <p:nvSpPr>
            <p:cNvPr id="5" name="Arrow: Right 4">
              <a:extLst>
                <a:ext uri="{FF2B5EF4-FFF2-40B4-BE49-F238E27FC236}">
                  <a16:creationId xmlns:a16="http://schemas.microsoft.com/office/drawing/2014/main" id="{E5029597-94A7-94A5-001F-15A611737A95}"/>
                </a:ext>
              </a:extLst>
            </p:cNvPr>
            <p:cNvSpPr/>
            <p:nvPr/>
          </p:nvSpPr>
          <p:spPr>
            <a:xfrm rot="20587229" flipV="1">
              <a:off x="3169271" y="477369"/>
              <a:ext cx="270410" cy="174295"/>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Arrow: Right 4">
              <a:extLst>
                <a:ext uri="{FF2B5EF4-FFF2-40B4-BE49-F238E27FC236}">
                  <a16:creationId xmlns:a16="http://schemas.microsoft.com/office/drawing/2014/main" id="{7214A878-D5DB-A0C5-0D4D-7233764D82BB}"/>
                </a:ext>
              </a:extLst>
            </p:cNvPr>
            <p:cNvSpPr txBox="1"/>
            <p:nvPr/>
          </p:nvSpPr>
          <p:spPr>
            <a:xfrm rot="31387229">
              <a:off x="3170397" y="519819"/>
              <a:ext cx="218122" cy="1045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177800">
                <a:lnSpc>
                  <a:spcPct val="90000"/>
                </a:lnSpc>
                <a:spcBef>
                  <a:spcPct val="0"/>
                </a:spcBef>
                <a:spcAft>
                  <a:spcPct val="35000"/>
                </a:spcAft>
              </a:pPr>
              <a:endParaRPr lang="en-US" sz="400" dirty="0"/>
            </a:p>
          </p:txBody>
        </p:sp>
      </p:grpSp>
      <p:pic>
        <p:nvPicPr>
          <p:cNvPr id="13" name="Picture 12">
            <a:extLst>
              <a:ext uri="{FF2B5EF4-FFF2-40B4-BE49-F238E27FC236}">
                <a16:creationId xmlns:a16="http://schemas.microsoft.com/office/drawing/2014/main" id="{78E6C786-15A2-71EA-2331-749AF8957DC7}"/>
              </a:ext>
            </a:extLst>
          </p:cNvPr>
          <p:cNvPicPr>
            <a:picLocks noChangeAspect="1"/>
          </p:cNvPicPr>
          <p:nvPr/>
        </p:nvPicPr>
        <p:blipFill rotWithShape="1">
          <a:blip r:embed="rId2">
            <a:clrChange>
              <a:clrFrom>
                <a:srgbClr val="F7F7F7"/>
              </a:clrFrom>
              <a:clrTo>
                <a:srgbClr val="F7F7F7">
                  <a:alpha val="0"/>
                </a:srgbClr>
              </a:clrTo>
            </a:clrChange>
          </a:blip>
          <a:srcRect l="4688" r="3943" b="14664"/>
          <a:stretch/>
        </p:blipFill>
        <p:spPr>
          <a:xfrm>
            <a:off x="3878954" y="1979538"/>
            <a:ext cx="4056324" cy="3961394"/>
          </a:xfrm>
          <a:prstGeom prst="rect">
            <a:avLst/>
          </a:prstGeom>
        </p:spPr>
      </p:pic>
      <p:pic>
        <p:nvPicPr>
          <p:cNvPr id="7" name="Picture 6" descr="A logo with palm trees and waves">
            <a:extLst>
              <a:ext uri="{FF2B5EF4-FFF2-40B4-BE49-F238E27FC236}">
                <a16:creationId xmlns:a16="http://schemas.microsoft.com/office/drawing/2014/main" id="{42B0E0FC-7A5A-6FEA-30C4-3A20FFC28537}"/>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
        <p:nvSpPr>
          <p:cNvPr id="15" name="Rectangle 14">
            <a:extLst>
              <a:ext uri="{FF2B5EF4-FFF2-40B4-BE49-F238E27FC236}">
                <a16:creationId xmlns:a16="http://schemas.microsoft.com/office/drawing/2014/main" id="{6D24EF33-57B5-88A6-896E-B6826EB8F068}"/>
              </a:ext>
            </a:extLst>
          </p:cNvPr>
          <p:cNvSpPr/>
          <p:nvPr/>
        </p:nvSpPr>
        <p:spPr>
          <a:xfrm>
            <a:off x="0" y="225865"/>
            <a:ext cx="12192000" cy="646331"/>
          </a:xfrm>
          <a:prstGeom prst="rect">
            <a:avLst/>
          </a:prstGeom>
          <a:noFill/>
        </p:spPr>
        <p:txBody>
          <a:bodyPr wrap="square" lIns="91440" tIns="45720" rIns="91440" bIns="45720">
            <a:spAutoFit/>
          </a:bodyPr>
          <a:lstStyle/>
          <a:p>
            <a:pPr algn="ctr"/>
            <a:r>
              <a:rPr lang="en-US" sz="3600" b="1" dirty="0">
                <a:ln w="10541" cmpd="sng">
                  <a:solidFill>
                    <a:schemeClr val="tx1"/>
                  </a:solidFill>
                  <a:prstDash val="solid"/>
                </a:ln>
                <a:latin typeface="Century Gothic" panose="020B0502020202020204" pitchFamily="34" charset="0"/>
              </a:rPr>
              <a:t>WORKING TOGETHER FOR THE</a:t>
            </a:r>
            <a:endParaRPr lang="en-US" sz="6000" b="1" dirty="0">
              <a:ln w="10541" cmpd="sng">
                <a:solidFill>
                  <a:schemeClr val="tx1"/>
                </a:solidFill>
                <a:prstDash val="solid"/>
              </a:ln>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65471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60C21-6F3A-AB85-0822-7718D5C93AD2}"/>
              </a:ext>
            </a:extLst>
          </p:cNvPr>
          <p:cNvPicPr>
            <a:picLocks noChangeAspect="1"/>
          </p:cNvPicPr>
          <p:nvPr/>
        </p:nvPicPr>
        <p:blipFill>
          <a:blip r:embed="rId2"/>
          <a:stretch>
            <a:fillRect/>
          </a:stretch>
        </p:blipFill>
        <p:spPr>
          <a:xfrm>
            <a:off x="56307" y="28100"/>
            <a:ext cx="12079386" cy="6801799"/>
          </a:xfrm>
          <a:prstGeom prst="rect">
            <a:avLst/>
          </a:prstGeom>
        </p:spPr>
      </p:pic>
    </p:spTree>
    <p:extLst>
      <p:ext uri="{BB962C8B-B14F-4D97-AF65-F5344CB8AC3E}">
        <p14:creationId xmlns:p14="http://schemas.microsoft.com/office/powerpoint/2010/main" val="81887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in front of a group of people&#10;&#10;Description automatically generated">
            <a:extLst>
              <a:ext uri="{FF2B5EF4-FFF2-40B4-BE49-F238E27FC236}">
                <a16:creationId xmlns:a16="http://schemas.microsoft.com/office/drawing/2014/main" id="{B54D61D4-0970-19FC-641B-6FA534C5F71D}"/>
              </a:ext>
            </a:extLst>
          </p:cNvPr>
          <p:cNvPicPr>
            <a:picLocks noChangeAspect="1"/>
          </p:cNvPicPr>
          <p:nvPr/>
        </p:nvPicPr>
        <p:blipFill>
          <a:blip r:embed="rId3">
            <a:extLst>
              <a:ext uri="{28A0092B-C50C-407E-A947-70E740481C1C}">
                <a14:useLocalDpi xmlns:a14="http://schemas.microsoft.com/office/drawing/2010/main" val="0"/>
              </a:ext>
            </a:extLst>
          </a:blip>
          <a:srcRect t="891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group of people looking at a poster&#10;&#10;Description automatically generated">
            <a:extLst>
              <a:ext uri="{FF2B5EF4-FFF2-40B4-BE49-F238E27FC236}">
                <a16:creationId xmlns:a16="http://schemas.microsoft.com/office/drawing/2014/main" id="{53C6369C-663F-1C36-16B4-4441AC4ED1AB}"/>
              </a:ext>
            </a:extLst>
          </p:cNvPr>
          <p:cNvPicPr>
            <a:picLocks noChangeAspect="1"/>
          </p:cNvPicPr>
          <p:nvPr/>
        </p:nvPicPr>
        <p:blipFill>
          <a:blip r:embed="rId4">
            <a:extLst>
              <a:ext uri="{28A0092B-C50C-407E-A947-70E740481C1C}">
                <a14:useLocalDpi xmlns:a14="http://schemas.microsoft.com/office/drawing/2010/main" val="0"/>
              </a:ext>
            </a:extLst>
          </a:blip>
          <a:srcRect r="2" b="571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Picture 4">
            <a:extLst>
              <a:ext uri="{FF2B5EF4-FFF2-40B4-BE49-F238E27FC236}">
                <a16:creationId xmlns:a16="http://schemas.microsoft.com/office/drawing/2014/main" id="{317AB993-BA26-8471-24C9-C497F533DA57}"/>
              </a:ext>
            </a:extLst>
          </p:cNvPr>
          <p:cNvPicPr>
            <a:picLocks noChangeAspect="1"/>
          </p:cNvPicPr>
          <p:nvPr/>
        </p:nvPicPr>
        <p:blipFill>
          <a:blip r:embed="rId5"/>
          <a:srcRect l="18563" r="5054"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0AA347D8-5FB1-EFBC-3A31-A92D2052F277}"/>
              </a:ext>
            </a:extLst>
          </p:cNvPr>
          <p:cNvSpPr>
            <a:spLocks noGrp="1"/>
          </p:cNvSpPr>
          <p:nvPr>
            <p:ph type="title"/>
          </p:nvPr>
        </p:nvSpPr>
        <p:spPr>
          <a:xfrm>
            <a:off x="99708" y="-3021"/>
            <a:ext cx="3491657" cy="1703810"/>
          </a:xfrm>
        </p:spPr>
        <p:txBody>
          <a:bodyPr vert="horz" lIns="91440" tIns="45720" rIns="91440" bIns="45720" rtlCol="0" anchor="ctr">
            <a:normAutofit/>
          </a:bodyPr>
          <a:lstStyle/>
          <a:p>
            <a:pPr algn="l"/>
            <a:r>
              <a:rPr lang="en-US" sz="2800" b="1" kern="1200" dirty="0">
                <a:solidFill>
                  <a:schemeClr val="tx1"/>
                </a:solidFill>
                <a:latin typeface="+mj-lt"/>
                <a:ea typeface="+mj-ea"/>
                <a:cs typeface="+mj-cs"/>
              </a:rPr>
              <a:t>ADDITIONAL 2024 PUBLIC OUTREACH </a:t>
            </a:r>
          </a:p>
        </p:txBody>
      </p:sp>
      <p:sp>
        <p:nvSpPr>
          <p:cNvPr id="3" name="TextBox 2">
            <a:extLst>
              <a:ext uri="{FF2B5EF4-FFF2-40B4-BE49-F238E27FC236}">
                <a16:creationId xmlns:a16="http://schemas.microsoft.com/office/drawing/2014/main" id="{57242937-A479-DA13-EF63-A1F42BB2DDF7}"/>
              </a:ext>
            </a:extLst>
          </p:cNvPr>
          <p:cNvSpPr txBox="1"/>
          <p:nvPr/>
        </p:nvSpPr>
        <p:spPr>
          <a:xfrm>
            <a:off x="128015" y="2676759"/>
            <a:ext cx="3817799" cy="61350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tabLst>
                <a:tab pos="3433763" algn="r"/>
                <a:tab pos="3546475" algn="r"/>
              </a:tabLst>
            </a:pPr>
            <a:r>
              <a:rPr lang="en-US" sz="1700" dirty="0">
                <a:latin typeface="Aptos" panose="020B0004020202020204" pitchFamily="34" charset="0"/>
              </a:rPr>
              <a:t>PZB Hearing 	August 7</a:t>
            </a:r>
          </a:p>
          <a:p>
            <a:pPr indent="-228600">
              <a:lnSpc>
                <a:spcPct val="90000"/>
              </a:lnSpc>
              <a:spcAft>
                <a:spcPts val="600"/>
              </a:spcAft>
              <a:buFont typeface="Arial" panose="020B0604020202020204" pitchFamily="34" charset="0"/>
              <a:buChar char="•"/>
              <a:tabLst>
                <a:tab pos="3484563" algn="r"/>
              </a:tabLst>
            </a:pPr>
            <a:r>
              <a:rPr lang="en-US" sz="1700" dirty="0">
                <a:latin typeface="Aptos" panose="020B0004020202020204" pitchFamily="34" charset="0"/>
              </a:rPr>
              <a:t>City Council Hearing	August 8</a:t>
            </a:r>
          </a:p>
        </p:txBody>
      </p:sp>
      <p:pic>
        <p:nvPicPr>
          <p:cNvPr id="9" name="Picture 8" descr="A group of people looking at a whiteboard&#10;&#10;Description automatically generated">
            <a:extLst>
              <a:ext uri="{FF2B5EF4-FFF2-40B4-BE49-F238E27FC236}">
                <a16:creationId xmlns:a16="http://schemas.microsoft.com/office/drawing/2014/main" id="{C94DF94D-4BC0-2CBF-A0F9-A17560ABAFCA}"/>
              </a:ext>
            </a:extLst>
          </p:cNvPr>
          <p:cNvPicPr>
            <a:picLocks noChangeAspect="1"/>
          </p:cNvPicPr>
          <p:nvPr/>
        </p:nvPicPr>
        <p:blipFill>
          <a:blip r:embed="rId6">
            <a:extLst>
              <a:ext uri="{28A0092B-C50C-407E-A947-70E740481C1C}">
                <a14:useLocalDpi xmlns:a14="http://schemas.microsoft.com/office/drawing/2010/main" val="0"/>
              </a:ext>
            </a:extLst>
          </a:blip>
          <a:srcRect t="5268"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2" name="TextBox 11">
            <a:extLst>
              <a:ext uri="{FF2B5EF4-FFF2-40B4-BE49-F238E27FC236}">
                <a16:creationId xmlns:a16="http://schemas.microsoft.com/office/drawing/2014/main" id="{4B365917-E884-C8C8-B2EB-3A04955C7DF7}"/>
              </a:ext>
            </a:extLst>
          </p:cNvPr>
          <p:cNvSpPr txBox="1"/>
          <p:nvPr/>
        </p:nvSpPr>
        <p:spPr>
          <a:xfrm>
            <a:off x="11013776" y="109348"/>
            <a:ext cx="1120948" cy="1200329"/>
          </a:xfrm>
          <a:prstGeom prst="rect">
            <a:avLst/>
          </a:prstGeom>
          <a:noFill/>
        </p:spPr>
        <p:txBody>
          <a:bodyPr wrap="none" rtlCol="0">
            <a:spAutoFit/>
          </a:bodyPr>
          <a:lstStyle/>
          <a:p>
            <a:pPr algn="ctr"/>
            <a:r>
              <a:rPr lang="en-US" sz="5400" b="1" dirty="0">
                <a:solidFill>
                  <a:schemeClr val="bg1"/>
                </a:solidFill>
                <a:latin typeface="Abril Fatface" panose="02000503000000020003" pitchFamily="2" charset="0"/>
              </a:rPr>
              <a:t>54</a:t>
            </a:r>
          </a:p>
          <a:p>
            <a:pPr algn="ctr"/>
            <a:r>
              <a:rPr lang="en-US" dirty="0">
                <a:solidFill>
                  <a:schemeClr val="bg1"/>
                </a:solidFill>
              </a:rPr>
              <a:t>attendees</a:t>
            </a:r>
          </a:p>
        </p:txBody>
      </p:sp>
      <p:sp>
        <p:nvSpPr>
          <p:cNvPr id="13" name="TextBox 12">
            <a:extLst>
              <a:ext uri="{FF2B5EF4-FFF2-40B4-BE49-F238E27FC236}">
                <a16:creationId xmlns:a16="http://schemas.microsoft.com/office/drawing/2014/main" id="{D39620AD-BA49-A8D1-7F17-491CC5C54EBF}"/>
              </a:ext>
            </a:extLst>
          </p:cNvPr>
          <p:cNvSpPr txBox="1"/>
          <p:nvPr/>
        </p:nvSpPr>
        <p:spPr>
          <a:xfrm>
            <a:off x="3854763" y="5399206"/>
            <a:ext cx="1330814" cy="1200329"/>
          </a:xfrm>
          <a:prstGeom prst="rect">
            <a:avLst/>
          </a:prstGeom>
          <a:noFill/>
        </p:spPr>
        <p:txBody>
          <a:bodyPr wrap="none" rtlCol="0">
            <a:spAutoFit/>
          </a:bodyPr>
          <a:lstStyle/>
          <a:p>
            <a:pPr algn="ctr"/>
            <a:r>
              <a:rPr lang="en-US" sz="5400" b="1" dirty="0">
                <a:solidFill>
                  <a:schemeClr val="bg1"/>
                </a:solidFill>
                <a:latin typeface="Abril Fatface" panose="02000503000000020003" pitchFamily="2" charset="0"/>
              </a:rPr>
              <a:t>186</a:t>
            </a:r>
          </a:p>
          <a:p>
            <a:pPr algn="ctr"/>
            <a:r>
              <a:rPr lang="en-US" dirty="0">
                <a:solidFill>
                  <a:schemeClr val="bg1"/>
                </a:solidFill>
              </a:rPr>
              <a:t>comments</a:t>
            </a:r>
          </a:p>
        </p:txBody>
      </p:sp>
      <p:sp>
        <p:nvSpPr>
          <p:cNvPr id="14" name="TextBox 13">
            <a:extLst>
              <a:ext uri="{FF2B5EF4-FFF2-40B4-BE49-F238E27FC236}">
                <a16:creationId xmlns:a16="http://schemas.microsoft.com/office/drawing/2014/main" id="{9B39900C-D1FD-5AC6-B350-2EE91B33566E}"/>
              </a:ext>
            </a:extLst>
          </p:cNvPr>
          <p:cNvSpPr txBox="1"/>
          <p:nvPr/>
        </p:nvSpPr>
        <p:spPr>
          <a:xfrm>
            <a:off x="3878990" y="-1"/>
            <a:ext cx="1049070" cy="1200329"/>
          </a:xfrm>
          <a:prstGeom prst="rect">
            <a:avLst/>
          </a:prstGeom>
          <a:noFill/>
        </p:spPr>
        <p:txBody>
          <a:bodyPr wrap="none" rtlCol="0">
            <a:spAutoFit/>
          </a:bodyPr>
          <a:lstStyle/>
          <a:p>
            <a:pPr algn="ctr"/>
            <a:r>
              <a:rPr lang="en-US" sz="5400" b="1" dirty="0">
                <a:solidFill>
                  <a:schemeClr val="bg1"/>
                </a:solidFill>
                <a:latin typeface="Abril Fatface" panose="02000503000000020003" pitchFamily="2" charset="0"/>
              </a:rPr>
              <a:t>3</a:t>
            </a:r>
          </a:p>
          <a:p>
            <a:pPr algn="ctr"/>
            <a:r>
              <a:rPr lang="en-US" dirty="0">
                <a:solidFill>
                  <a:schemeClr val="bg1"/>
                </a:solidFill>
              </a:rPr>
              <a:t>meetings</a:t>
            </a:r>
          </a:p>
        </p:txBody>
      </p:sp>
      <p:sp>
        <p:nvSpPr>
          <p:cNvPr id="4" name="TextBox 3">
            <a:extLst>
              <a:ext uri="{FF2B5EF4-FFF2-40B4-BE49-F238E27FC236}">
                <a16:creationId xmlns:a16="http://schemas.microsoft.com/office/drawing/2014/main" id="{FD0C26A6-B18F-A2E7-C08F-676613140EA6}"/>
              </a:ext>
            </a:extLst>
          </p:cNvPr>
          <p:cNvSpPr txBox="1"/>
          <p:nvPr/>
        </p:nvSpPr>
        <p:spPr>
          <a:xfrm>
            <a:off x="128015" y="3239459"/>
            <a:ext cx="3817799" cy="95870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tabLst>
                <a:tab pos="3546475" algn="r"/>
              </a:tabLst>
            </a:pPr>
            <a:r>
              <a:rPr lang="en-US" sz="1700" dirty="0">
                <a:solidFill>
                  <a:srgbClr val="1FB4EF"/>
                </a:solidFill>
                <a:latin typeface="Aptos" panose="020B0004020202020204" pitchFamily="34" charset="0"/>
              </a:rPr>
              <a:t>Open House #1	August 15</a:t>
            </a:r>
          </a:p>
          <a:p>
            <a:pPr indent="-228600">
              <a:lnSpc>
                <a:spcPct val="90000"/>
              </a:lnSpc>
              <a:spcAft>
                <a:spcPts val="600"/>
              </a:spcAft>
              <a:buFont typeface="Arial" panose="020B0604020202020204" pitchFamily="34" charset="0"/>
              <a:buChar char="•"/>
              <a:tabLst>
                <a:tab pos="3546475" algn="r"/>
              </a:tabLst>
            </a:pPr>
            <a:r>
              <a:rPr lang="en-US" sz="1700" dirty="0">
                <a:solidFill>
                  <a:srgbClr val="1FB4EF"/>
                </a:solidFill>
                <a:latin typeface="Aptos" panose="020B0004020202020204" pitchFamily="34" charset="0"/>
              </a:rPr>
              <a:t>Open House #2	 August 16</a:t>
            </a:r>
          </a:p>
          <a:p>
            <a:pPr indent="-228600">
              <a:lnSpc>
                <a:spcPct val="90000"/>
              </a:lnSpc>
              <a:spcAft>
                <a:spcPts val="600"/>
              </a:spcAft>
              <a:buFont typeface="Arial" panose="020B0604020202020204" pitchFamily="34" charset="0"/>
              <a:buChar char="•"/>
              <a:tabLst>
                <a:tab pos="3546475" algn="r"/>
              </a:tabLst>
            </a:pPr>
            <a:r>
              <a:rPr lang="en-US" sz="1700" dirty="0">
                <a:solidFill>
                  <a:srgbClr val="1FB4EF"/>
                </a:solidFill>
                <a:latin typeface="Aptos" panose="020B0004020202020204" pitchFamily="34" charset="0"/>
              </a:rPr>
              <a:t>Virtual Session	     August 19</a:t>
            </a:r>
          </a:p>
        </p:txBody>
      </p:sp>
      <p:sp>
        <p:nvSpPr>
          <p:cNvPr id="6" name="TextBox 5">
            <a:extLst>
              <a:ext uri="{FF2B5EF4-FFF2-40B4-BE49-F238E27FC236}">
                <a16:creationId xmlns:a16="http://schemas.microsoft.com/office/drawing/2014/main" id="{CA5BFCA1-392F-A4E8-7351-9B6A417C253B}"/>
              </a:ext>
            </a:extLst>
          </p:cNvPr>
          <p:cNvSpPr txBox="1"/>
          <p:nvPr/>
        </p:nvSpPr>
        <p:spPr>
          <a:xfrm>
            <a:off x="132588" y="4197778"/>
            <a:ext cx="3817799" cy="129190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tabLst>
                <a:tab pos="3433763" algn="r"/>
              </a:tabLst>
            </a:pPr>
            <a:r>
              <a:rPr lang="en-US" sz="1700" dirty="0">
                <a:latin typeface="Aptos" panose="020B0004020202020204" pitchFamily="34" charset="0"/>
              </a:rPr>
              <a:t>City Council Adoption Hearing	 	September 19</a:t>
            </a:r>
          </a:p>
          <a:p>
            <a:pPr indent="-228600">
              <a:lnSpc>
                <a:spcPct val="90000"/>
              </a:lnSpc>
              <a:spcAft>
                <a:spcPts val="600"/>
              </a:spcAft>
              <a:buFont typeface="Arial" panose="020B0604020202020204" pitchFamily="34" charset="0"/>
              <a:buChar char="•"/>
              <a:tabLst>
                <a:tab pos="3433763" algn="r"/>
              </a:tabLst>
            </a:pPr>
            <a:endParaRPr lang="en-US" sz="1700" dirty="0">
              <a:latin typeface="Aptos" panose="020B0004020202020204" pitchFamily="34" charset="0"/>
            </a:endParaRPr>
          </a:p>
        </p:txBody>
      </p:sp>
    </p:spTree>
    <p:extLst>
      <p:ext uri="{BB962C8B-B14F-4D97-AF65-F5344CB8AC3E}">
        <p14:creationId xmlns:p14="http://schemas.microsoft.com/office/powerpoint/2010/main" val="260389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EA78AE-7253-C418-7B52-A0051C2F6005}"/>
              </a:ext>
            </a:extLst>
          </p:cNvPr>
          <p:cNvSpPr/>
          <p:nvPr/>
        </p:nvSpPr>
        <p:spPr>
          <a:xfrm>
            <a:off x="0" y="335902"/>
            <a:ext cx="12192000" cy="646331"/>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9252BD-4303-CBEA-0DE5-E226950C0462}"/>
              </a:ext>
            </a:extLst>
          </p:cNvPr>
          <p:cNvPicPr>
            <a:picLocks noChangeAspect="1"/>
          </p:cNvPicPr>
          <p:nvPr/>
        </p:nvPicPr>
        <p:blipFill>
          <a:blip r:embed="rId2"/>
          <a:srcRect b="2980"/>
          <a:stretch/>
        </p:blipFill>
        <p:spPr>
          <a:xfrm>
            <a:off x="2131551" y="1016477"/>
            <a:ext cx="7928895" cy="5385982"/>
          </a:xfrm>
          <a:prstGeom prst="rect">
            <a:avLst/>
          </a:prstGeom>
        </p:spPr>
      </p:pic>
      <p:sp>
        <p:nvSpPr>
          <p:cNvPr id="4" name="Arrow: Right 3">
            <a:extLst>
              <a:ext uri="{FF2B5EF4-FFF2-40B4-BE49-F238E27FC236}">
                <a16:creationId xmlns:a16="http://schemas.microsoft.com/office/drawing/2014/main" id="{B8257E1D-7C6A-F095-03A1-599D96A58EE1}"/>
              </a:ext>
            </a:extLst>
          </p:cNvPr>
          <p:cNvSpPr/>
          <p:nvPr/>
        </p:nvSpPr>
        <p:spPr>
          <a:xfrm rot="3084753">
            <a:off x="5922932" y="1673353"/>
            <a:ext cx="652262" cy="444572"/>
          </a:xfrm>
          <a:prstGeom prst="rightArrow">
            <a:avLst/>
          </a:prstGeom>
          <a:solidFill>
            <a:srgbClr val="EEF3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D82EAE0-6541-CD6B-8456-DF5B4A621BB8}"/>
              </a:ext>
            </a:extLst>
          </p:cNvPr>
          <p:cNvSpPr txBox="1"/>
          <p:nvPr/>
        </p:nvSpPr>
        <p:spPr>
          <a:xfrm>
            <a:off x="0" y="6353105"/>
            <a:ext cx="12192000" cy="369332"/>
          </a:xfrm>
          <a:prstGeom prst="rect">
            <a:avLst/>
          </a:prstGeom>
          <a:noFill/>
        </p:spPr>
        <p:txBody>
          <a:bodyPr wrap="square">
            <a:spAutoFit/>
          </a:bodyPr>
          <a:lstStyle/>
          <a:p>
            <a:pPr algn="ctr"/>
            <a:r>
              <a:rPr lang="en-US" dirty="0"/>
              <a:t>https://www.palmbayflorida.org/government/city-departments-f-to-z/growth-management</a:t>
            </a:r>
          </a:p>
        </p:txBody>
      </p:sp>
      <p:pic>
        <p:nvPicPr>
          <p:cNvPr id="8" name="Picture 7" descr="A logo with palm trees and waves">
            <a:extLst>
              <a:ext uri="{FF2B5EF4-FFF2-40B4-BE49-F238E27FC236}">
                <a16:creationId xmlns:a16="http://schemas.microsoft.com/office/drawing/2014/main" id="{AA1CDCBB-5D17-A8B1-4D6D-B29E0BD12BB0}"/>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
        <p:nvSpPr>
          <p:cNvPr id="9" name="TextBox 8">
            <a:extLst>
              <a:ext uri="{FF2B5EF4-FFF2-40B4-BE49-F238E27FC236}">
                <a16:creationId xmlns:a16="http://schemas.microsoft.com/office/drawing/2014/main" id="{316028AC-8A07-5403-BA59-B562DCA6E4FC}"/>
              </a:ext>
            </a:extLst>
          </p:cNvPr>
          <p:cNvSpPr txBox="1"/>
          <p:nvPr/>
        </p:nvSpPr>
        <p:spPr>
          <a:xfrm>
            <a:off x="0" y="359156"/>
            <a:ext cx="12192000" cy="646331"/>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WHERE TO FIND THE NEW LDC</a:t>
            </a:r>
          </a:p>
        </p:txBody>
      </p:sp>
    </p:spTree>
    <p:extLst>
      <p:ext uri="{BB962C8B-B14F-4D97-AF65-F5344CB8AC3E}">
        <p14:creationId xmlns:p14="http://schemas.microsoft.com/office/powerpoint/2010/main" val="10836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1B945-6C27-4F55-FFEB-272D962F9BEA}"/>
              </a:ext>
            </a:extLst>
          </p:cNvPr>
          <p:cNvPicPr>
            <a:picLocks noChangeAspect="1"/>
          </p:cNvPicPr>
          <p:nvPr/>
        </p:nvPicPr>
        <p:blipFill>
          <a:blip r:embed="rId2"/>
          <a:stretch>
            <a:fillRect/>
          </a:stretch>
        </p:blipFill>
        <p:spPr>
          <a:xfrm>
            <a:off x="3539476" y="265778"/>
            <a:ext cx="6133574" cy="5978869"/>
          </a:xfrm>
          <a:prstGeom prst="rect">
            <a:avLst/>
          </a:prstGeom>
        </p:spPr>
      </p:pic>
      <p:pic>
        <p:nvPicPr>
          <p:cNvPr id="2" name="Picture 1">
            <a:extLst>
              <a:ext uri="{FF2B5EF4-FFF2-40B4-BE49-F238E27FC236}">
                <a16:creationId xmlns:a16="http://schemas.microsoft.com/office/drawing/2014/main" id="{A9D982AB-8613-AFEA-6A14-B9BE22C5A1B7}"/>
              </a:ext>
            </a:extLst>
          </p:cNvPr>
          <p:cNvPicPr>
            <a:picLocks noChangeAspect="1"/>
          </p:cNvPicPr>
          <p:nvPr/>
        </p:nvPicPr>
        <p:blipFill>
          <a:blip r:embed="rId3"/>
          <a:srcRect l="50852" t="18246" r="34417" b="67719"/>
          <a:stretch/>
        </p:blipFill>
        <p:spPr>
          <a:xfrm>
            <a:off x="529523" y="361358"/>
            <a:ext cx="2589196" cy="1727988"/>
          </a:xfrm>
          <a:prstGeom prst="rect">
            <a:avLst/>
          </a:prstGeom>
        </p:spPr>
      </p:pic>
      <p:sp>
        <p:nvSpPr>
          <p:cNvPr id="5" name="TextBox 4">
            <a:extLst>
              <a:ext uri="{FF2B5EF4-FFF2-40B4-BE49-F238E27FC236}">
                <a16:creationId xmlns:a16="http://schemas.microsoft.com/office/drawing/2014/main" id="{90CBCFBF-6FEF-8ABF-B0ED-CF9100C25218}"/>
              </a:ext>
            </a:extLst>
          </p:cNvPr>
          <p:cNvSpPr txBox="1"/>
          <p:nvPr/>
        </p:nvSpPr>
        <p:spPr>
          <a:xfrm>
            <a:off x="0" y="6278104"/>
            <a:ext cx="11918463" cy="369332"/>
          </a:xfrm>
          <a:prstGeom prst="rect">
            <a:avLst/>
          </a:prstGeom>
          <a:noFill/>
        </p:spPr>
        <p:txBody>
          <a:bodyPr wrap="square">
            <a:spAutoFit/>
          </a:bodyPr>
          <a:lstStyle/>
          <a:p>
            <a:r>
              <a:rPr lang="en-US" dirty="0"/>
              <a:t>https://www.palmbayflorida.org/government/city-departments-f-to-z/growth-management/land-development-code-updates</a:t>
            </a:r>
          </a:p>
        </p:txBody>
      </p:sp>
      <p:pic>
        <p:nvPicPr>
          <p:cNvPr id="6" name="Picture 5" descr="A logo with palm trees and waves">
            <a:extLst>
              <a:ext uri="{FF2B5EF4-FFF2-40B4-BE49-F238E27FC236}">
                <a16:creationId xmlns:a16="http://schemas.microsoft.com/office/drawing/2014/main" id="{D62A8F3F-E6A5-00ED-8B24-AF5A616E6B15}"/>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
        <p:nvSpPr>
          <p:cNvPr id="7" name="TextBox 6">
            <a:extLst>
              <a:ext uri="{FF2B5EF4-FFF2-40B4-BE49-F238E27FC236}">
                <a16:creationId xmlns:a16="http://schemas.microsoft.com/office/drawing/2014/main" id="{B22BE09A-C39B-F523-D8C5-667333E0071A}"/>
              </a:ext>
            </a:extLst>
          </p:cNvPr>
          <p:cNvSpPr txBox="1"/>
          <p:nvPr/>
        </p:nvSpPr>
        <p:spPr>
          <a:xfrm>
            <a:off x="759678" y="2196611"/>
            <a:ext cx="2589195" cy="707886"/>
          </a:xfrm>
          <a:prstGeom prst="rect">
            <a:avLst/>
          </a:prstGeom>
          <a:noFill/>
        </p:spPr>
        <p:txBody>
          <a:bodyPr wrap="square" rtlCol="0">
            <a:spAutoFit/>
          </a:bodyPr>
          <a:lstStyle/>
          <a:p>
            <a:r>
              <a:rPr lang="en-US" sz="2000" b="1" dirty="0">
                <a:solidFill>
                  <a:srgbClr val="92D050"/>
                </a:solidFill>
              </a:rPr>
              <a:t>ADOPTED </a:t>
            </a:r>
          </a:p>
          <a:p>
            <a:r>
              <a:rPr lang="en-US" sz="2000" b="1" dirty="0">
                <a:solidFill>
                  <a:srgbClr val="92D050"/>
                </a:solidFill>
              </a:rPr>
              <a:t>SEPTEMBER 19, 2024</a:t>
            </a:r>
          </a:p>
        </p:txBody>
      </p:sp>
      <p:sp>
        <p:nvSpPr>
          <p:cNvPr id="8" name="Rectangle 7">
            <a:extLst>
              <a:ext uri="{FF2B5EF4-FFF2-40B4-BE49-F238E27FC236}">
                <a16:creationId xmlns:a16="http://schemas.microsoft.com/office/drawing/2014/main" id="{98DD5CBB-4E8F-2DD1-61F1-37FD51D5D816}"/>
              </a:ext>
            </a:extLst>
          </p:cNvPr>
          <p:cNvSpPr/>
          <p:nvPr/>
        </p:nvSpPr>
        <p:spPr>
          <a:xfrm>
            <a:off x="3704875" y="6021356"/>
            <a:ext cx="4301412" cy="223292"/>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183BA394-5137-A562-49C8-9468522E967B}"/>
              </a:ext>
            </a:extLst>
          </p:cNvPr>
          <p:cNvSpPr/>
          <p:nvPr/>
        </p:nvSpPr>
        <p:spPr>
          <a:xfrm>
            <a:off x="3418178" y="5982622"/>
            <a:ext cx="242596" cy="223291"/>
          </a:xfrm>
          <a:prstGeom prst="star5">
            <a:avLst/>
          </a:prstGeom>
          <a:solidFill>
            <a:srgbClr val="1FB4E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0FACB883-7125-58F2-481A-D322949EAFAE}"/>
              </a:ext>
            </a:extLst>
          </p:cNvPr>
          <p:cNvSpPr/>
          <p:nvPr/>
        </p:nvSpPr>
        <p:spPr>
          <a:xfrm>
            <a:off x="529523" y="2284321"/>
            <a:ext cx="242596" cy="223291"/>
          </a:xfrm>
          <a:prstGeom prst="star5">
            <a:avLst/>
          </a:prstGeom>
          <a:solidFill>
            <a:srgbClr val="1FB4E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8CF1628-F4C6-4CFD-418E-1A8AD5A6631A}"/>
              </a:ext>
            </a:extLst>
          </p:cNvPr>
          <p:cNvPicPr>
            <a:picLocks noChangeAspect="1"/>
          </p:cNvPicPr>
          <p:nvPr/>
        </p:nvPicPr>
        <p:blipFill>
          <a:blip r:embed="rId5"/>
          <a:stretch>
            <a:fillRect/>
          </a:stretch>
        </p:blipFill>
        <p:spPr>
          <a:xfrm>
            <a:off x="367918" y="3527303"/>
            <a:ext cx="2750801" cy="2750801"/>
          </a:xfrm>
          <a:prstGeom prst="rect">
            <a:avLst/>
          </a:prstGeom>
        </p:spPr>
      </p:pic>
    </p:spTree>
    <p:extLst>
      <p:ext uri="{BB962C8B-B14F-4D97-AF65-F5344CB8AC3E}">
        <p14:creationId xmlns:p14="http://schemas.microsoft.com/office/powerpoint/2010/main" val="9987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F9512-08BD-2D0D-0015-0C88CE91F0F6}"/>
              </a:ext>
            </a:extLst>
          </p:cNvPr>
          <p:cNvSpPr txBox="1"/>
          <p:nvPr/>
        </p:nvSpPr>
        <p:spPr>
          <a:xfrm>
            <a:off x="461108" y="1919630"/>
            <a:ext cx="5634892" cy="4819131"/>
          </a:xfrm>
          <a:prstGeom prst="rect">
            <a:avLst/>
          </a:prstGeom>
          <a:noFill/>
        </p:spPr>
        <p:txBody>
          <a:bodyPr wrap="square">
            <a:spAutoFit/>
          </a:bodyPr>
          <a:lstStyle/>
          <a:p>
            <a:pPr marL="0" marR="0">
              <a:lnSpc>
                <a:spcPct val="107000"/>
              </a:lnSpc>
              <a:spcBef>
                <a:spcPts val="0"/>
              </a:spcBef>
              <a:spcAft>
                <a:spcPts val="800"/>
              </a:spcAft>
            </a:pPr>
            <a:r>
              <a:rPr lang="en-US" sz="1800" b="1" kern="100" dirty="0">
                <a:effectLst/>
                <a:latin typeface="Geometria" panose="020B0503020204020204" pitchFamily="34" charset="0"/>
                <a:ea typeface="Calibri" panose="020F0502020204030204" pitchFamily="34" charset="0"/>
                <a:cs typeface="Times New Roman" panose="02020603050405020304" pitchFamily="18" charset="0"/>
              </a:rPr>
              <a:t>Contents:</a:t>
            </a:r>
          </a:p>
          <a:p>
            <a:pPr marL="457200" marR="0" indent="-233363">
              <a:lnSpc>
                <a:spcPct val="107000"/>
              </a:lnSpc>
              <a:spcBef>
                <a:spcPts val="0"/>
              </a:spcBef>
              <a:spcAft>
                <a:spcPts val="8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Applicability</a:t>
            </a:r>
          </a:p>
          <a:p>
            <a:pPr marL="457200" marR="0" indent="-233363">
              <a:lnSpc>
                <a:spcPct val="107000"/>
              </a:lnSpc>
              <a:spcBef>
                <a:spcPts val="0"/>
              </a:spcBef>
              <a:spcAft>
                <a:spcPts val="8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General Procedures </a:t>
            </a:r>
            <a:r>
              <a:rPr lang="en-US" sz="1600" i="1" kern="100" dirty="0">
                <a:effectLst/>
                <a:latin typeface="Geometria" panose="020B0503020204020204" pitchFamily="34" charset="0"/>
                <a:ea typeface="Calibri" panose="020F0502020204030204" pitchFamily="34" charset="0"/>
                <a:cs typeface="Times New Roman" panose="02020603050405020304" pitchFamily="18" charset="0"/>
              </a:rPr>
              <a:t>(citizen participation plans, hearings, DRC, appeals, table of application types)</a:t>
            </a:r>
          </a:p>
          <a:p>
            <a:pPr marL="457200" marR="0" indent="-233363">
              <a:lnSpc>
                <a:spcPct val="107000"/>
              </a:lnSpc>
              <a:spcBef>
                <a:spcPts val="0"/>
              </a:spcBef>
              <a:spcAft>
                <a:spcPts val="8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Application Types </a:t>
            </a:r>
            <a:r>
              <a:rPr lang="en-US" sz="1600" i="1" kern="100" dirty="0">
                <a:effectLst/>
                <a:latin typeface="Geometria" panose="020B0503020204020204" pitchFamily="34" charset="0"/>
                <a:ea typeface="Calibri" panose="020F0502020204030204" pitchFamily="34" charset="0"/>
                <a:cs typeface="Times New Roman" panose="02020603050405020304" pitchFamily="18" charset="0"/>
              </a:rPr>
              <a:t>(annexations, plan amendments, rezones, LDC amendments, site plans, conditional uses, variances, master plans)</a:t>
            </a:r>
          </a:p>
          <a:p>
            <a:pPr marL="457200" marR="0" indent="-233363">
              <a:lnSpc>
                <a:spcPct val="107000"/>
              </a:lnSpc>
              <a:spcBef>
                <a:spcPts val="0"/>
              </a:spcBef>
              <a:spcAft>
                <a:spcPts val="8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Zoning Amendment to PUD</a:t>
            </a:r>
          </a:p>
          <a:p>
            <a:pPr marL="457200" indent="-233363">
              <a:lnSpc>
                <a:spcPct val="107000"/>
              </a:lnSpc>
              <a:spcAft>
                <a:spcPts val="800"/>
              </a:spcAft>
            </a:pPr>
            <a:r>
              <a:rPr lang="en-US" sz="1600" kern="100" dirty="0">
                <a:latin typeface="Geometria" panose="020B0503020204020204" pitchFamily="34" charset="0"/>
                <a:ea typeface="Calibri" panose="020F0502020204030204" pitchFamily="34" charset="0"/>
                <a:cs typeface="Times New Roman" panose="02020603050405020304" pitchFamily="18" charset="0"/>
              </a:rPr>
              <a:t>Zoning Amendment to RAC-PUD</a:t>
            </a:r>
          </a:p>
          <a:p>
            <a:pPr marL="457200" marR="0" indent="-233363">
              <a:lnSpc>
                <a:spcPct val="107000"/>
              </a:lnSpc>
              <a:spcBef>
                <a:spcPts val="0"/>
              </a:spcBef>
              <a:spcAft>
                <a:spcPts val="8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Subdivision Application and Approval Process</a:t>
            </a:r>
          </a:p>
          <a:p>
            <a:pPr marL="457200" marR="0" indent="-233363">
              <a:lnSpc>
                <a:spcPct val="107000"/>
              </a:lnSpc>
              <a:spcBef>
                <a:spcPts val="0"/>
              </a:spcBef>
              <a:spcAft>
                <a:spcPts val="800"/>
              </a:spcAft>
            </a:pPr>
            <a:r>
              <a:rPr lang="en-US" sz="1600" kern="100" dirty="0">
                <a:latin typeface="Geometria" panose="020B0503020204020204" pitchFamily="34" charset="0"/>
                <a:ea typeface="Calibri" panose="020F0502020204030204" pitchFamily="34" charset="0"/>
                <a:cs typeface="Times New Roman" panose="02020603050405020304" pitchFamily="18" charset="0"/>
              </a:rPr>
              <a:t>Vacating Plats &amp; ROW</a:t>
            </a:r>
            <a:endParaRPr lang="en-US" sz="1600" kern="100" dirty="0">
              <a:effectLst/>
              <a:latin typeface="Geometria" panose="020B0503020204020204" pitchFamily="34" charset="0"/>
              <a:ea typeface="Calibri" panose="020F0502020204030204" pitchFamily="34" charset="0"/>
              <a:cs typeface="Times New Roman" panose="02020603050405020304" pitchFamily="18" charset="0"/>
            </a:endParaRPr>
          </a:p>
          <a:p>
            <a:pPr marL="457200" marR="0" indent="-233363">
              <a:lnSpc>
                <a:spcPct val="107000"/>
              </a:lnSpc>
              <a:spcBef>
                <a:spcPts val="0"/>
              </a:spcBef>
              <a:spcAft>
                <a:spcPts val="8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Concurrency Management System</a:t>
            </a:r>
          </a:p>
          <a:p>
            <a:pPr marL="457200" marR="0" indent="-233363">
              <a:lnSpc>
                <a:spcPct val="107000"/>
              </a:lnSpc>
              <a:spcBef>
                <a:spcPts val="0"/>
              </a:spcBef>
              <a:spcAft>
                <a:spcPts val="800"/>
              </a:spcAft>
            </a:pPr>
            <a:r>
              <a:rPr lang="en-US" sz="1600" kern="100" dirty="0">
                <a:latin typeface="Geometria" panose="020B0503020204020204" pitchFamily="34" charset="0"/>
                <a:ea typeface="Calibri" panose="020F0502020204030204" pitchFamily="34" charset="0"/>
                <a:cs typeface="Times New Roman" panose="02020603050405020304" pitchFamily="18" charset="0"/>
              </a:rPr>
              <a:t>Development Agreements</a:t>
            </a:r>
            <a:endParaRPr lang="en-US" sz="1600" kern="100" dirty="0">
              <a:effectLst/>
              <a:latin typeface="Geometria" panose="020B0503020204020204" pitchFamily="34" charset="0"/>
              <a:ea typeface="Calibri" panose="020F0502020204030204" pitchFamily="34" charset="0"/>
              <a:cs typeface="Times New Roman" panose="02020603050405020304" pitchFamily="18" charset="0"/>
            </a:endParaRPr>
          </a:p>
          <a:p>
            <a:pPr marL="457200" marR="0" indent="-233363">
              <a:lnSpc>
                <a:spcPct val="107000"/>
              </a:lnSpc>
              <a:spcBef>
                <a:spcPts val="0"/>
              </a:spcBef>
              <a:spcAft>
                <a:spcPts val="800"/>
              </a:spcAft>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Proportionate Fair Share Transportation</a:t>
            </a:r>
            <a:endParaRPr lang="en-US" sz="1800" kern="100" dirty="0">
              <a:effectLst/>
              <a:latin typeface="Geometria" panose="020B0503020204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CF70E3B-3B46-5940-9863-047FEBD5C4FA}"/>
              </a:ext>
            </a:extLst>
          </p:cNvPr>
          <p:cNvSpPr/>
          <p:nvPr/>
        </p:nvSpPr>
        <p:spPr>
          <a:xfrm>
            <a:off x="385011" y="1445925"/>
            <a:ext cx="6351691" cy="363894"/>
          </a:xfrm>
          <a:prstGeom prst="rect">
            <a:avLst/>
          </a:prstGeom>
          <a:solidFill>
            <a:srgbClr val="B3D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1AFC56-B01D-6A67-00D8-53A50DCDF8EB}"/>
              </a:ext>
            </a:extLst>
          </p:cNvPr>
          <p:cNvSpPr txBox="1"/>
          <p:nvPr/>
        </p:nvSpPr>
        <p:spPr>
          <a:xfrm>
            <a:off x="385011" y="1445925"/>
            <a:ext cx="6222266" cy="663580"/>
          </a:xfrm>
          <a:prstGeom prst="rect">
            <a:avLst/>
          </a:prstGeom>
          <a:noFill/>
        </p:spPr>
        <p:txBody>
          <a:bodyPr wrap="square">
            <a:spAutoFit/>
          </a:bodyPr>
          <a:lstStyle/>
          <a:p>
            <a:pPr marL="0" marR="0">
              <a:lnSpc>
                <a:spcPct val="107000"/>
              </a:lnSpc>
              <a:spcBef>
                <a:spcPts val="0"/>
              </a:spcBef>
              <a:spcAft>
                <a:spcPts val="800"/>
              </a:spcAft>
            </a:pPr>
            <a:r>
              <a:rPr lang="en-US" sz="1800" b="1" kern="100" dirty="0">
                <a:effectLst/>
                <a:latin typeface="Geometria" panose="020B0503020204020204" pitchFamily="34" charset="0"/>
                <a:ea typeface="Calibri" panose="020F0502020204030204" pitchFamily="34" charset="0"/>
                <a:cs typeface="Times New Roman" panose="02020603050405020304" pitchFamily="18" charset="0"/>
              </a:rPr>
              <a:t>CHAPTER 172. DEVELOPMENT REVIEW PROCEDURES</a:t>
            </a:r>
            <a:endParaRPr lang="en-US" sz="1800" kern="100" dirty="0">
              <a:effectLst/>
              <a:latin typeface="Geometria" panose="020B0503020204020204" pitchFamily="34" charset="0"/>
              <a:ea typeface="Calibri" panose="020F050202020403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60BA84A2-CAC0-CD3F-1F7C-883C98169AC6}"/>
              </a:ext>
            </a:extLst>
          </p:cNvPr>
          <p:cNvSpPr>
            <a:spLocks noGrp="1"/>
          </p:cNvSpPr>
          <p:nvPr>
            <p:ph type="title"/>
          </p:nvPr>
        </p:nvSpPr>
        <p:spPr/>
        <p:txBody>
          <a:bodyPr>
            <a:normAutofit/>
          </a:bodyPr>
          <a:lstStyle/>
          <a:p>
            <a:r>
              <a:rPr lang="en-US" sz="4000" b="1" dirty="0"/>
              <a:t>MAJOR CHANGES</a:t>
            </a:r>
            <a:endParaRPr lang="en-US" sz="4000" i="1" dirty="0"/>
          </a:p>
        </p:txBody>
      </p:sp>
      <p:sp>
        <p:nvSpPr>
          <p:cNvPr id="2" name="TextBox 1">
            <a:extLst>
              <a:ext uri="{FF2B5EF4-FFF2-40B4-BE49-F238E27FC236}">
                <a16:creationId xmlns:a16="http://schemas.microsoft.com/office/drawing/2014/main" id="{B655AAC8-2CC4-3B1E-8A97-326F88F39478}"/>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172</a:t>
            </a:r>
            <a:endParaRPr lang="en-US" b="1" dirty="0">
              <a:latin typeface="Geometria" panose="020B0503020204020204" pitchFamily="34" charset="0"/>
            </a:endParaRPr>
          </a:p>
        </p:txBody>
      </p:sp>
      <p:sp>
        <p:nvSpPr>
          <p:cNvPr id="10" name="TextBox 9">
            <a:extLst>
              <a:ext uri="{FF2B5EF4-FFF2-40B4-BE49-F238E27FC236}">
                <a16:creationId xmlns:a16="http://schemas.microsoft.com/office/drawing/2014/main" id="{2730EDC0-8F4B-1067-8B66-5246C8FFF77C}"/>
              </a:ext>
            </a:extLst>
          </p:cNvPr>
          <p:cNvSpPr txBox="1"/>
          <p:nvPr/>
        </p:nvSpPr>
        <p:spPr>
          <a:xfrm>
            <a:off x="6363564" y="1777715"/>
            <a:ext cx="5634892" cy="4558299"/>
          </a:xfrm>
          <a:prstGeom prst="rect">
            <a:avLst/>
          </a:prstGeom>
          <a:noFill/>
        </p:spPr>
        <p:txBody>
          <a:bodyPr wrap="square">
            <a:spAutoFit/>
          </a:bodyPr>
          <a:lstStyle/>
          <a:p>
            <a:pPr marL="0" marR="0">
              <a:spcBef>
                <a:spcPts val="0"/>
              </a:spcBef>
              <a:spcAft>
                <a:spcPts val="600"/>
              </a:spcAft>
            </a:pPr>
            <a:r>
              <a:rPr lang="en-US" sz="1800" b="1" kern="100" dirty="0">
                <a:effectLst/>
                <a:latin typeface="Geometria" panose="020B0503020204020204" pitchFamily="34" charset="0"/>
                <a:ea typeface="Calibri" panose="020F0502020204030204" pitchFamily="34" charset="0"/>
                <a:cs typeface="Times New Roman" panose="02020603050405020304" pitchFamily="18" charset="0"/>
              </a:rPr>
              <a:t>Major Changes:</a:t>
            </a:r>
            <a:endParaRPr lang="en-US" sz="1800" kern="100" dirty="0">
              <a:effectLst/>
              <a:latin typeface="Geometria" panose="020B0503020204020204" pitchFamily="34" charset="0"/>
              <a:ea typeface="Calibri" panose="020F0502020204030204" pitchFamily="34" charset="0"/>
              <a:cs typeface="Times New Roman" panose="02020603050405020304" pitchFamily="18" charset="0"/>
            </a:endParaRP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Created </a:t>
            </a:r>
            <a:r>
              <a:rPr lang="en-US" sz="1600" b="1" kern="100" dirty="0">
                <a:solidFill>
                  <a:srgbClr val="00B0F0"/>
                </a:solidFill>
                <a:effectLst/>
                <a:latin typeface="Geometria" panose="020B0503020204020204" pitchFamily="34" charset="0"/>
                <a:ea typeface="Calibri" panose="020F0502020204030204" pitchFamily="34" charset="0"/>
                <a:cs typeface="Times New Roman" panose="02020603050405020304" pitchFamily="18" charset="0"/>
              </a:rPr>
              <a:t>summary table of application types </a:t>
            </a: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Added sections explaining pre-application meetings, submittal of applications, </a:t>
            </a:r>
            <a:r>
              <a:rPr lang="en-US" sz="1600" kern="100" dirty="0">
                <a:latin typeface="Geometria" panose="020B0503020204020204" pitchFamily="34" charset="0"/>
                <a:ea typeface="Calibri" panose="020F0502020204030204" pitchFamily="34" charset="0"/>
                <a:cs typeface="Times New Roman" panose="02020603050405020304" pitchFamily="18" charset="0"/>
              </a:rPr>
              <a:t>staff review, and hearings.</a:t>
            </a:r>
            <a:endParaRPr lang="en-US" sz="1600" kern="100" dirty="0">
              <a:effectLst/>
              <a:latin typeface="Geometria" panose="020B0503020204020204" pitchFamily="34" charset="0"/>
              <a:ea typeface="Calibri" panose="020F0502020204030204" pitchFamily="34" charset="0"/>
              <a:cs typeface="Times New Roman" panose="02020603050405020304" pitchFamily="18" charset="0"/>
            </a:endParaRP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Consolidated all appeal provisions into a single location</a:t>
            </a: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Added short section on annexation reviews </a:t>
            </a: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Updated section on comprehensive plan amendments</a:t>
            </a: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Clarified/added </a:t>
            </a:r>
            <a:r>
              <a:rPr lang="en-US" sz="1600" b="1" kern="100" dirty="0">
                <a:solidFill>
                  <a:srgbClr val="00B0F0"/>
                </a:solidFill>
                <a:effectLst/>
                <a:latin typeface="Geometria" panose="020B0503020204020204" pitchFamily="34" charset="0"/>
                <a:ea typeface="Calibri" panose="020F0502020204030204" pitchFamily="34" charset="0"/>
                <a:cs typeface="Times New Roman" panose="02020603050405020304" pitchFamily="18" charset="0"/>
              </a:rPr>
              <a:t>review procedures and criteria</a:t>
            </a:r>
            <a:endParaRPr lang="en-US" sz="1600" kern="100" dirty="0">
              <a:solidFill>
                <a:srgbClr val="00B0F0"/>
              </a:solidFill>
              <a:effectLst/>
              <a:latin typeface="Geometria" panose="020B0503020204020204" pitchFamily="34" charset="0"/>
              <a:ea typeface="Calibri" panose="020F0502020204030204" pitchFamily="34" charset="0"/>
              <a:cs typeface="Times New Roman" panose="02020603050405020304" pitchFamily="18" charset="0"/>
            </a:endParaRP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Standards specific to certain uses moved to Ch. 174</a:t>
            </a:r>
          </a:p>
          <a:p>
            <a:pPr marL="233363" marR="0" lvl="0" indent="-233363">
              <a:lnSpc>
                <a:spcPct val="107000"/>
              </a:lnSpc>
              <a:spcBef>
                <a:spcPts val="0"/>
              </a:spcBef>
              <a:spcAft>
                <a:spcPts val="0"/>
              </a:spcAft>
              <a:buFont typeface="Symbol" panose="05050102010706020507" pitchFamily="18" charset="2"/>
              <a:buChar char=""/>
            </a:pPr>
            <a:r>
              <a:rPr lang="en-US" sz="1600" kern="100" dirty="0">
                <a:latin typeface="Geometria" panose="020B0503020204020204" pitchFamily="34" charset="0"/>
                <a:ea typeface="Calibri" panose="020F0502020204030204" pitchFamily="34" charset="0"/>
                <a:cs typeface="Times New Roman" panose="02020603050405020304" pitchFamily="18" charset="0"/>
              </a:rPr>
              <a:t>Expanded Variance section (CAO)</a:t>
            </a:r>
            <a:endParaRPr lang="en-US" sz="1600" kern="100" dirty="0">
              <a:effectLst/>
              <a:latin typeface="Geometria" panose="020B0503020204020204" pitchFamily="34" charset="0"/>
              <a:ea typeface="Calibri" panose="020F0502020204030204" pitchFamily="34" charset="0"/>
              <a:cs typeface="Times New Roman" panose="02020603050405020304" pitchFamily="18" charset="0"/>
            </a:endParaRPr>
          </a:p>
          <a:p>
            <a:pPr marL="233363" marR="0" lvl="0" indent="-233363">
              <a:lnSpc>
                <a:spcPct val="107000"/>
              </a:lnSpc>
              <a:spcBef>
                <a:spcPts val="0"/>
              </a:spcBef>
              <a:spcAft>
                <a:spcPts val="0"/>
              </a:spcAft>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Deleted section on Planned Industrial (not required)</a:t>
            </a:r>
          </a:p>
          <a:p>
            <a:pPr marL="233363" marR="0" lvl="0" indent="-233363">
              <a:spcBef>
                <a:spcPts val="0"/>
              </a:spcBef>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Proposed </a:t>
            </a:r>
            <a:r>
              <a:rPr lang="en-US" sz="1600" b="1" kern="100" dirty="0">
                <a:solidFill>
                  <a:srgbClr val="00B0F0"/>
                </a:solidFill>
                <a:effectLst/>
                <a:latin typeface="Geometria" panose="020B0503020204020204" pitchFamily="34" charset="0"/>
                <a:ea typeface="Calibri" panose="020F0502020204030204" pitchFamily="34" charset="0"/>
                <a:cs typeface="Times New Roman" panose="02020603050405020304" pitchFamily="18" charset="0"/>
              </a:rPr>
              <a:t>new procedure to review mixed-use developments</a:t>
            </a:r>
            <a:r>
              <a:rPr lang="en-US" sz="1600" kern="100" dirty="0">
                <a:solidFill>
                  <a:srgbClr val="00B0F0"/>
                </a:solidFill>
                <a:effectLst/>
                <a:latin typeface="Geometria" panose="020B0503020204020204" pitchFamily="34" charset="0"/>
                <a:ea typeface="Calibri" panose="020F0502020204030204" pitchFamily="34" charset="0"/>
                <a:cs typeface="Times New Roman" panose="02020603050405020304" pitchFamily="18" charset="0"/>
              </a:rPr>
              <a:t> </a:t>
            </a: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that meet code (no PUDs required)</a:t>
            </a:r>
          </a:p>
          <a:p>
            <a:pPr marL="233363" marR="0" lvl="0" indent="-233363">
              <a:spcBef>
                <a:spcPts val="0"/>
              </a:spcBef>
              <a:buFont typeface="Symbol" panose="05050102010706020507" pitchFamily="18" charset="2"/>
              <a:buChar char=""/>
            </a:pPr>
            <a:r>
              <a:rPr lang="en-US" sz="1600" kern="100" dirty="0">
                <a:latin typeface="Geometria" panose="020B0503020204020204" pitchFamily="34" charset="0"/>
                <a:ea typeface="Calibri" panose="020F0502020204030204" pitchFamily="34" charset="0"/>
                <a:cs typeface="Times New Roman" panose="02020603050405020304" pitchFamily="18" charset="0"/>
              </a:rPr>
              <a:t>Updated </a:t>
            </a:r>
            <a:r>
              <a:rPr lang="en-US" sz="1600" b="1" kern="100" dirty="0">
                <a:solidFill>
                  <a:srgbClr val="00B0F0"/>
                </a:solidFill>
                <a:latin typeface="Geometria" panose="020B0503020204020204" pitchFamily="34" charset="0"/>
                <a:ea typeface="Calibri" panose="020F0502020204030204" pitchFamily="34" charset="0"/>
                <a:cs typeface="Times New Roman" panose="02020603050405020304" pitchFamily="18" charset="0"/>
              </a:rPr>
              <a:t>PUD procedures </a:t>
            </a:r>
            <a:r>
              <a:rPr lang="en-US" sz="1600" kern="100" dirty="0">
                <a:latin typeface="Geometria" panose="020B0503020204020204" pitchFamily="34" charset="0"/>
                <a:ea typeface="Calibri" panose="020F0502020204030204" pitchFamily="34" charset="0"/>
                <a:cs typeface="Times New Roman" panose="02020603050405020304" pitchFamily="18" charset="0"/>
              </a:rPr>
              <a:t>section (GM) and separated the RAC-PUD.</a:t>
            </a:r>
          </a:p>
          <a:p>
            <a:pPr marL="233363" marR="0" lvl="0" indent="-233363">
              <a:spcBef>
                <a:spcPts val="0"/>
              </a:spcBef>
              <a:buFont typeface="Symbol" panose="05050102010706020507" pitchFamily="18" charset="2"/>
              <a:buChar char=""/>
            </a:pP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Updated </a:t>
            </a:r>
            <a:r>
              <a:rPr lang="en-US" sz="1600" b="1" kern="100" dirty="0">
                <a:solidFill>
                  <a:srgbClr val="00B0F0"/>
                </a:solidFill>
                <a:effectLst/>
                <a:latin typeface="Geometria" panose="020B0503020204020204" pitchFamily="34" charset="0"/>
                <a:ea typeface="Calibri" panose="020F0502020204030204" pitchFamily="34" charset="0"/>
                <a:cs typeface="Times New Roman" panose="02020603050405020304" pitchFamily="18" charset="0"/>
              </a:rPr>
              <a:t>Subdivision Code </a:t>
            </a:r>
            <a:r>
              <a:rPr lang="en-US" sz="1600" kern="100" dirty="0">
                <a:effectLst/>
                <a:latin typeface="Geometria" panose="020B0503020204020204" pitchFamily="34" charset="0"/>
                <a:ea typeface="Calibri" panose="020F0502020204030204" pitchFamily="34" charset="0"/>
                <a:cs typeface="Times New Roman" panose="02020603050405020304" pitchFamily="18" charset="0"/>
              </a:rPr>
              <a:t>(GM)</a:t>
            </a:r>
          </a:p>
          <a:p>
            <a:pPr marL="233363" marR="0" lvl="0" indent="-233363">
              <a:spcBef>
                <a:spcPts val="0"/>
              </a:spcBef>
              <a:buFont typeface="Symbol" panose="05050102010706020507" pitchFamily="18" charset="2"/>
              <a:buChar char=""/>
            </a:pPr>
            <a:r>
              <a:rPr lang="en-US" sz="1600" kern="100" dirty="0">
                <a:latin typeface="Geometria" panose="020B0503020204020204" pitchFamily="34" charset="0"/>
                <a:ea typeface="Calibri" panose="020F0502020204030204" pitchFamily="34" charset="0"/>
                <a:cs typeface="Times New Roman" panose="02020603050405020304" pitchFamily="18" charset="0"/>
              </a:rPr>
              <a:t>Cleaned up </a:t>
            </a:r>
            <a:r>
              <a:rPr lang="en-US" sz="1600" b="1" kern="100" dirty="0">
                <a:solidFill>
                  <a:srgbClr val="00B0F0"/>
                </a:solidFill>
                <a:latin typeface="Geometria" panose="020B0503020204020204" pitchFamily="34" charset="0"/>
                <a:ea typeface="Calibri" panose="020F0502020204030204" pitchFamily="34" charset="0"/>
                <a:cs typeface="Times New Roman" panose="02020603050405020304" pitchFamily="18" charset="0"/>
              </a:rPr>
              <a:t>Concurrency</a:t>
            </a:r>
            <a:r>
              <a:rPr lang="en-US" sz="1600" b="1" kern="100" dirty="0">
                <a:solidFill>
                  <a:srgbClr val="AE87C3"/>
                </a:solidFill>
                <a:latin typeface="Geometria" panose="020B0503020204020204" pitchFamily="34" charset="0"/>
                <a:ea typeface="Calibri" panose="020F0502020204030204" pitchFamily="34" charset="0"/>
                <a:cs typeface="Times New Roman" panose="02020603050405020304" pitchFamily="18" charset="0"/>
              </a:rPr>
              <a:t> </a:t>
            </a:r>
            <a:r>
              <a:rPr lang="en-US" sz="1600" kern="100" dirty="0">
                <a:latin typeface="Geometria" panose="020B0503020204020204" pitchFamily="34" charset="0"/>
                <a:ea typeface="Calibri" panose="020F0502020204030204" pitchFamily="34" charset="0"/>
                <a:cs typeface="Times New Roman" panose="02020603050405020304" pitchFamily="18" charset="0"/>
              </a:rPr>
              <a:t>section</a:t>
            </a:r>
            <a:endParaRPr lang="en-US" sz="1600" kern="100" dirty="0">
              <a:effectLst/>
              <a:latin typeface="Geometria" panose="020B0503020204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B2DBE80-3EA8-2E03-B6F9-210C92C64689}"/>
              </a:ext>
            </a:extLst>
          </p:cNvPr>
          <p:cNvSpPr/>
          <p:nvPr/>
        </p:nvSpPr>
        <p:spPr>
          <a:xfrm>
            <a:off x="593723" y="4971430"/>
            <a:ext cx="4301412" cy="282741"/>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5D465E42-0F45-FA5A-88CE-F4A278C16D23}"/>
              </a:ext>
            </a:extLst>
          </p:cNvPr>
          <p:cNvSpPr/>
          <p:nvPr/>
        </p:nvSpPr>
        <p:spPr>
          <a:xfrm>
            <a:off x="301762" y="4217550"/>
            <a:ext cx="242596" cy="223291"/>
          </a:xfrm>
          <a:prstGeom prst="star5">
            <a:avLst/>
          </a:prstGeom>
          <a:solidFill>
            <a:srgbClr val="1FB4E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B254F70B-A978-5C4D-C712-8CC2082A8E25}"/>
              </a:ext>
            </a:extLst>
          </p:cNvPr>
          <p:cNvSpPr/>
          <p:nvPr/>
        </p:nvSpPr>
        <p:spPr>
          <a:xfrm>
            <a:off x="306634" y="4971430"/>
            <a:ext cx="242596" cy="223291"/>
          </a:xfrm>
          <a:prstGeom prst="star5">
            <a:avLst/>
          </a:prstGeom>
          <a:solidFill>
            <a:srgbClr val="1FB4E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4CC4DB-93B5-51FB-FFF3-36C444DEF413}"/>
              </a:ext>
            </a:extLst>
          </p:cNvPr>
          <p:cNvSpPr/>
          <p:nvPr/>
        </p:nvSpPr>
        <p:spPr>
          <a:xfrm>
            <a:off x="593723" y="4217550"/>
            <a:ext cx="4301412" cy="663580"/>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with palm trees and waves">
            <a:extLst>
              <a:ext uri="{FF2B5EF4-FFF2-40B4-BE49-F238E27FC236}">
                <a16:creationId xmlns:a16="http://schemas.microsoft.com/office/drawing/2014/main" id="{FAFFC75A-601D-E760-960A-BA89E8C7E233}"/>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10381875" y="5462953"/>
            <a:ext cx="1647541" cy="1001447"/>
          </a:xfrm>
          <a:prstGeom prst="rect">
            <a:avLst/>
          </a:prstGeom>
        </p:spPr>
      </p:pic>
    </p:spTree>
    <p:extLst>
      <p:ext uri="{BB962C8B-B14F-4D97-AF65-F5344CB8AC3E}">
        <p14:creationId xmlns:p14="http://schemas.microsoft.com/office/powerpoint/2010/main" val="4804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wipe(left)">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wipe(left)">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wipe(left)">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wipe(left)">
                                      <p:cBhvr>
                                        <p:cTn id="58" dur="500"/>
                                        <p:tgtEl>
                                          <p:spTgt spid="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wipe(left)">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1000" fill="hold"/>
                                        <p:tgtEl>
                                          <p:spTgt spid="8"/>
                                        </p:tgtEl>
                                        <p:attrNameLst>
                                          <p:attrName>ppt_w</p:attrName>
                                        </p:attrNameLst>
                                      </p:cBhvr>
                                      <p:tavLst>
                                        <p:tav tm="0">
                                          <p:val>
                                            <p:fltVal val="0"/>
                                          </p:val>
                                        </p:tav>
                                        <p:tav tm="100000">
                                          <p:val>
                                            <p:strVal val="#ppt_w"/>
                                          </p:val>
                                        </p:tav>
                                      </p:tavLst>
                                    </p:anim>
                                    <p:anim calcmode="lin" valueType="num">
                                      <p:cBhvr>
                                        <p:cTn id="74" dur="1000" fill="hold"/>
                                        <p:tgtEl>
                                          <p:spTgt spid="8"/>
                                        </p:tgtEl>
                                        <p:attrNameLst>
                                          <p:attrName>ppt_h</p:attrName>
                                        </p:attrNameLst>
                                      </p:cBhvr>
                                      <p:tavLst>
                                        <p:tav tm="0">
                                          <p:val>
                                            <p:fltVal val="0"/>
                                          </p:val>
                                        </p:tav>
                                        <p:tav tm="100000">
                                          <p:val>
                                            <p:strVal val="#ppt_h"/>
                                          </p:val>
                                        </p:tav>
                                      </p:tavLst>
                                    </p:anim>
                                    <p:anim calcmode="lin" valueType="num">
                                      <p:cBhvr>
                                        <p:cTn id="75" dur="1000" fill="hold"/>
                                        <p:tgtEl>
                                          <p:spTgt spid="8"/>
                                        </p:tgtEl>
                                        <p:attrNameLst>
                                          <p:attrName>style.rotation</p:attrName>
                                        </p:attrNameLst>
                                      </p:cBhvr>
                                      <p:tavLst>
                                        <p:tav tm="0">
                                          <p:val>
                                            <p:fltVal val="90"/>
                                          </p:val>
                                        </p:tav>
                                        <p:tav tm="100000">
                                          <p:val>
                                            <p:fltVal val="0"/>
                                          </p:val>
                                        </p:tav>
                                      </p:tavLst>
                                    </p:anim>
                                    <p:animEffect transition="in" filter="fade">
                                      <p:cBhvr>
                                        <p:cTn id="76" dur="10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 calcmode="lin" valueType="num">
                                      <p:cBhvr>
                                        <p:cTn id="83" dur="1000" fill="hold"/>
                                        <p:tgtEl>
                                          <p:spTgt spid="9"/>
                                        </p:tgtEl>
                                        <p:attrNameLst>
                                          <p:attrName>style.rotation</p:attrName>
                                        </p:attrNameLst>
                                      </p:cBhvr>
                                      <p:tavLst>
                                        <p:tav tm="0">
                                          <p:val>
                                            <p:fltVal val="90"/>
                                          </p:val>
                                        </p:tav>
                                        <p:tav tm="100000">
                                          <p:val>
                                            <p:fltVal val="0"/>
                                          </p:val>
                                        </p:tav>
                                      </p:tavLst>
                                    </p:anim>
                                    <p:animEffect transition="in" filter="fade">
                                      <p:cBhvr>
                                        <p:cTn id="8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0692EB-0400-E1B6-309C-7254F4F6E766}"/>
              </a:ext>
            </a:extLst>
          </p:cNvPr>
          <p:cNvSpPr>
            <a:spLocks noGrp="1"/>
          </p:cNvSpPr>
          <p:nvPr>
            <p:ph type="title"/>
          </p:nvPr>
        </p:nvSpPr>
        <p:spPr/>
        <p:txBody>
          <a:bodyPr>
            <a:normAutofit/>
          </a:bodyPr>
          <a:lstStyle/>
          <a:p>
            <a:r>
              <a:rPr lang="en-US" sz="4000" b="1" dirty="0"/>
              <a:t>MAJOR CHANGES</a:t>
            </a:r>
          </a:p>
        </p:txBody>
      </p:sp>
      <p:sp>
        <p:nvSpPr>
          <p:cNvPr id="5" name="Title 1">
            <a:extLst>
              <a:ext uri="{FF2B5EF4-FFF2-40B4-BE49-F238E27FC236}">
                <a16:creationId xmlns:a16="http://schemas.microsoft.com/office/drawing/2014/main" id="{51EB613D-68AD-D5D0-5043-855817E0EA6D}"/>
              </a:ext>
            </a:extLst>
          </p:cNvPr>
          <p:cNvSpPr txBox="1">
            <a:spLocks/>
          </p:cNvSpPr>
          <p:nvPr/>
        </p:nvSpPr>
        <p:spPr>
          <a:xfrm>
            <a:off x="205274" y="1430510"/>
            <a:ext cx="3927566" cy="1452830"/>
          </a:xfrm>
          <a:prstGeom prst="rect">
            <a:avLst/>
          </a:prstGeom>
        </p:spPr>
        <p:txBody>
          <a:bodyPr anchor="t">
            <a:normAutofit/>
          </a:bodyPr>
          <a:lstStyle>
            <a:lvl1pPr algn="ctr" defTabSz="914400" rtl="0" eaLnBrk="1" latinLnBrk="0" hangingPunct="1">
              <a:lnSpc>
                <a:spcPct val="90000"/>
              </a:lnSpc>
              <a:spcBef>
                <a:spcPct val="0"/>
              </a:spcBef>
              <a:buNone/>
              <a:defRPr sz="3600" kern="1200" spc="300">
                <a:solidFill>
                  <a:schemeClr val="bg1"/>
                </a:solidFill>
                <a:latin typeface="Geometria" panose="020B0604020202020204" charset="0"/>
                <a:ea typeface="+mj-ea"/>
                <a:cs typeface="Geometria" panose="020B0604020202020204" charset="0"/>
              </a:defRPr>
            </a:lvl1pPr>
          </a:lstStyle>
          <a:p>
            <a:pPr algn="l"/>
            <a:r>
              <a:rPr lang="en-US" sz="2800" i="1" dirty="0">
                <a:solidFill>
                  <a:srgbClr val="7F7F7F"/>
                </a:solidFill>
                <a:latin typeface="Geometria" panose="020B0503020204020204" pitchFamily="34" charset="0"/>
              </a:rPr>
              <a:t>DEVELOPMENT REVIEW PROCEDURES</a:t>
            </a:r>
          </a:p>
        </p:txBody>
      </p:sp>
      <p:sp>
        <p:nvSpPr>
          <p:cNvPr id="2" name="TextBox 1">
            <a:extLst>
              <a:ext uri="{FF2B5EF4-FFF2-40B4-BE49-F238E27FC236}">
                <a16:creationId xmlns:a16="http://schemas.microsoft.com/office/drawing/2014/main" id="{B624FABD-7A00-452F-A95B-E6A450E897E4}"/>
              </a:ext>
            </a:extLst>
          </p:cNvPr>
          <p:cNvSpPr txBox="1"/>
          <p:nvPr/>
        </p:nvSpPr>
        <p:spPr>
          <a:xfrm>
            <a:off x="10648060" y="292658"/>
            <a:ext cx="1366452" cy="995422"/>
          </a:xfrm>
          <a:prstGeom prst="ellipse">
            <a:avLst/>
          </a:prstGeom>
          <a:solidFill>
            <a:srgbClr val="69CDEA"/>
          </a:solidFill>
        </p:spPr>
        <p:txBody>
          <a:bodyPr wrap="none" rtlCol="0">
            <a:spAutoFit/>
          </a:bodyPr>
          <a:lstStyle/>
          <a:p>
            <a:pPr algn="ctr"/>
            <a:r>
              <a:rPr lang="en-US" sz="4000" b="1" dirty="0">
                <a:latin typeface="Geometria" panose="020B0503020204020204" pitchFamily="34" charset="0"/>
              </a:rPr>
              <a:t>172</a:t>
            </a:r>
            <a:endParaRPr lang="en-US" b="1" dirty="0">
              <a:latin typeface="Geometria" panose="020B0503020204020204" pitchFamily="34" charset="0"/>
            </a:endParaRPr>
          </a:p>
        </p:txBody>
      </p:sp>
      <p:pic>
        <p:nvPicPr>
          <p:cNvPr id="7" name="Picture 6">
            <a:extLst>
              <a:ext uri="{FF2B5EF4-FFF2-40B4-BE49-F238E27FC236}">
                <a16:creationId xmlns:a16="http://schemas.microsoft.com/office/drawing/2014/main" id="{37B583C8-CF69-C1D6-63D6-4295FB416E48}"/>
              </a:ext>
            </a:extLst>
          </p:cNvPr>
          <p:cNvPicPr>
            <a:picLocks noChangeAspect="1"/>
          </p:cNvPicPr>
          <p:nvPr/>
        </p:nvPicPr>
        <p:blipFill>
          <a:blip r:embed="rId2"/>
          <a:stretch>
            <a:fillRect/>
          </a:stretch>
        </p:blipFill>
        <p:spPr>
          <a:xfrm>
            <a:off x="3397042" y="1861243"/>
            <a:ext cx="8617470" cy="4888602"/>
          </a:xfrm>
          <a:prstGeom prst="rect">
            <a:avLst/>
          </a:prstGeom>
        </p:spPr>
      </p:pic>
    </p:spTree>
    <p:extLst>
      <p:ext uri="{BB962C8B-B14F-4D97-AF65-F5344CB8AC3E}">
        <p14:creationId xmlns:p14="http://schemas.microsoft.com/office/powerpoint/2010/main" val="3327263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1279</TotalTime>
  <Words>3449</Words>
  <Application>Microsoft Office PowerPoint</Application>
  <PresentationFormat>Widescreen</PresentationFormat>
  <Paragraphs>453</Paragraphs>
  <Slides>27</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Abril Fatface</vt:lpstr>
      <vt:lpstr>Aptos</vt:lpstr>
      <vt:lpstr>Arial</vt:lpstr>
      <vt:lpstr>Calibri</vt:lpstr>
      <vt:lpstr>Calibri Light</vt:lpstr>
      <vt:lpstr>Century Gothic</vt:lpstr>
      <vt:lpstr>Geometria</vt:lpstr>
      <vt:lpstr>Gill Sans MT</vt:lpstr>
      <vt:lpstr>Segoe UI</vt:lpstr>
      <vt:lpstr>Symbol</vt:lpstr>
      <vt:lpstr>Trebuchet MS</vt:lpstr>
      <vt:lpstr>Office Theme</vt:lpstr>
      <vt:lpstr>GROWTH MANAGEMENT DEPARTMENT</vt:lpstr>
      <vt:lpstr>BACKGROUND</vt:lpstr>
      <vt:lpstr>PowerPoint Presentation</vt:lpstr>
      <vt:lpstr>PowerPoint Presentation</vt:lpstr>
      <vt:lpstr>ADDITIONAL 2024 PUBLIC OUTREACH </vt:lpstr>
      <vt:lpstr>PowerPoint Presentation</vt:lpstr>
      <vt:lpstr>PowerPoint Presentation</vt:lpstr>
      <vt:lpstr>MAJOR CHANGES</vt:lpstr>
      <vt:lpstr>MAJOR CHANGES</vt:lpstr>
      <vt:lpstr>MAJOR CHANGES</vt:lpstr>
      <vt:lpstr>MAJOR CHANGES</vt:lpstr>
      <vt:lpstr>MAJOR CHANGES</vt:lpstr>
      <vt:lpstr>MAJOR CHANGES</vt:lpstr>
      <vt:lpstr>MAJOR CHANGES</vt:lpstr>
      <vt:lpstr>MAJOR CHANGES</vt:lpstr>
      <vt:lpstr>MAJOR CHANGES</vt:lpstr>
      <vt:lpstr>MAJOR CHANGES</vt:lpstr>
      <vt:lpstr>MAJOR CHANGES</vt:lpstr>
      <vt:lpstr>PowerPoint Presentation</vt:lpstr>
      <vt:lpstr>PowerPoint Presentation</vt:lpstr>
      <vt:lpstr>Timeline for PUD/Preliminary Development Plans and PUD Agreement</vt:lpstr>
      <vt:lpstr>Timeline for Final Development Plans and DA</vt:lpstr>
      <vt:lpstr>Timeline for Preliminary Plat</vt:lpstr>
      <vt:lpstr>Timeline for Final Plat</vt:lpstr>
      <vt:lpstr>PowerPoint Presentation</vt:lpstr>
      <vt:lpstr>PowerPoint Presentation</vt:lpstr>
      <vt:lpstr>THANK YOU !</vt:lpstr>
    </vt:vector>
  </TitlesOfParts>
  <Company>City of Palm Bay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MANAGEMENT DEPARTMENT</dc:title>
  <dc:creator>Lisa Frazier</dc:creator>
  <cp:lastModifiedBy>Lisa Frazier</cp:lastModifiedBy>
  <cp:revision>15</cp:revision>
  <cp:lastPrinted>2025-01-15T15:14:28Z</cp:lastPrinted>
  <dcterms:created xsi:type="dcterms:W3CDTF">2025-01-14T19:23:17Z</dcterms:created>
  <dcterms:modified xsi:type="dcterms:W3CDTF">2025-01-30T16:34:58Z</dcterms:modified>
</cp:coreProperties>
</file>