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12" r:id="rId1"/>
  </p:sldMasterIdLst>
  <p:notesMasterIdLst>
    <p:notesMasterId r:id="rId25"/>
  </p:notesMasterIdLst>
  <p:handoutMasterIdLst>
    <p:handoutMasterId r:id="rId26"/>
  </p:handoutMasterIdLst>
  <p:sldIdLst>
    <p:sldId id="256" r:id="rId2"/>
    <p:sldId id="444" r:id="rId3"/>
    <p:sldId id="424" r:id="rId4"/>
    <p:sldId id="422" r:id="rId5"/>
    <p:sldId id="435" r:id="rId6"/>
    <p:sldId id="438" r:id="rId7"/>
    <p:sldId id="431" r:id="rId8"/>
    <p:sldId id="270" r:id="rId9"/>
    <p:sldId id="436" r:id="rId10"/>
    <p:sldId id="445" r:id="rId11"/>
    <p:sldId id="387" r:id="rId12"/>
    <p:sldId id="443" r:id="rId13"/>
    <p:sldId id="339" r:id="rId14"/>
    <p:sldId id="442" r:id="rId15"/>
    <p:sldId id="423" r:id="rId16"/>
    <p:sldId id="430" r:id="rId17"/>
    <p:sldId id="440" r:id="rId18"/>
    <p:sldId id="427" r:id="rId19"/>
    <p:sldId id="404" r:id="rId20"/>
    <p:sldId id="330" r:id="rId21"/>
    <p:sldId id="409" r:id="rId22"/>
    <p:sldId id="432" r:id="rId23"/>
    <p:sldId id="418" r:id="rId24"/>
  </p:sldIdLst>
  <p:sldSz cx="9144000" cy="6858000" type="screen4x3"/>
  <p:notesSz cx="9312275" cy="70262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13" userDrawn="1">
          <p15:clr>
            <a:srgbClr val="A4A3A4"/>
          </p15:clr>
        </p15:guide>
        <p15:guide id="2"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9" autoAdjust="0"/>
    <p:restoredTop sz="94660" autoAdjust="0"/>
  </p:normalViewPr>
  <p:slideViewPr>
    <p:cSldViewPr>
      <p:cViewPr varScale="1">
        <p:scale>
          <a:sx n="107" d="100"/>
          <a:sy n="107" d="100"/>
        </p:scale>
        <p:origin x="1674" y="114"/>
      </p:cViewPr>
      <p:guideLst>
        <p:guide orient="horz" pos="2160"/>
        <p:guide pos="2880"/>
      </p:guideLst>
    </p:cSldViewPr>
  </p:slideViewPr>
  <p:outlineViewPr>
    <p:cViewPr>
      <p:scale>
        <a:sx n="33" d="100"/>
        <a:sy n="33" d="100"/>
      </p:scale>
      <p:origin x="0" y="1612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32" y="-432"/>
      </p:cViewPr>
      <p:guideLst>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319" cy="351314"/>
          </a:xfrm>
          <a:prstGeom prst="rect">
            <a:avLst/>
          </a:prstGeom>
        </p:spPr>
        <p:txBody>
          <a:bodyPr vert="horz" lIns="93354" tIns="46678" rIns="93354" bIns="46678" rtlCol="0"/>
          <a:lstStyle>
            <a:lvl1pPr algn="l">
              <a:defRPr sz="1200" smtClean="0"/>
            </a:lvl1pPr>
          </a:lstStyle>
          <a:p>
            <a:pPr>
              <a:defRPr/>
            </a:pPr>
            <a:endParaRPr lang="en-US"/>
          </a:p>
        </p:txBody>
      </p:sp>
      <p:sp>
        <p:nvSpPr>
          <p:cNvPr id="3" name="Date Placeholder 2"/>
          <p:cNvSpPr>
            <a:spLocks noGrp="1"/>
          </p:cNvSpPr>
          <p:nvPr>
            <p:ph type="dt" sz="quarter" idx="1"/>
          </p:nvPr>
        </p:nvSpPr>
        <p:spPr>
          <a:xfrm>
            <a:off x="5274801" y="0"/>
            <a:ext cx="4035319" cy="351314"/>
          </a:xfrm>
          <a:prstGeom prst="rect">
            <a:avLst/>
          </a:prstGeom>
        </p:spPr>
        <p:txBody>
          <a:bodyPr vert="horz" lIns="93354" tIns="46678" rIns="93354" bIns="46678" rtlCol="0"/>
          <a:lstStyle>
            <a:lvl1pPr algn="r">
              <a:defRPr sz="1200" smtClean="0"/>
            </a:lvl1pPr>
          </a:lstStyle>
          <a:p>
            <a:pPr>
              <a:defRPr/>
            </a:pPr>
            <a:fld id="{A523888F-EC4C-4062-B8CC-0866EF8E191C}" type="datetimeFigureOut">
              <a:rPr lang="en-US"/>
              <a:pPr>
                <a:defRPr/>
              </a:pPr>
              <a:t>7/27/2021</a:t>
            </a:fld>
            <a:endParaRPr lang="en-US"/>
          </a:p>
        </p:txBody>
      </p:sp>
      <p:sp>
        <p:nvSpPr>
          <p:cNvPr id="4" name="Footer Placeholder 3"/>
          <p:cNvSpPr>
            <a:spLocks noGrp="1"/>
          </p:cNvSpPr>
          <p:nvPr>
            <p:ph type="ftr" sz="quarter" idx="2"/>
          </p:nvPr>
        </p:nvSpPr>
        <p:spPr>
          <a:xfrm>
            <a:off x="0" y="6673742"/>
            <a:ext cx="4035319" cy="351314"/>
          </a:xfrm>
          <a:prstGeom prst="rect">
            <a:avLst/>
          </a:prstGeom>
        </p:spPr>
        <p:txBody>
          <a:bodyPr vert="horz" lIns="93354" tIns="46678" rIns="93354" bIns="46678"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5274801" y="6673742"/>
            <a:ext cx="4035319" cy="351314"/>
          </a:xfrm>
          <a:prstGeom prst="rect">
            <a:avLst/>
          </a:prstGeom>
        </p:spPr>
        <p:txBody>
          <a:bodyPr vert="horz" lIns="93354" tIns="46678" rIns="93354" bIns="46678" rtlCol="0" anchor="b"/>
          <a:lstStyle>
            <a:lvl1pPr algn="r">
              <a:defRPr sz="1200" smtClean="0"/>
            </a:lvl1pPr>
          </a:lstStyle>
          <a:p>
            <a:pPr>
              <a:defRPr/>
            </a:pPr>
            <a:fld id="{F1E8DB67-E894-4A4D-A982-68DCD7B035F5}" type="slidenum">
              <a:rPr lang="en-US"/>
              <a:pPr>
                <a:defRPr/>
              </a:pPr>
              <a:t>‹#›</a:t>
            </a:fld>
            <a:endParaRPr lang="en-US"/>
          </a:p>
        </p:txBody>
      </p:sp>
    </p:spTree>
    <p:extLst>
      <p:ext uri="{BB962C8B-B14F-4D97-AF65-F5344CB8AC3E}">
        <p14:creationId xmlns:p14="http://schemas.microsoft.com/office/powerpoint/2010/main" val="2560915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319" cy="351314"/>
          </a:xfrm>
          <a:prstGeom prst="rect">
            <a:avLst/>
          </a:prstGeom>
        </p:spPr>
        <p:txBody>
          <a:bodyPr vert="horz" lIns="93354" tIns="46678" rIns="93354" bIns="4667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274801" y="0"/>
            <a:ext cx="4035319" cy="351314"/>
          </a:xfrm>
          <a:prstGeom prst="rect">
            <a:avLst/>
          </a:prstGeom>
        </p:spPr>
        <p:txBody>
          <a:bodyPr vert="horz" lIns="93354" tIns="46678" rIns="93354" bIns="46678" rtlCol="0"/>
          <a:lstStyle>
            <a:lvl1pPr algn="r" fontAlgn="auto">
              <a:spcBef>
                <a:spcPts val="0"/>
              </a:spcBef>
              <a:spcAft>
                <a:spcPts val="0"/>
              </a:spcAft>
              <a:defRPr sz="1200">
                <a:latin typeface="+mn-lt"/>
                <a:cs typeface="+mn-cs"/>
              </a:defRPr>
            </a:lvl1pPr>
          </a:lstStyle>
          <a:p>
            <a:pPr>
              <a:defRPr/>
            </a:pPr>
            <a:fld id="{E9BBA1A5-4BE6-40E6-82AE-7D1FFE5DEBE6}" type="datetimeFigureOut">
              <a:rPr lang="en-US"/>
              <a:pPr>
                <a:defRPr/>
              </a:pPr>
              <a:t>7/27/2021</a:t>
            </a:fld>
            <a:endParaRPr lang="en-US" dirty="0"/>
          </a:p>
        </p:txBody>
      </p:sp>
      <p:sp>
        <p:nvSpPr>
          <p:cNvPr id="4" name="Slide Image Placeholder 3"/>
          <p:cNvSpPr>
            <a:spLocks noGrp="1" noRot="1" noChangeAspect="1"/>
          </p:cNvSpPr>
          <p:nvPr>
            <p:ph type="sldImg" idx="2"/>
          </p:nvPr>
        </p:nvSpPr>
        <p:spPr>
          <a:xfrm>
            <a:off x="2900363" y="527050"/>
            <a:ext cx="3511550" cy="2633663"/>
          </a:xfrm>
          <a:prstGeom prst="rect">
            <a:avLst/>
          </a:prstGeom>
          <a:noFill/>
          <a:ln w="12700">
            <a:solidFill>
              <a:prstClr val="black"/>
            </a:solidFill>
          </a:ln>
        </p:spPr>
        <p:txBody>
          <a:bodyPr vert="horz" lIns="93354" tIns="46678" rIns="93354" bIns="46678" rtlCol="0" anchor="ctr"/>
          <a:lstStyle/>
          <a:p>
            <a:pPr lvl="0"/>
            <a:endParaRPr lang="en-US" noProof="0" dirty="0"/>
          </a:p>
        </p:txBody>
      </p:sp>
      <p:sp>
        <p:nvSpPr>
          <p:cNvPr id="5" name="Notes Placeholder 4"/>
          <p:cNvSpPr>
            <a:spLocks noGrp="1"/>
          </p:cNvSpPr>
          <p:nvPr>
            <p:ph type="body" sz="quarter" idx="3"/>
          </p:nvPr>
        </p:nvSpPr>
        <p:spPr>
          <a:xfrm>
            <a:off x="931228" y="3337481"/>
            <a:ext cx="7449820" cy="3161824"/>
          </a:xfrm>
          <a:prstGeom prst="rect">
            <a:avLst/>
          </a:prstGeom>
        </p:spPr>
        <p:txBody>
          <a:bodyPr vert="horz" lIns="93354" tIns="46678" rIns="93354" bIns="4667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73742"/>
            <a:ext cx="4035319" cy="351314"/>
          </a:xfrm>
          <a:prstGeom prst="rect">
            <a:avLst/>
          </a:prstGeom>
        </p:spPr>
        <p:txBody>
          <a:bodyPr vert="horz" lIns="93354" tIns="46678" rIns="93354" bIns="46678"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74801" y="6673742"/>
            <a:ext cx="4035319" cy="351314"/>
          </a:xfrm>
          <a:prstGeom prst="rect">
            <a:avLst/>
          </a:prstGeom>
        </p:spPr>
        <p:txBody>
          <a:bodyPr vert="horz" lIns="93354" tIns="46678" rIns="93354" bIns="46678" rtlCol="0" anchor="b"/>
          <a:lstStyle>
            <a:lvl1pPr algn="r" fontAlgn="auto">
              <a:spcBef>
                <a:spcPts val="0"/>
              </a:spcBef>
              <a:spcAft>
                <a:spcPts val="0"/>
              </a:spcAft>
              <a:defRPr sz="1200">
                <a:latin typeface="+mn-lt"/>
                <a:cs typeface="+mn-cs"/>
              </a:defRPr>
            </a:lvl1pPr>
          </a:lstStyle>
          <a:p>
            <a:pPr>
              <a:defRPr/>
            </a:pPr>
            <a:fld id="{7E0E6DD5-F76B-4878-9C23-5E5A263FC21D}" type="slidenum">
              <a:rPr lang="en-US"/>
              <a:pPr>
                <a:defRPr/>
              </a:pPr>
              <a:t>‹#›</a:t>
            </a:fld>
            <a:endParaRPr lang="en-US" dirty="0"/>
          </a:p>
        </p:txBody>
      </p:sp>
    </p:spTree>
    <p:extLst>
      <p:ext uri="{BB962C8B-B14F-4D97-AF65-F5344CB8AC3E}">
        <p14:creationId xmlns:p14="http://schemas.microsoft.com/office/powerpoint/2010/main" val="33272515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xfrm>
            <a:off x="413881" y="3278929"/>
            <a:ext cx="8484517" cy="36887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61588" indent="-61588" eaLnBrk="1" hangingPunct="1">
              <a:spcBef>
                <a:spcPct val="0"/>
              </a:spcBef>
              <a:buClr>
                <a:srgbClr val="C00000"/>
              </a:buClr>
              <a:tabLst>
                <a:tab pos="61588" algn="l"/>
              </a:tabLst>
            </a:pPr>
            <a:endParaRPr lang="en-US" altLang="en-US" sz="900"/>
          </a:p>
        </p:txBody>
      </p:sp>
      <p:sp>
        <p:nvSpPr>
          <p:cNvPr id="4" name="Slide Number Placeholder 3"/>
          <p:cNvSpPr>
            <a:spLocks noGrp="1"/>
          </p:cNvSpPr>
          <p:nvPr>
            <p:ph type="sldNum" sz="quarter" idx="5"/>
          </p:nvPr>
        </p:nvSpPr>
        <p:spPr/>
        <p:txBody>
          <a:bodyPr/>
          <a:lstStyle/>
          <a:p>
            <a:pPr>
              <a:defRPr/>
            </a:pPr>
            <a:fld id="{D3292A34-8A7C-4B1A-BFD2-3971F1CFE590}"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xfrm>
            <a:off x="103472" y="3337481"/>
            <a:ext cx="9105335" cy="36302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16693" indent="-116693" eaLnBrk="1" hangingPunct="1">
              <a:buClr>
                <a:srgbClr val="C00000"/>
              </a:buClr>
              <a:buFontTx/>
              <a:buChar char="•"/>
              <a:tabLst>
                <a:tab pos="116693" algn="l"/>
              </a:tabLst>
            </a:pPr>
            <a:r>
              <a:rPr lang="en-US" altLang="en-US"/>
              <a:t>Public records are open for personal inspection and copying by any person.  </a:t>
            </a:r>
          </a:p>
          <a:p>
            <a:pPr marL="116693" indent="-116693" eaLnBrk="1" hangingPunct="1">
              <a:buClr>
                <a:srgbClr val="C00000"/>
              </a:buClr>
              <a:buFontTx/>
              <a:buChar char="•"/>
              <a:tabLst>
                <a:tab pos="116693" algn="l"/>
              </a:tabLst>
            </a:pPr>
            <a:r>
              <a:rPr lang="en-US" altLang="en-US"/>
              <a:t>The Act does </a:t>
            </a:r>
            <a:r>
              <a:rPr lang="en-US" altLang="en-US" u="sng"/>
              <a:t>not</a:t>
            </a:r>
            <a:r>
              <a:rPr lang="en-US" altLang="en-US"/>
              <a:t> require any demonstration of purpose or special interest as a condition precedent to the access to public records or that a request be made in person or in writing.</a:t>
            </a:r>
          </a:p>
          <a:p>
            <a:pPr marL="116693" indent="-116693" eaLnBrk="1" hangingPunct="1">
              <a:buClr>
                <a:srgbClr val="C00000"/>
              </a:buClr>
              <a:buFontTx/>
              <a:buChar char="•"/>
              <a:tabLst>
                <a:tab pos="116693" algn="l"/>
              </a:tabLst>
            </a:pPr>
            <a:r>
              <a:rPr lang="en-US" altLang="en-US"/>
              <a:t>The Legislature has preempted any local government’s regulations of, or restrictions on, access to public records.</a:t>
            </a:r>
          </a:p>
          <a:p>
            <a:pPr marL="116693" indent="-116693" eaLnBrk="1" hangingPunct="1">
              <a:buClr>
                <a:srgbClr val="C00000"/>
              </a:buClr>
              <a:buFontTx/>
              <a:buChar char="•"/>
              <a:tabLst>
                <a:tab pos="116693" algn="l"/>
              </a:tabLst>
            </a:pPr>
            <a:r>
              <a:rPr lang="en-US" altLang="en-US"/>
              <a:t>The custodian of public records is the elected/appointed officer charged with the responsibility of maintaining the office holding the public records.</a:t>
            </a:r>
          </a:p>
          <a:p>
            <a:pPr marL="116693" indent="-116693" eaLnBrk="1" hangingPunct="1">
              <a:buClr>
                <a:srgbClr val="C00000"/>
              </a:buClr>
              <a:buFontTx/>
              <a:buChar char="•"/>
              <a:tabLst>
                <a:tab pos="116693" algn="l"/>
              </a:tabLst>
            </a:pPr>
            <a:r>
              <a:rPr lang="en-US" altLang="en-US"/>
              <a:t>A Custodian must : (1) acknowledge and promptly respond to requests to inspect or copy records; (2) retrieve the record(s), redact/remove what is exempt and produce the rest within a reasonable time; and (3) state the basis for any claim of exemption.</a:t>
            </a:r>
          </a:p>
          <a:p>
            <a:pPr marL="116693" indent="-116693" eaLnBrk="1" hangingPunct="1">
              <a:buClr>
                <a:srgbClr val="C00000"/>
              </a:buClr>
              <a:buFontTx/>
              <a:buChar char="•"/>
              <a:tabLst>
                <a:tab pos="116693" algn="l"/>
              </a:tabLst>
            </a:pPr>
            <a:r>
              <a:rPr lang="en-US" altLang="en-US"/>
              <a:t>A custodian may </a:t>
            </a:r>
            <a:r>
              <a:rPr lang="en-US" altLang="en-US" u="sng"/>
              <a:t>not</a:t>
            </a:r>
            <a:r>
              <a:rPr lang="en-US" altLang="en-US"/>
              <a:t>: (1) delay inspection of personnel records in order for the employee to be present during  the inspection; (2) delay public access to board meeting minutes until after board approval; (3) deny a request to inspect and/or copy public records for a lack of specifics in the public records request; (4) establish an arbitrary time period during which records may or may </a:t>
            </a:r>
            <a:r>
              <a:rPr lang="en-US" altLang="en-US" u="sng"/>
              <a:t>not</a:t>
            </a:r>
            <a:r>
              <a:rPr lang="en-US" altLang="en-US"/>
              <a:t> be inspected.</a:t>
            </a:r>
          </a:p>
          <a:p>
            <a:pPr marL="116693" indent="-116693" eaLnBrk="1" hangingPunct="1">
              <a:buClr>
                <a:srgbClr val="C00000"/>
              </a:buClr>
              <a:buFontTx/>
              <a:buChar char="•"/>
              <a:tabLst>
                <a:tab pos="116693" algn="l"/>
              </a:tabLst>
            </a:pPr>
            <a:r>
              <a:rPr lang="en-US" altLang="en-US"/>
              <a:t>A custodian is </a:t>
            </a:r>
            <a:r>
              <a:rPr lang="en-US" altLang="en-US" u="sng"/>
              <a:t>not</a:t>
            </a:r>
            <a:r>
              <a:rPr lang="en-US" altLang="en-US"/>
              <a:t> required to provide information from public records or to produce records in a particular form as demanded by the requestor. However, an Agency must provide a copy of the public record in the medium requested if the Agency maintains the record in that medium. </a:t>
            </a:r>
          </a:p>
          <a:p>
            <a:pPr marL="116693" indent="-116693" eaLnBrk="1" hangingPunct="1">
              <a:buClr>
                <a:srgbClr val="C00000"/>
              </a:buClr>
              <a:buFontTx/>
              <a:buChar char="•"/>
              <a:tabLst>
                <a:tab pos="116693" algn="l"/>
              </a:tabLst>
            </a:pPr>
            <a:r>
              <a:rPr lang="en-US" altLang="en-US"/>
              <a:t>An employee cannot be required to answer questions regarding public records.</a:t>
            </a:r>
          </a:p>
          <a:p>
            <a:pPr marL="116693" indent="-116693" eaLnBrk="1" hangingPunct="1">
              <a:buClr>
                <a:srgbClr val="C00000"/>
              </a:buClr>
              <a:buFontTx/>
              <a:buChar char="•"/>
              <a:tabLst>
                <a:tab pos="116693" algn="l"/>
              </a:tabLst>
            </a:pPr>
            <a:r>
              <a:rPr lang="en-US" altLang="en-US"/>
              <a:t>Nothing in the Act requires an agency to respond to a “standing Order” request for the production of public records in the future.</a:t>
            </a:r>
          </a:p>
        </p:txBody>
      </p:sp>
      <p:sp>
        <p:nvSpPr>
          <p:cNvPr id="4" name="Slide Number Placeholder 3"/>
          <p:cNvSpPr>
            <a:spLocks noGrp="1"/>
          </p:cNvSpPr>
          <p:nvPr>
            <p:ph type="sldNum" sz="quarter" idx="5"/>
          </p:nvPr>
        </p:nvSpPr>
        <p:spPr/>
        <p:txBody>
          <a:bodyPr/>
          <a:lstStyle/>
          <a:p>
            <a:pPr>
              <a:defRPr/>
            </a:pPr>
            <a:fld id="{F00C082B-5D38-437F-85C2-8989C9E553D6}"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xfrm>
            <a:off x="206942" y="3337480"/>
            <a:ext cx="8898396" cy="3513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16693" indent="-116693" eaLnBrk="1" hangingPunct="1">
              <a:buClr>
                <a:srgbClr val="C00000"/>
              </a:buClr>
              <a:buFontTx/>
              <a:buChar char="•"/>
              <a:tabLst>
                <a:tab pos="116693" algn="l"/>
              </a:tabLst>
            </a:pPr>
            <a:r>
              <a:rPr lang="en-US" sz="800" dirty="0"/>
              <a:t>Papers, letters, maps, books, tapes, photographs, films, sound recordings, data processing software, or other material</a:t>
            </a:r>
            <a:endParaRPr lang="en-US" altLang="en-US" sz="800" dirty="0"/>
          </a:p>
        </p:txBody>
      </p:sp>
      <p:sp>
        <p:nvSpPr>
          <p:cNvPr id="4" name="Slide Number Placeholder 3"/>
          <p:cNvSpPr>
            <a:spLocks noGrp="1"/>
          </p:cNvSpPr>
          <p:nvPr>
            <p:ph type="sldNum" sz="quarter" idx="5"/>
          </p:nvPr>
        </p:nvSpPr>
        <p:spPr/>
        <p:txBody>
          <a:bodyPr/>
          <a:lstStyle/>
          <a:p>
            <a:pPr>
              <a:defRPr/>
            </a:pPr>
            <a:fld id="{877473F2-F020-4B5A-908B-31D23D430E85}"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16693" indent="-116693" eaLnBrk="1" hangingPunct="1">
              <a:buClr>
                <a:srgbClr val="C00000"/>
              </a:buClr>
              <a:buFontTx/>
              <a:buChar char="•"/>
              <a:tabLst>
                <a:tab pos="116693" algn="l"/>
              </a:tabLst>
              <a:defRPr/>
            </a:pPr>
            <a:r>
              <a:rPr lang="en-US" sz="1400" dirty="0"/>
              <a:t>An agency is </a:t>
            </a:r>
            <a:r>
              <a:rPr lang="en-US" sz="1400" u="sng" dirty="0"/>
              <a:t>not</a:t>
            </a:r>
            <a:r>
              <a:rPr lang="en-US" sz="1400" dirty="0"/>
              <a:t> generally required to reformat its records to meet a requestor’s particular needs.  </a:t>
            </a:r>
          </a:p>
          <a:p>
            <a:pPr>
              <a:defRPr/>
            </a:pPr>
            <a:endParaRPr lang="en-US" dirty="0"/>
          </a:p>
        </p:txBody>
      </p:sp>
      <p:sp>
        <p:nvSpPr>
          <p:cNvPr id="4" name="Slide Number Placeholder 3"/>
          <p:cNvSpPr>
            <a:spLocks noGrp="1"/>
          </p:cNvSpPr>
          <p:nvPr>
            <p:ph type="sldNum" sz="quarter" idx="5"/>
          </p:nvPr>
        </p:nvSpPr>
        <p:spPr/>
        <p:txBody>
          <a:bodyPr/>
          <a:lstStyle/>
          <a:p>
            <a:pPr>
              <a:defRPr/>
            </a:pPr>
            <a:fld id="{D5AA4C02-5D62-4582-B723-9B352832BAB7}" type="slidenum">
              <a:rPr lang="en-US" smtClean="0"/>
              <a:pPr>
                <a:defRPr/>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the notes are used to communicate knowledge-you read from the notes or use the notes as a reference when discussing your position then the notes are public record.</a:t>
            </a:r>
          </a:p>
        </p:txBody>
      </p:sp>
      <p:sp>
        <p:nvSpPr>
          <p:cNvPr id="4" name="Slide Number Placeholder 3"/>
          <p:cNvSpPr>
            <a:spLocks noGrp="1"/>
          </p:cNvSpPr>
          <p:nvPr>
            <p:ph type="sldNum" sz="quarter" idx="5"/>
          </p:nvPr>
        </p:nvSpPr>
        <p:spPr/>
        <p:txBody>
          <a:bodyPr/>
          <a:lstStyle/>
          <a:p>
            <a:pPr>
              <a:defRPr/>
            </a:pPr>
            <a:fld id="{A578A956-05F2-4A21-A99F-4432B6406BD7}" type="slidenum">
              <a:rPr lang="en-US" smtClean="0"/>
              <a:pPr>
                <a:defRPr/>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62B8025B-2C20-4FB1-BBB7-C3E05BFAFCE5}" type="slidenum">
              <a:rPr lang="en-US" smtClean="0"/>
              <a:pPr>
                <a:defRPr/>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5445CBC5-0A49-4DA0-B13F-12C16A3AF367}" type="slidenum">
              <a:rPr lang="en-US" smtClean="0"/>
              <a:pPr>
                <a:defRPr/>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06941" y="3278929"/>
            <a:ext cx="8794926" cy="3688794"/>
          </a:xfrm>
        </p:spPr>
        <p:txBody>
          <a:bodyPr>
            <a:normAutofit fontScale="55000" lnSpcReduction="20000"/>
          </a:bodyPr>
          <a:lstStyle/>
          <a:p>
            <a:pPr indent="466772" eaLnBrk="1" fontAlgn="auto" hangingPunct="1">
              <a:spcBef>
                <a:spcPts val="0"/>
              </a:spcBef>
              <a:spcAft>
                <a:spcPts val="0"/>
              </a:spcAft>
              <a:buClr>
                <a:srgbClr val="C00000"/>
              </a:buClr>
              <a:buFont typeface="+mj-lt"/>
              <a:buAutoNum type="alphaUcPeriod"/>
              <a:defRPr/>
            </a:pPr>
            <a:r>
              <a:rPr lang="en-US" sz="1900" b="1" u="sng" dirty="0"/>
              <a:t>Criminal Penalties</a:t>
            </a:r>
          </a:p>
          <a:p>
            <a:pPr marL="583465" indent="-116693" eaLnBrk="1" fontAlgn="auto" hangingPunct="1">
              <a:spcBef>
                <a:spcPts val="0"/>
              </a:spcBef>
              <a:spcAft>
                <a:spcPts val="0"/>
              </a:spcAft>
              <a:buClr>
                <a:srgbClr val="C00000"/>
              </a:buClr>
              <a:buFont typeface="Arial" pitchFamily="34" charset="0"/>
              <a:buChar char="•"/>
              <a:defRPr/>
            </a:pPr>
            <a:r>
              <a:rPr lang="en-US" sz="1900" dirty="0"/>
              <a:t>Any board member who knowingly violates the Sunshine Law is guilty of a misdemeanor of the second degree.   It is equally applicable to members of advisory boards as to members of elected or appointed boards.</a:t>
            </a:r>
          </a:p>
          <a:p>
            <a:pPr indent="466772" eaLnBrk="1" fontAlgn="auto" hangingPunct="1">
              <a:spcBef>
                <a:spcPts val="0"/>
              </a:spcBef>
              <a:spcAft>
                <a:spcPts val="0"/>
              </a:spcAft>
              <a:buClr>
                <a:srgbClr val="C00000"/>
              </a:buClr>
              <a:buFont typeface="+mj-lt"/>
              <a:buAutoNum type="alphaUcPeriod" startAt="2"/>
              <a:defRPr/>
            </a:pPr>
            <a:r>
              <a:rPr lang="en-US" sz="1900" b="1" u="sng" dirty="0"/>
              <a:t>Removal from office</a:t>
            </a:r>
          </a:p>
          <a:p>
            <a:pPr marL="583465" indent="-116693" eaLnBrk="1" fontAlgn="auto" hangingPunct="1">
              <a:spcBef>
                <a:spcPts val="0"/>
              </a:spcBef>
              <a:spcAft>
                <a:spcPts val="0"/>
              </a:spcAft>
              <a:buClr>
                <a:srgbClr val="C00000"/>
              </a:buClr>
              <a:buFont typeface="Arial" pitchFamily="34" charset="0"/>
              <a:buChar char="•"/>
              <a:defRPr/>
            </a:pPr>
            <a:r>
              <a:rPr lang="en-US" sz="1900" dirty="0"/>
              <a:t>When not otherwise provided by law, the Governor may suspend an elected or appointed public officer who is indicted or informed against for any misdemeanor arising directly out of his/her official duties.  If convicted, the officer may be removed by executive order of the Governor.</a:t>
            </a:r>
          </a:p>
          <a:p>
            <a:pPr indent="466772" eaLnBrk="1" fontAlgn="auto" hangingPunct="1">
              <a:spcBef>
                <a:spcPts val="0"/>
              </a:spcBef>
              <a:spcAft>
                <a:spcPts val="0"/>
              </a:spcAft>
              <a:buClr>
                <a:srgbClr val="C00000"/>
              </a:buClr>
              <a:buFont typeface="+mj-lt"/>
              <a:buAutoNum type="alphaUcPeriod" startAt="3"/>
              <a:defRPr/>
            </a:pPr>
            <a:r>
              <a:rPr lang="en-US" sz="1900" b="1" u="sng" dirty="0"/>
              <a:t>Non-Criminal Infractions</a:t>
            </a:r>
            <a:r>
              <a:rPr lang="en-US" sz="1900" dirty="0"/>
              <a:t> </a:t>
            </a:r>
          </a:p>
          <a:p>
            <a:pPr marL="583465" lvl="1" indent="-116693" eaLnBrk="1" fontAlgn="auto" hangingPunct="1">
              <a:spcBef>
                <a:spcPts val="0"/>
              </a:spcBef>
              <a:spcAft>
                <a:spcPts val="0"/>
              </a:spcAft>
              <a:buClr>
                <a:srgbClr val="C00000"/>
              </a:buClr>
              <a:buFont typeface="Arial" pitchFamily="34" charset="0"/>
              <a:buChar char="•"/>
              <a:defRPr/>
            </a:pPr>
            <a:r>
              <a:rPr lang="en-US" sz="1900" dirty="0"/>
              <a:t>Any public official violating provisions of the Sunshine Law may be found guilty of a non-criminal infraction punishable by a fine not exceeding five hundred dollars ($500).</a:t>
            </a:r>
          </a:p>
          <a:p>
            <a:pPr indent="466772" eaLnBrk="1" fontAlgn="auto" hangingPunct="1">
              <a:spcBef>
                <a:spcPts val="0"/>
              </a:spcBef>
              <a:spcAft>
                <a:spcPts val="0"/>
              </a:spcAft>
              <a:buClr>
                <a:srgbClr val="C00000"/>
              </a:buClr>
              <a:buFont typeface="+mj-lt"/>
              <a:buAutoNum type="alphaUcPeriod" startAt="4"/>
              <a:defRPr/>
            </a:pPr>
            <a:r>
              <a:rPr lang="en-US" sz="1900" b="1" u="sng" dirty="0"/>
              <a:t>Attorney’s Fees</a:t>
            </a:r>
          </a:p>
          <a:p>
            <a:pPr marL="583465" lvl="1" indent="-116693" eaLnBrk="1" fontAlgn="auto" hangingPunct="1">
              <a:spcBef>
                <a:spcPts val="0"/>
              </a:spcBef>
              <a:spcAft>
                <a:spcPts val="0"/>
              </a:spcAft>
              <a:buClr>
                <a:srgbClr val="C00000"/>
              </a:buClr>
              <a:buFont typeface="Arial" pitchFamily="34" charset="0"/>
              <a:buChar char="•"/>
              <a:defRPr/>
            </a:pPr>
            <a:r>
              <a:rPr lang="en-US" sz="1900" dirty="0"/>
              <a:t>Will be assessed against a board found to have violated the Sunshine Law.  Such fees may be assessed against individual board members except where the board sought, and took, the advice of its attorney.</a:t>
            </a:r>
          </a:p>
          <a:p>
            <a:pPr indent="466772" eaLnBrk="1" fontAlgn="auto" hangingPunct="1">
              <a:spcBef>
                <a:spcPts val="0"/>
              </a:spcBef>
              <a:spcAft>
                <a:spcPts val="0"/>
              </a:spcAft>
              <a:buClr>
                <a:srgbClr val="C00000"/>
              </a:buClr>
              <a:buFont typeface="+mj-lt"/>
              <a:buAutoNum type="alphaUcPeriod" startAt="5"/>
              <a:defRPr/>
            </a:pPr>
            <a:r>
              <a:rPr lang="en-US" sz="1900" b="1" u="sng" dirty="0"/>
              <a:t>Civil Actions for Injunctive or Declaratory Relief</a:t>
            </a:r>
          </a:p>
          <a:p>
            <a:pPr marL="583465" indent="-116693" eaLnBrk="1" fontAlgn="auto" hangingPunct="1">
              <a:spcBef>
                <a:spcPts val="0"/>
              </a:spcBef>
              <a:spcAft>
                <a:spcPts val="0"/>
              </a:spcAft>
              <a:buClr>
                <a:srgbClr val="C00000"/>
              </a:buClr>
              <a:buFont typeface="Arial" pitchFamily="34" charset="0"/>
              <a:buChar char="•"/>
              <a:defRPr/>
            </a:pPr>
            <a:r>
              <a:rPr lang="en-US" sz="1900" dirty="0"/>
              <a:t>Circuit courts have jurisdiction to issue injunctions upon application by any citizen of the State.  Injury must be proved by the Plaintiff before an injunction may be issued.  In Sunshine cases, the mere showing that the Law has been violated constitutes “irreparable public injury.”  Although a court cannot issue a blanket Order enjoining any Sunshine Law violation, a court may enjoin a future violation that bears resemblance to a past violation.  The future conduct must be reasonably specified so that the defendant could readily know the conduct from which it must refrain without conjecture or speculation.</a:t>
            </a:r>
          </a:p>
          <a:p>
            <a:pPr indent="466772" eaLnBrk="1" fontAlgn="auto" hangingPunct="1">
              <a:spcBef>
                <a:spcPts val="0"/>
              </a:spcBef>
              <a:spcAft>
                <a:spcPts val="0"/>
              </a:spcAft>
              <a:buClr>
                <a:srgbClr val="C00000"/>
              </a:buClr>
              <a:buFont typeface="+mj-lt"/>
              <a:buAutoNum type="alphaUcPeriod" startAt="6"/>
              <a:defRPr/>
            </a:pPr>
            <a:r>
              <a:rPr lang="en-US" sz="1900" b="1" u="sng" dirty="0"/>
              <a:t>Corrective Action</a:t>
            </a:r>
          </a:p>
          <a:p>
            <a:pPr marL="583465" indent="-116693" eaLnBrk="1" fontAlgn="auto" hangingPunct="1">
              <a:spcBef>
                <a:spcPts val="0"/>
              </a:spcBef>
              <a:spcAft>
                <a:spcPts val="0"/>
              </a:spcAft>
              <a:buClr>
                <a:srgbClr val="C00000"/>
              </a:buClr>
              <a:buFont typeface="Arial" pitchFamily="34" charset="0"/>
              <a:buChar char="•"/>
              <a:defRPr/>
            </a:pPr>
            <a:r>
              <a:rPr lang="en-US" sz="1900" dirty="0"/>
              <a:t>When the Sunshine Law is violated, the official action taken is void ab initio, i.e., “from the beginning.”  A public board may not merely ratify at a later open meeting those decisions which were made at an earlier, secret meeting but rather must take independent, final action in the Sunshine.</a:t>
            </a:r>
          </a:p>
          <a:p>
            <a:pPr indent="466772" eaLnBrk="1" fontAlgn="auto" hangingPunct="1">
              <a:spcBef>
                <a:spcPts val="0"/>
              </a:spcBef>
              <a:spcAft>
                <a:spcPts val="0"/>
              </a:spcAft>
              <a:buClr>
                <a:srgbClr val="C00000"/>
              </a:buClr>
              <a:buFont typeface="+mj-lt"/>
              <a:buAutoNum type="alphaUcPeriod" startAt="7"/>
              <a:defRPr/>
            </a:pPr>
            <a:r>
              <a:rPr lang="en-US" sz="1900" b="1" u="sng" dirty="0"/>
              <a:t>Damages</a:t>
            </a:r>
            <a:r>
              <a:rPr lang="en-US" sz="1900" dirty="0"/>
              <a:t> </a:t>
            </a:r>
          </a:p>
          <a:p>
            <a:pPr marL="583465" indent="-116693" eaLnBrk="1" fontAlgn="auto" hangingPunct="1">
              <a:spcBef>
                <a:spcPts val="0"/>
              </a:spcBef>
              <a:spcAft>
                <a:spcPts val="0"/>
              </a:spcAft>
              <a:buClr>
                <a:srgbClr val="C00000"/>
              </a:buClr>
              <a:buFont typeface="Arial" pitchFamily="34" charset="0"/>
              <a:buChar char="•"/>
              <a:defRPr/>
            </a:pPr>
            <a:r>
              <a:rPr lang="en-US" sz="1900" dirty="0"/>
              <a:t>The only civil remedies available under the Sunshine Law are declaration that the wrongful action is void and provision of reasonable attorney’s fees.</a:t>
            </a:r>
          </a:p>
          <a:p>
            <a:pPr indent="466772" eaLnBrk="1" fontAlgn="auto" hangingPunct="1">
              <a:spcAft>
                <a:spcPts val="0"/>
              </a:spcAft>
              <a:buClr>
                <a:srgbClr val="C00000"/>
              </a:buClr>
              <a:buFont typeface="Arial" pitchFamily="34" charset="0"/>
              <a:buChar char="•"/>
              <a:defRPr/>
            </a:pPr>
            <a:endParaRPr lang="en-US" dirty="0"/>
          </a:p>
          <a:p>
            <a:pPr indent="466772" eaLnBrk="1" fontAlgn="auto" hangingPunct="1">
              <a:spcAft>
                <a:spcPts val="0"/>
              </a:spcAft>
              <a:buClr>
                <a:srgbClr val="C00000"/>
              </a:buClr>
              <a:defRPr/>
            </a:pPr>
            <a:endParaRPr lang="en-US" dirty="0"/>
          </a:p>
          <a:p>
            <a:pPr indent="466772" eaLnBrk="1" fontAlgn="auto" hangingPunct="1">
              <a:spcAft>
                <a:spcPts val="0"/>
              </a:spcAft>
              <a:buClr>
                <a:srgbClr val="C00000"/>
              </a:buClr>
              <a:buFont typeface="Arial" pitchFamily="34" charset="0"/>
              <a:buChar char="•"/>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AFA24A-26EF-4673-AC3F-8D2D0614FA5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7251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59318" indent="-175040" eaLnBrk="1" hangingPunct="1">
              <a:buClr>
                <a:srgbClr val="C00000"/>
              </a:buClr>
              <a:buFontTx/>
              <a:buChar char="•"/>
            </a:pPr>
            <a:r>
              <a:rPr lang="en-US" altLang="en-US" dirty="0"/>
              <a:t>An individual who has been denied the right to inspect and/or copy public records may bring a civil action against the City to enforce the Florida Statutes.</a:t>
            </a:r>
          </a:p>
          <a:p>
            <a:pPr marL="259318" indent="-175040" eaLnBrk="1" hangingPunct="1">
              <a:buClr>
                <a:srgbClr val="C00000"/>
              </a:buClr>
              <a:buFontTx/>
              <a:buChar char="•"/>
            </a:pPr>
            <a:r>
              <a:rPr lang="en-US" altLang="en-US" dirty="0"/>
              <a:t>Florida Statutes mandate that actions brought forth pursuant to the Public Records Act are entitled to an immediate hearing and take priority over other pending cases.</a:t>
            </a:r>
          </a:p>
          <a:p>
            <a:pPr marL="259318" indent="-175040" eaLnBrk="1" hangingPunct="1">
              <a:buClr>
                <a:srgbClr val="C00000"/>
              </a:buClr>
              <a:buFontTx/>
              <a:buChar char="•"/>
            </a:pPr>
            <a:r>
              <a:rPr lang="en-US" altLang="en-US" dirty="0"/>
              <a:t>Generally, a writ to compel performance is the appropriate remedy to enforce compliance with the Public Records Act.</a:t>
            </a:r>
          </a:p>
          <a:p>
            <a:pPr marL="259318" indent="-175040" eaLnBrk="1" hangingPunct="1">
              <a:buClr>
                <a:srgbClr val="C00000"/>
              </a:buClr>
              <a:buFontTx/>
              <a:buChar char="•"/>
            </a:pPr>
            <a:r>
              <a:rPr lang="en-US" altLang="en-US" dirty="0"/>
              <a:t>However, injunctive Relief may be available upon an appropriate demonstration that the Public Records Act has been violated.</a:t>
            </a:r>
          </a:p>
          <a:p>
            <a:pPr marL="259318" indent="-175040" eaLnBrk="1" hangingPunct="1">
              <a:buClr>
                <a:srgbClr val="C00000"/>
              </a:buClr>
              <a:buFontTx/>
              <a:buChar char="•"/>
            </a:pPr>
            <a:r>
              <a:rPr lang="en-US" altLang="en-US" dirty="0"/>
              <a:t>Production of public records after a lawsuit is filed does not moot the issues raised in the Complaint or preclude the consideration of entitlement to fees under the Public Records Act.</a:t>
            </a:r>
          </a:p>
          <a:p>
            <a:pPr marL="259318" indent="-175040" eaLnBrk="1" hangingPunct="1">
              <a:buClr>
                <a:srgbClr val="C00000"/>
              </a:buClr>
              <a:buFontTx/>
              <a:buChar char="•"/>
            </a:pPr>
            <a:r>
              <a:rPr lang="en-US" altLang="en-US" dirty="0"/>
              <a:t>In the case of a final judgment, the City must comply with the Court’s judgment within 48 Hours, unless otherwise provided by the Court or such determination is stayed within that period by an Appellate Court.</a:t>
            </a:r>
          </a:p>
          <a:p>
            <a:pPr marL="259318" indent="-175040" eaLnBrk="1" hangingPunct="1">
              <a:buClr>
                <a:srgbClr val="C00000"/>
              </a:buClr>
              <a:buFontTx/>
              <a:buChar char="•"/>
            </a:pPr>
            <a:r>
              <a:rPr lang="en-US" altLang="en-US" dirty="0"/>
              <a:t>A litigant may be entitled to recover reasonable attorney’s fees and costs.</a:t>
            </a:r>
          </a:p>
        </p:txBody>
      </p:sp>
      <p:sp>
        <p:nvSpPr>
          <p:cNvPr id="4" name="Slide Number Placeholder 3"/>
          <p:cNvSpPr>
            <a:spLocks noGrp="1"/>
          </p:cNvSpPr>
          <p:nvPr>
            <p:ph type="sldNum" sz="quarter" idx="5"/>
          </p:nvPr>
        </p:nvSpPr>
        <p:spPr/>
        <p:txBody>
          <a:bodyPr/>
          <a:lstStyle/>
          <a:p>
            <a:pPr>
              <a:defRPr/>
            </a:pPr>
            <a:fld id="{99BD9C33-E390-472D-BD13-31A6CA82E4A2}" type="slidenum">
              <a:rPr lang="en-US" smtClean="0"/>
              <a:pPr>
                <a:defRPr/>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59318" indent="-175040" eaLnBrk="1" hangingPunct="1">
              <a:buClr>
                <a:srgbClr val="C00000"/>
              </a:buClr>
              <a:buFontTx/>
              <a:buChar char="•"/>
            </a:pPr>
            <a:r>
              <a:rPr lang="en-US" altLang="en-US"/>
              <a:t>In addition to judicial remedies, Florida Statutes provide that a public officer who knowingly violates the Public Records Act may be subject to suspension and removal or impeachment and may be guilty of a misdemeanor of the first degree, punishable by possible criminal penalties of 1 year in prison or a fine of $1,000, or both.</a:t>
            </a:r>
          </a:p>
        </p:txBody>
      </p:sp>
      <p:sp>
        <p:nvSpPr>
          <p:cNvPr id="4" name="Slide Number Placeholder 3"/>
          <p:cNvSpPr>
            <a:spLocks noGrp="1"/>
          </p:cNvSpPr>
          <p:nvPr>
            <p:ph type="sldNum" sz="quarter" idx="5"/>
          </p:nvPr>
        </p:nvSpPr>
        <p:spPr/>
        <p:txBody>
          <a:bodyPr/>
          <a:lstStyle/>
          <a:p>
            <a:pPr>
              <a:defRPr/>
            </a:pPr>
            <a:fld id="{C9C02951-C6FA-4CEF-8F63-3B3A3BA84336}" type="slidenum">
              <a:rPr lang="en-US" smtClean="0"/>
              <a:pPr>
                <a:defRPr/>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E3C5AEF6-6CB1-44D3-9C76-E6F739B50768}" type="slidenum">
              <a:rPr lang="en-US" smtClean="0"/>
              <a:pPr>
                <a:defRPr/>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marL="61588" indent="-61588" eaLnBrk="1" hangingPunct="1">
              <a:spcBef>
                <a:spcPct val="0"/>
              </a:spcBef>
              <a:buClr>
                <a:srgbClr val="C00000"/>
              </a:buClr>
              <a:buFontTx/>
              <a:buChar char="•"/>
              <a:tabLst>
                <a:tab pos="61588" algn="l"/>
              </a:tabLst>
            </a:pPr>
            <a:endParaRPr lang="en-US" altLang="en-US" sz="1600" dirty="0"/>
          </a:p>
          <a:p>
            <a:pPr marL="61588" indent="-61588" eaLnBrk="1" hangingPunct="1">
              <a:spcBef>
                <a:spcPct val="0"/>
              </a:spcBef>
              <a:buClr>
                <a:srgbClr val="C00000"/>
              </a:buClr>
              <a:buFontTx/>
              <a:buChar char="•"/>
              <a:tabLst>
                <a:tab pos="61588" algn="l"/>
              </a:tabLst>
            </a:pPr>
            <a:r>
              <a:rPr lang="en-US" altLang="en-US" sz="1600" dirty="0"/>
              <a:t>All meetings of any board or commission of any state agency or authority or of any agency or authority of any county, municipal corporation, or political subdivision, except as otherwise provided in the Constitution, at which official acts are to be taken are declared to be public meetings open to the public at all times, and no resolution, rule, or formal action shall be considered binding except as taken or made at such meeting. The board or commission must provide reasonable notice of all such meetings.</a:t>
            </a:r>
          </a:p>
          <a:p>
            <a:pPr marL="61588" indent="-61588" eaLnBrk="1" hangingPunct="1">
              <a:spcBef>
                <a:spcPct val="0"/>
              </a:spcBef>
              <a:buClr>
                <a:srgbClr val="C00000"/>
              </a:buClr>
              <a:buFontTx/>
              <a:buChar char="•"/>
              <a:tabLst>
                <a:tab pos="61588" algn="l"/>
              </a:tabLst>
            </a:pPr>
            <a:r>
              <a:rPr lang="en-US" altLang="en-US" sz="1600" dirty="0"/>
              <a:t>The Government in the Sunshine Law applies to public, collegial bodies in the State of Florida.</a:t>
            </a:r>
          </a:p>
          <a:p>
            <a:pPr marL="61588" indent="-61588" eaLnBrk="1" hangingPunct="1">
              <a:spcBef>
                <a:spcPct val="0"/>
              </a:spcBef>
              <a:buClr>
                <a:srgbClr val="C00000"/>
              </a:buClr>
              <a:buFontTx/>
              <a:buChar char="•"/>
              <a:tabLst>
                <a:tab pos="61588" algn="l"/>
              </a:tabLst>
            </a:pPr>
            <a:r>
              <a:rPr lang="en-US" altLang="en-US" sz="1600" dirty="0"/>
              <a:t>It is equally applicable to elected and appointed boards or commissions.</a:t>
            </a:r>
          </a:p>
          <a:p>
            <a:pPr marL="61588" indent="-61588" eaLnBrk="1" hangingPunct="1">
              <a:spcBef>
                <a:spcPct val="0"/>
              </a:spcBef>
              <a:buClr>
                <a:srgbClr val="C00000"/>
              </a:buClr>
              <a:buFontTx/>
              <a:buChar char="•"/>
              <a:tabLst>
                <a:tab pos="61588" algn="l"/>
              </a:tabLst>
            </a:pPr>
            <a:r>
              <a:rPr lang="en-US" altLang="en-US" sz="1600" dirty="0"/>
              <a:t>The Sunshine Law does </a:t>
            </a:r>
            <a:r>
              <a:rPr lang="en-US" altLang="en-US" sz="1600" u="sng" dirty="0"/>
              <a:t>not</a:t>
            </a:r>
            <a:r>
              <a:rPr lang="en-US" altLang="en-US" sz="1600" dirty="0"/>
              <a:t> apply to private, one-on-one, informational meetings between board members and staff.</a:t>
            </a:r>
          </a:p>
        </p:txBody>
      </p:sp>
      <p:sp>
        <p:nvSpPr>
          <p:cNvPr id="4" name="Slide Number Placeholder 3"/>
          <p:cNvSpPr>
            <a:spLocks noGrp="1"/>
          </p:cNvSpPr>
          <p:nvPr>
            <p:ph type="sldNum" sz="quarter" idx="5"/>
          </p:nvPr>
        </p:nvSpPr>
        <p:spPr/>
        <p:txBody>
          <a:bodyPr/>
          <a:lstStyle/>
          <a:p>
            <a:pPr>
              <a:defRPr/>
            </a:pPr>
            <a:fld id="{9E1FDBF5-4B83-4217-A3ED-08D9DA839B4F}" type="slidenum">
              <a:rPr lang="en-US" smtClean="0"/>
              <a:pPr>
                <a:defRPr/>
              </a:pPr>
              <a:t>2</a:t>
            </a:fld>
            <a:endParaRPr lang="en-US" dirty="0"/>
          </a:p>
        </p:txBody>
      </p:sp>
    </p:spTree>
    <p:extLst>
      <p:ext uri="{BB962C8B-B14F-4D97-AF65-F5344CB8AC3E}">
        <p14:creationId xmlns:p14="http://schemas.microsoft.com/office/powerpoint/2010/main" val="9405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3003550" y="585788"/>
            <a:ext cx="3511550" cy="26352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xfrm>
            <a:off x="103469" y="3278929"/>
            <a:ext cx="9001866" cy="36887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61588" indent="-61588" eaLnBrk="1" hangingPunct="1">
              <a:buClr>
                <a:srgbClr val="C00000"/>
              </a:buClr>
              <a:buFontTx/>
              <a:buChar char="•"/>
              <a:tabLst>
                <a:tab pos="61588" algn="l"/>
              </a:tabLst>
            </a:pPr>
            <a:endParaRPr lang="en-US" altLang="en-US" sz="900"/>
          </a:p>
        </p:txBody>
      </p:sp>
      <p:sp>
        <p:nvSpPr>
          <p:cNvPr id="4" name="Slide Number Placeholder 3"/>
          <p:cNvSpPr>
            <a:spLocks noGrp="1"/>
          </p:cNvSpPr>
          <p:nvPr>
            <p:ph type="sldNum" sz="quarter" idx="5"/>
          </p:nvPr>
        </p:nvSpPr>
        <p:spPr/>
        <p:txBody>
          <a:bodyPr/>
          <a:lstStyle/>
          <a:p>
            <a:pPr>
              <a:defRPr/>
            </a:pPr>
            <a:fld id="{C5ABFD95-8761-4CE5-9E49-5A38022E9A81}"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61588" indent="-61588" eaLnBrk="1" hangingPunct="1">
              <a:buClr>
                <a:srgbClr val="C00000"/>
              </a:buClr>
              <a:buFontTx/>
              <a:buChar char="•"/>
              <a:tabLst>
                <a:tab pos="61588" algn="l"/>
              </a:tabLst>
              <a:defRPr/>
            </a:pPr>
            <a:r>
              <a:rPr lang="en-US" sz="1500" dirty="0"/>
              <a:t>The term “open to the public” means open to all who choose to attend.  Thus, a board may </a:t>
            </a:r>
            <a:r>
              <a:rPr lang="en-US" sz="1500" u="sng" dirty="0"/>
              <a:t>not</a:t>
            </a:r>
            <a:r>
              <a:rPr lang="en-US" sz="1500" dirty="0"/>
              <a:t> request that certain members of the public “voluntarily” leave during portions  of a public meeting.</a:t>
            </a:r>
          </a:p>
          <a:p>
            <a:pPr marL="61588" indent="-61588" eaLnBrk="1" hangingPunct="1">
              <a:buClr>
                <a:srgbClr val="C00000"/>
              </a:buClr>
              <a:buFontTx/>
              <a:buChar char="•"/>
              <a:tabLst>
                <a:tab pos="61588" algn="l"/>
              </a:tabLst>
              <a:defRPr/>
            </a:pPr>
            <a:r>
              <a:rPr lang="en-US" sz="1500" dirty="0"/>
              <a:t>Can’t ban </a:t>
            </a:r>
            <a:r>
              <a:rPr lang="en-US" sz="1500" dirty="0" err="1"/>
              <a:t>nondisruptive</a:t>
            </a:r>
            <a:r>
              <a:rPr lang="en-US" sz="1500" dirty="0"/>
              <a:t> recording</a:t>
            </a:r>
          </a:p>
          <a:p>
            <a:pPr>
              <a:defRPr/>
            </a:pPr>
            <a:endParaRPr lang="en-US" dirty="0"/>
          </a:p>
        </p:txBody>
      </p:sp>
      <p:sp>
        <p:nvSpPr>
          <p:cNvPr id="4" name="Slide Number Placeholder 3"/>
          <p:cNvSpPr>
            <a:spLocks noGrp="1"/>
          </p:cNvSpPr>
          <p:nvPr>
            <p:ph type="sldNum" sz="quarter" idx="5"/>
          </p:nvPr>
        </p:nvSpPr>
        <p:spPr/>
        <p:txBody>
          <a:bodyPr/>
          <a:lstStyle/>
          <a:p>
            <a:pPr>
              <a:defRPr/>
            </a:pPr>
            <a:fld id="{4A3873E4-2F15-40AD-AC37-4CF4D6BBF704}"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3544"/>
            <a:r>
              <a:rPr lang="en-US" dirty="0"/>
              <a:t>May add additional items to the agenda at a regularly-noticed meeting and take formal action on the added item(s).  </a:t>
            </a:r>
          </a:p>
          <a:p>
            <a:endParaRPr lang="en-US" altLang="en-US" dirty="0"/>
          </a:p>
        </p:txBody>
      </p:sp>
      <p:sp>
        <p:nvSpPr>
          <p:cNvPr id="4" name="Slide Number Placeholder 3"/>
          <p:cNvSpPr>
            <a:spLocks noGrp="1"/>
          </p:cNvSpPr>
          <p:nvPr>
            <p:ph type="sldNum" sz="quarter" idx="5"/>
          </p:nvPr>
        </p:nvSpPr>
        <p:spPr/>
        <p:txBody>
          <a:bodyPr/>
          <a:lstStyle/>
          <a:p>
            <a:pPr>
              <a:defRPr/>
            </a:pPr>
            <a:fld id="{29807727-BD7F-40D5-8C38-BACFF0AD08EB}"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61588" indent="-61588" eaLnBrk="1" hangingPunct="1">
              <a:buClr>
                <a:srgbClr val="C00000"/>
              </a:buClr>
              <a:buFontTx/>
              <a:buChar char="•"/>
              <a:tabLst>
                <a:tab pos="61588" algn="l"/>
              </a:tabLst>
              <a:defRPr/>
            </a:pPr>
            <a:r>
              <a:rPr lang="en-US" sz="1500" dirty="0"/>
              <a:t>Under the Sunshine Law, a municipality may </a:t>
            </a:r>
            <a:r>
              <a:rPr lang="en-US" sz="1500" u="sng" dirty="0"/>
              <a:t>not</a:t>
            </a:r>
            <a:r>
              <a:rPr lang="en-US" sz="1500" dirty="0"/>
              <a:t> hold a public meeting at a facility: (1) outside its boundaries; (2) which discriminates on the basis of gender, age, race, creed, color, national origin, economic status or unreasonably restricts public access; (3) in a private home.</a:t>
            </a:r>
          </a:p>
          <a:p>
            <a:pPr>
              <a:defRPr/>
            </a:pPr>
            <a:endParaRPr lang="en-US" dirty="0"/>
          </a:p>
        </p:txBody>
      </p:sp>
      <p:sp>
        <p:nvSpPr>
          <p:cNvPr id="4" name="Slide Number Placeholder 3"/>
          <p:cNvSpPr>
            <a:spLocks noGrp="1"/>
          </p:cNvSpPr>
          <p:nvPr>
            <p:ph type="sldNum" sz="quarter" idx="5"/>
          </p:nvPr>
        </p:nvSpPr>
        <p:spPr/>
        <p:txBody>
          <a:bodyPr/>
          <a:lstStyle/>
          <a:p>
            <a:pPr>
              <a:defRPr/>
            </a:pPr>
            <a:fld id="{6A49CBC6-A65B-4690-87BA-2FB516DEFC34}"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294974" indent="-233386" eaLnBrk="1" fontAlgn="auto" hangingPunct="1">
              <a:spcAft>
                <a:spcPts val="0"/>
              </a:spcAft>
              <a:buClr>
                <a:srgbClr val="C00000"/>
              </a:buClr>
              <a:buSzPct val="120000"/>
              <a:buFont typeface="Arial" pitchFamily="34" charset="0"/>
              <a:buChar char="•"/>
              <a:tabLst>
                <a:tab pos="294974" algn="l"/>
              </a:tabLst>
              <a:defRPr/>
            </a:pPr>
            <a:r>
              <a:rPr lang="en-US" dirty="0"/>
              <a:t>Informational memoranda or position papers violate the Sunshine Law when…</a:t>
            </a:r>
          </a:p>
          <a:p>
            <a:pPr marL="700158" indent="-233386" eaLnBrk="1" fontAlgn="auto" hangingPunct="1">
              <a:spcAft>
                <a:spcPts val="0"/>
              </a:spcAft>
              <a:buClr>
                <a:srgbClr val="C00000"/>
              </a:buClr>
              <a:buFont typeface="+mj-lt"/>
              <a:buAutoNum type="arabicParenR"/>
              <a:defRPr/>
            </a:pPr>
            <a:r>
              <a:rPr lang="en-US" dirty="0"/>
              <a:t>Any such communication is a response to another board member’s prior statement(s);  </a:t>
            </a:r>
            <a:r>
              <a:rPr lang="en-US" u="sng" dirty="0"/>
              <a:t>and</a:t>
            </a:r>
          </a:p>
          <a:p>
            <a:pPr marL="700158" indent="-233386" eaLnBrk="1" fontAlgn="auto" hangingPunct="1">
              <a:spcAft>
                <a:spcPts val="0"/>
              </a:spcAft>
              <a:buClr>
                <a:srgbClr val="C00000"/>
              </a:buClr>
              <a:defRPr/>
            </a:pPr>
            <a:endParaRPr lang="en-US" sz="100" dirty="0"/>
          </a:p>
          <a:p>
            <a:pPr marL="700158" indent="-233386" eaLnBrk="1" fontAlgn="auto" hangingPunct="1">
              <a:spcAft>
                <a:spcPts val="0"/>
              </a:spcAft>
              <a:buClr>
                <a:srgbClr val="C00000"/>
              </a:buClr>
              <a:buFont typeface="+mj-lt"/>
              <a:buAutoNum type="arabicParenR" startAt="2"/>
              <a:defRPr/>
            </a:pPr>
            <a:r>
              <a:rPr lang="en-US" dirty="0"/>
              <a:t>The circulation of such communication is intended to be used to circumvent the requirements of the Florida Statutes.</a:t>
            </a:r>
          </a:p>
          <a:p>
            <a:pPr marL="373417" indent="-289399" eaLnBrk="1" fontAlgn="auto" hangingPunct="1">
              <a:spcAft>
                <a:spcPts val="0"/>
              </a:spcAft>
              <a:buClr>
                <a:srgbClr val="C00000"/>
              </a:buClr>
              <a:defRPr/>
            </a:pPr>
            <a:endParaRPr lang="en-US" sz="100" dirty="0"/>
          </a:p>
          <a:p>
            <a:pPr marL="350079" indent="-265801" eaLnBrk="1" fontAlgn="auto" hangingPunct="1">
              <a:spcAft>
                <a:spcPts val="0"/>
              </a:spcAft>
              <a:buClr>
                <a:srgbClr val="C00000"/>
              </a:buClr>
              <a:buFont typeface="Wingdings 2"/>
              <a:buChar char=""/>
              <a:tabLst>
                <a:tab pos="350079" algn="l"/>
              </a:tabLst>
              <a:defRPr/>
            </a:pPr>
            <a:r>
              <a:rPr lang="en-US" dirty="0"/>
              <a:t>A one-way e-mail communication from one board member to another does </a:t>
            </a:r>
            <a:r>
              <a:rPr lang="en-US" u="sng" dirty="0"/>
              <a:t>not</a:t>
            </a:r>
            <a:r>
              <a:rPr lang="en-US" dirty="0"/>
              <a:t> constitute a meeting that is subject to the Sunshine Law when it does </a:t>
            </a:r>
            <a:r>
              <a:rPr lang="en-US" u="sng" dirty="0"/>
              <a:t>not</a:t>
            </a:r>
            <a:r>
              <a:rPr lang="en-US" dirty="0"/>
              <a:t> result in an exchange between board members on subjects requiring board action.</a:t>
            </a:r>
          </a:p>
          <a:p>
            <a:pPr marL="466772" indent="-382493" eaLnBrk="1" fontAlgn="auto" hangingPunct="1">
              <a:spcAft>
                <a:spcPts val="0"/>
              </a:spcAft>
              <a:buClr>
                <a:srgbClr val="C00000"/>
              </a:buClr>
              <a:defRPr/>
            </a:pPr>
            <a:r>
              <a:rPr lang="en-US" dirty="0"/>
              <a:t>	NB: Such e-mail communications are public records.</a:t>
            </a:r>
          </a:p>
          <a:p>
            <a:pPr>
              <a:defRPr/>
            </a:pPr>
            <a:endParaRPr lang="en-US" dirty="0"/>
          </a:p>
        </p:txBody>
      </p:sp>
      <p:sp>
        <p:nvSpPr>
          <p:cNvPr id="4" name="Slide Number Placeholder 3"/>
          <p:cNvSpPr>
            <a:spLocks noGrp="1"/>
          </p:cNvSpPr>
          <p:nvPr>
            <p:ph type="sldNum" sz="quarter" idx="5"/>
          </p:nvPr>
        </p:nvSpPr>
        <p:spPr/>
        <p:txBody>
          <a:bodyPr/>
          <a:lstStyle/>
          <a:p>
            <a:pPr>
              <a:defRPr/>
            </a:pPr>
            <a:fld id="{BBFD61CD-F5C4-4175-89BC-9855BB6D0E02}"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Opportunity to be Heard (§286.0114, Florida Statutes)</a:t>
            </a:r>
            <a:endParaRPr lang="en-US" dirty="0"/>
          </a:p>
        </p:txBody>
      </p:sp>
      <p:sp>
        <p:nvSpPr>
          <p:cNvPr id="4" name="Slide Number Placeholder 3"/>
          <p:cNvSpPr>
            <a:spLocks noGrp="1"/>
          </p:cNvSpPr>
          <p:nvPr>
            <p:ph type="sldNum" sz="quarter" idx="10"/>
          </p:nvPr>
        </p:nvSpPr>
        <p:spPr/>
        <p:txBody>
          <a:bodyPr/>
          <a:lstStyle/>
          <a:p>
            <a:pPr>
              <a:defRPr/>
            </a:pPr>
            <a:fld id="{7E0E6DD5-F76B-4878-9C23-5E5A263FC21D}" type="slidenum">
              <a:rPr lang="en-US" smtClean="0"/>
              <a:pPr>
                <a:defRPr/>
              </a:pPr>
              <a:t>9</a:t>
            </a:fld>
            <a:endParaRPr lang="en-US" dirty="0"/>
          </a:p>
        </p:txBody>
      </p:sp>
    </p:spTree>
    <p:extLst>
      <p:ext uri="{BB962C8B-B14F-4D97-AF65-F5344CB8AC3E}">
        <p14:creationId xmlns:p14="http://schemas.microsoft.com/office/powerpoint/2010/main" val="1218267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board does not merely perfunctorily ratify or ceremoniously accept at a later open meeting those decisions which were made at an earlier secret meeting but rather takes "independent final action in the sunshine," the board’s decision may stand.</a:t>
            </a:r>
          </a:p>
          <a:p>
            <a:endParaRPr lang="en-US" dirty="0"/>
          </a:p>
        </p:txBody>
      </p:sp>
      <p:sp>
        <p:nvSpPr>
          <p:cNvPr id="4" name="Slide Number Placeholder 3"/>
          <p:cNvSpPr>
            <a:spLocks noGrp="1"/>
          </p:cNvSpPr>
          <p:nvPr>
            <p:ph type="sldNum" sz="quarter" idx="10"/>
          </p:nvPr>
        </p:nvSpPr>
        <p:spPr/>
        <p:txBody>
          <a:bodyPr/>
          <a:lstStyle/>
          <a:p>
            <a:pPr>
              <a:defRPr/>
            </a:pPr>
            <a:fld id="{7E0E6DD5-F76B-4878-9C23-5E5A263FC21D}" type="slidenum">
              <a:rPr lang="en-US" smtClean="0"/>
              <a:pPr>
                <a:defRPr/>
              </a:pPr>
              <a:t>10</a:t>
            </a:fld>
            <a:endParaRPr lang="en-US" dirty="0"/>
          </a:p>
        </p:txBody>
      </p:sp>
    </p:spTree>
    <p:extLst>
      <p:ext uri="{BB962C8B-B14F-4D97-AF65-F5344CB8AC3E}">
        <p14:creationId xmlns:p14="http://schemas.microsoft.com/office/powerpoint/2010/main" val="2026981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3"/>
          <p:cNvSpPr/>
          <p:nvPr/>
        </p:nvSpPr>
        <p:spPr>
          <a:xfrm>
            <a:off x="0" y="2544763"/>
            <a:ext cx="9144000" cy="325596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0" y="2667000"/>
            <a:ext cx="9144000" cy="274002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5478463"/>
            <a:ext cx="9144000" cy="23653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TextBox 6"/>
          <p:cNvSpPr txBox="1"/>
          <p:nvPr/>
        </p:nvSpPr>
        <p:spPr>
          <a:xfrm>
            <a:off x="3148013" y="4260850"/>
            <a:ext cx="1219200" cy="585788"/>
          </a:xfrm>
          <a:prstGeom prst="rect">
            <a:avLst/>
          </a:prstGeom>
          <a:noFill/>
        </p:spPr>
        <p:txBody>
          <a:bodyPr>
            <a:spAutoFit/>
          </a:bodyPr>
          <a:lstStyle/>
          <a:p>
            <a:pPr algn="r">
              <a:defRPr/>
            </a:pPr>
            <a:r>
              <a:rPr lang="en-US" sz="3200" spc="150" dirty="0">
                <a:solidFill>
                  <a:schemeClr val="accent1"/>
                </a:solidFill>
                <a:sym typeface="Wingdings"/>
              </a:rPr>
              <a:t></a:t>
            </a:r>
            <a:endParaRPr lang="en-US" sz="3200" spc="150" dirty="0">
              <a:solidFill>
                <a:schemeClr val="accent1"/>
              </a:solidFill>
            </a:endParaRPr>
          </a:p>
        </p:txBody>
      </p:sp>
      <p:sp>
        <p:nvSpPr>
          <p:cNvPr id="8" name="TextBox 7"/>
          <p:cNvSpPr txBox="1"/>
          <p:nvPr/>
        </p:nvSpPr>
        <p:spPr>
          <a:xfrm>
            <a:off x="4819650" y="4260850"/>
            <a:ext cx="1219200" cy="585788"/>
          </a:xfrm>
          <a:prstGeom prst="rect">
            <a:avLst/>
          </a:prstGeom>
          <a:noFill/>
        </p:spPr>
        <p:txBody>
          <a:bodyPr>
            <a:spAutoFit/>
          </a:bodyPr>
          <a:lstStyle/>
          <a:p>
            <a:pPr>
              <a:defRPr/>
            </a:pPr>
            <a:r>
              <a:rPr lang="en-US" sz="3200" spc="150" dirty="0">
                <a:solidFill>
                  <a:schemeClr val="accent1"/>
                </a:solidFill>
                <a:sym typeface="Wingdings"/>
              </a:rPr>
              <a:t></a:t>
            </a:r>
            <a:endParaRPr lang="en-US" sz="3200" spc="150" dirty="0">
              <a:solidFill>
                <a:schemeClr val="accent1"/>
              </a:solidFill>
            </a:endParaRPr>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E942753C-992F-421B-ABC7-9A50BB123D1B}" type="datetime1">
              <a:rPr lang="en-US"/>
              <a:pPr>
                <a:defRPr/>
              </a:pPr>
              <a:t>7/27/2021</a:t>
            </a:fld>
            <a:endParaRPr lang="en-US" dirty="0"/>
          </a:p>
        </p:txBody>
      </p:sp>
      <p:sp>
        <p:nvSpPr>
          <p:cNvPr id="10" name="Footer Placeholder 4"/>
          <p:cNvSpPr>
            <a:spLocks noGrp="1"/>
          </p:cNvSpPr>
          <p:nvPr>
            <p:ph type="ftr" sz="quarter" idx="11"/>
          </p:nvPr>
        </p:nvSpPr>
        <p:spPr>
          <a:xfrm>
            <a:off x="5791200" y="6356350"/>
            <a:ext cx="2895600" cy="365125"/>
          </a:xfrm>
        </p:spPr>
        <p:txBody>
          <a:bodyPr/>
          <a:lstStyle>
            <a:lvl1pPr algn="r">
              <a:defRPr/>
            </a:lvl1pPr>
          </a:lstStyle>
          <a:p>
            <a:pPr>
              <a:defRPr/>
            </a:pPr>
            <a:endParaRPr lang="en-US"/>
          </a:p>
        </p:txBody>
      </p:sp>
      <p:sp>
        <p:nvSpPr>
          <p:cNvPr id="11" name="Slide Number Placeholder 5"/>
          <p:cNvSpPr>
            <a:spLocks noGrp="1"/>
          </p:cNvSpPr>
          <p:nvPr>
            <p:ph type="sldNum" sz="quarter" idx="12"/>
          </p:nvPr>
        </p:nvSpPr>
        <p:spPr>
          <a:xfrm>
            <a:off x="3962400" y="4392613"/>
            <a:ext cx="1219200" cy="365125"/>
          </a:xfrm>
        </p:spPr>
        <p:txBody>
          <a:bodyPr/>
          <a:lstStyle>
            <a:lvl1pPr algn="ctr">
              <a:defRPr sz="2400">
                <a:latin typeface="+mj-lt"/>
              </a:defRPr>
            </a:lvl1pPr>
          </a:lstStyle>
          <a:p>
            <a:pPr>
              <a:defRPr/>
            </a:pPr>
            <a:fld id="{0E0F23D3-FB0E-412E-B360-C6D253B7C23E}" type="slidenum">
              <a:rPr lang="en-US"/>
              <a:pPr>
                <a:defRPr/>
              </a:pPr>
              <a:t>‹#›</a:t>
            </a:fld>
            <a:endParaRPr lang="en-US" dirty="0"/>
          </a:p>
        </p:txBody>
      </p:sp>
    </p:spTree>
    <p:extLst>
      <p:ext uri="{BB962C8B-B14F-4D97-AF65-F5344CB8AC3E}">
        <p14:creationId xmlns:p14="http://schemas.microsoft.com/office/powerpoint/2010/main" val="52251036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695E1D1-81D2-4BC5-A711-BD12E9A24D75}" type="datetime1">
              <a:rPr lang="en-US"/>
              <a:pPr>
                <a:defRPr/>
              </a:pPr>
              <a:t>7/27/2021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93D35E-0124-4B84-AFBD-0FD61C4F881D}" type="slidenum">
              <a:rPr lang="en-US"/>
              <a:pPr>
                <a:defRPr/>
              </a:pPr>
              <a:t>‹#›</a:t>
            </a:fld>
            <a:endParaRPr lang="en-US" dirty="0"/>
          </a:p>
        </p:txBody>
      </p:sp>
    </p:spTree>
    <p:extLst>
      <p:ext uri="{BB962C8B-B14F-4D97-AF65-F5344CB8AC3E}">
        <p14:creationId xmlns:p14="http://schemas.microsoft.com/office/powerpoint/2010/main" val="50736605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rot="5400000">
            <a:off x="4591050" y="2409825"/>
            <a:ext cx="68580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rot="5400000">
            <a:off x="4668044" y="2570956"/>
            <a:ext cx="68580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rot="5400000">
            <a:off x="3681413" y="3354387"/>
            <a:ext cx="68580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7D0D9AF-D3E4-4D30-B5CF-6D2AC1D1F6A6}" type="datetime1">
              <a:rPr lang="en-US"/>
              <a:pPr>
                <a:defRPr/>
              </a:pPr>
              <a:t>7/27/2021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096000" y="6356350"/>
            <a:ext cx="762000" cy="365125"/>
          </a:xfrm>
        </p:spPr>
        <p:txBody>
          <a:bodyPr/>
          <a:lstStyle>
            <a:lvl1pPr>
              <a:defRPr/>
            </a:lvl1pPr>
          </a:lstStyle>
          <a:p>
            <a:pPr>
              <a:defRPr/>
            </a:pPr>
            <a:fld id="{165B3D3C-FAA7-4F11-99F1-B71D2F40A9A2}" type="slidenum">
              <a:rPr lang="en-US"/>
              <a:pPr>
                <a:defRPr/>
              </a:pPr>
              <a:t>‹#›</a:t>
            </a:fld>
            <a:endParaRPr lang="en-US" dirty="0"/>
          </a:p>
        </p:txBody>
      </p:sp>
    </p:spTree>
    <p:extLst>
      <p:ext uri="{BB962C8B-B14F-4D97-AF65-F5344CB8AC3E}">
        <p14:creationId xmlns:p14="http://schemas.microsoft.com/office/powerpoint/2010/main" val="2587972727"/>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965D522-C74C-4662-92C9-CE031AFE7E15}" type="datetime1">
              <a:rPr lang="en-US"/>
              <a:pPr>
                <a:defRPr/>
              </a:pPr>
              <a:t>7/27/2021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A22E2C-182F-4648-8DB1-3FDD8E10C35F}" type="slidenum">
              <a:rPr lang="en-US"/>
              <a:pPr>
                <a:defRPr/>
              </a:pPr>
              <a:t>‹#›</a:t>
            </a:fld>
            <a:endParaRPr lang="en-US" dirty="0"/>
          </a:p>
        </p:txBody>
      </p:sp>
    </p:spTree>
    <p:extLst>
      <p:ext uri="{BB962C8B-B14F-4D97-AF65-F5344CB8AC3E}">
        <p14:creationId xmlns:p14="http://schemas.microsoft.com/office/powerpoint/2010/main" val="70456490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3"/>
          <p:cNvSpPr/>
          <p:nvPr/>
        </p:nvSpPr>
        <p:spPr>
          <a:xfrm>
            <a:off x="0" y="2544763"/>
            <a:ext cx="9144000" cy="325596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0" y="2667000"/>
            <a:ext cx="9144000" cy="27400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5478463"/>
            <a:ext cx="9144000" cy="23653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TextBox 6"/>
          <p:cNvSpPr txBox="1"/>
          <p:nvPr/>
        </p:nvSpPr>
        <p:spPr>
          <a:xfrm>
            <a:off x="4819650" y="4260850"/>
            <a:ext cx="1219200" cy="585788"/>
          </a:xfrm>
          <a:prstGeom prst="rect">
            <a:avLst/>
          </a:prstGeom>
          <a:noFill/>
        </p:spPr>
        <p:txBody>
          <a:bodyPr>
            <a:spAutoFit/>
          </a:bodyPr>
          <a:lstStyle/>
          <a:p>
            <a:pPr>
              <a:defRPr/>
            </a:pPr>
            <a:r>
              <a:rPr lang="en-US" sz="3200" spc="150" dirty="0">
                <a:solidFill>
                  <a:srgbClr val="FFFFFF"/>
                </a:solidFill>
                <a:sym typeface="Wingdings"/>
              </a:rPr>
              <a:t></a:t>
            </a:r>
            <a:endParaRPr lang="en-US" sz="3200" spc="150" dirty="0">
              <a:solidFill>
                <a:srgbClr val="FFFFFF"/>
              </a:solidFill>
            </a:endParaRPr>
          </a:p>
        </p:txBody>
      </p:sp>
      <p:sp>
        <p:nvSpPr>
          <p:cNvPr id="8" name="TextBox 7"/>
          <p:cNvSpPr txBox="1"/>
          <p:nvPr/>
        </p:nvSpPr>
        <p:spPr>
          <a:xfrm>
            <a:off x="3148013" y="4260850"/>
            <a:ext cx="1219200" cy="585788"/>
          </a:xfrm>
          <a:prstGeom prst="rect">
            <a:avLst/>
          </a:prstGeom>
          <a:noFill/>
        </p:spPr>
        <p:txBody>
          <a:bodyPr>
            <a:spAutoFit/>
          </a:bodyPr>
          <a:lstStyle/>
          <a:p>
            <a:pPr algn="r">
              <a:defRPr/>
            </a:pPr>
            <a:r>
              <a:rPr lang="en-US" sz="3200" spc="150" dirty="0">
                <a:solidFill>
                  <a:srgbClr val="FFFFFF"/>
                </a:solidFill>
                <a:sym typeface="Wingdings"/>
              </a:rPr>
              <a:t></a:t>
            </a:r>
            <a:endParaRPr lang="en-US" sz="3200" spc="150" dirty="0">
              <a:solidFill>
                <a:srgbClr val="FFFFFF"/>
              </a:solidFill>
            </a:endParaRPr>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61C1DC05-A65C-487A-8D3E-95C456EE8D72}" type="datetime1">
              <a:rPr lang="en-US"/>
              <a:pPr>
                <a:defRPr/>
              </a:pPr>
              <a:t>7/27/2021</a:t>
            </a:fld>
            <a:endParaRPr lang="en-US" dirty="0"/>
          </a:p>
        </p:txBody>
      </p:sp>
      <p:sp>
        <p:nvSpPr>
          <p:cNvPr id="10" name="Footer Placeholder 4"/>
          <p:cNvSpPr>
            <a:spLocks noGrp="1"/>
          </p:cNvSpPr>
          <p:nvPr>
            <p:ph type="ftr" sz="quarter" idx="11"/>
          </p:nvPr>
        </p:nvSpPr>
        <p:spPr>
          <a:xfrm>
            <a:off x="5791200" y="6356350"/>
            <a:ext cx="2895600" cy="365125"/>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3959225" y="4389438"/>
            <a:ext cx="1216025" cy="365125"/>
          </a:xfrm>
        </p:spPr>
        <p:txBody>
          <a:bodyPr/>
          <a:lstStyle>
            <a:lvl1pPr algn="ctr">
              <a:defRPr sz="2400">
                <a:solidFill>
                  <a:srgbClr val="FFFFFF"/>
                </a:solidFill>
              </a:defRPr>
            </a:lvl1pPr>
          </a:lstStyle>
          <a:p>
            <a:pPr>
              <a:defRPr/>
            </a:pPr>
            <a:fld id="{FC640AA9-A1A1-4959-9113-6E7D5E12F300}" type="slidenum">
              <a:rPr lang="en-US"/>
              <a:pPr>
                <a:defRPr/>
              </a:pPr>
              <a:t>‹#›</a:t>
            </a:fld>
            <a:endParaRPr lang="en-US" dirty="0"/>
          </a:p>
        </p:txBody>
      </p:sp>
    </p:spTree>
    <p:extLst>
      <p:ext uri="{BB962C8B-B14F-4D97-AF65-F5344CB8AC3E}">
        <p14:creationId xmlns:p14="http://schemas.microsoft.com/office/powerpoint/2010/main" val="535112424"/>
      </p:ext>
    </p:extLst>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34C01C-DD9B-4BFB-9368-87107A299446}" type="datetime1">
              <a:rPr lang="en-US"/>
              <a:pPr>
                <a:defRPr/>
              </a:pPr>
              <a:t>7/27/2021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F622A2-10C1-424F-9D90-4388743B17EC}" type="slidenum">
              <a:rPr lang="en-US"/>
              <a:pPr>
                <a:defRPr/>
              </a:pPr>
              <a:t>‹#›</a:t>
            </a:fld>
            <a:endParaRPr lang="en-US" dirty="0"/>
          </a:p>
        </p:txBody>
      </p:sp>
    </p:spTree>
    <p:extLst>
      <p:ext uri="{BB962C8B-B14F-4D97-AF65-F5344CB8AC3E}">
        <p14:creationId xmlns:p14="http://schemas.microsoft.com/office/powerpoint/2010/main" val="412178569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486E365-4D70-4D23-92F0-316D692AAD64}" type="datetime1">
              <a:rPr lang="en-US"/>
              <a:pPr>
                <a:defRPr/>
              </a:pPr>
              <a:t>7/27/2021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05BD027-94FB-46A8-851B-CE1E49604878}" type="slidenum">
              <a:rPr lang="en-US"/>
              <a:pPr>
                <a:defRPr/>
              </a:pPr>
              <a:t>‹#›</a:t>
            </a:fld>
            <a:endParaRPr lang="en-US" dirty="0"/>
          </a:p>
        </p:txBody>
      </p:sp>
    </p:spTree>
    <p:extLst>
      <p:ext uri="{BB962C8B-B14F-4D97-AF65-F5344CB8AC3E}">
        <p14:creationId xmlns:p14="http://schemas.microsoft.com/office/powerpoint/2010/main" val="143859955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37B087F-297E-4746-AF78-A56F76373AAC}" type="datetime1">
              <a:rPr lang="en-US"/>
              <a:pPr>
                <a:defRPr/>
              </a:pPr>
              <a:t>7/27/2021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4FFFFFC-69F0-4A6D-BD5B-94702C91D4D1}" type="slidenum">
              <a:rPr lang="en-US"/>
              <a:pPr>
                <a:defRPr/>
              </a:pPr>
              <a:t>‹#›</a:t>
            </a:fld>
            <a:endParaRPr lang="en-US" dirty="0"/>
          </a:p>
        </p:txBody>
      </p:sp>
    </p:spTree>
    <p:extLst>
      <p:ext uri="{BB962C8B-B14F-4D97-AF65-F5344CB8AC3E}">
        <p14:creationId xmlns:p14="http://schemas.microsoft.com/office/powerpoint/2010/main" val="281613244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F72EF92-86E8-4E25-8A2B-5EA4E62430F2}" type="datetime1">
              <a:rPr lang="en-US"/>
              <a:pPr>
                <a:defRPr/>
              </a:pPr>
              <a:t>7/27/2021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CF6EAEB3-6B3F-4965-81B0-5B2AC6C7BB96}" type="slidenum">
              <a:rPr lang="en-US"/>
              <a:pPr>
                <a:defRPr/>
              </a:pPr>
              <a:t>‹#›</a:t>
            </a:fld>
            <a:endParaRPr lang="en-US" dirty="0"/>
          </a:p>
        </p:txBody>
      </p:sp>
    </p:spTree>
    <p:extLst>
      <p:ext uri="{BB962C8B-B14F-4D97-AF65-F5344CB8AC3E}">
        <p14:creationId xmlns:p14="http://schemas.microsoft.com/office/powerpoint/2010/main" val="338630213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6172200" y="161925"/>
            <a:ext cx="2971800" cy="1152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273050"/>
            <a:ext cx="5638800" cy="946150"/>
          </a:xfrm>
        </p:spPr>
        <p:txBody>
          <a:bodyPr>
            <a:noAutofit/>
          </a:bodyPr>
          <a:lstStyle>
            <a:lvl1pPr algn="l">
              <a:defRPr sz="4000" b="0"/>
            </a:lvl1pPr>
          </a:lstStyle>
          <a:p>
            <a:r>
              <a:rPr lang="en-US"/>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fld id="{108C0235-3D33-470D-B63C-56C20BDD4DFA}" type="datetime1">
              <a:rPr lang="en-US"/>
              <a:pPr>
                <a:defRPr/>
              </a:pPr>
              <a:t>7/27/2021</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6608C660-1897-4A35-8545-FFC8A242A3AF}" type="slidenum">
              <a:rPr lang="en-US"/>
              <a:pPr>
                <a:defRPr/>
              </a:pPr>
              <a:t>‹#›</a:t>
            </a:fld>
            <a:endParaRPr lang="en-US" dirty="0"/>
          </a:p>
        </p:txBody>
      </p:sp>
    </p:spTree>
    <p:extLst>
      <p:ext uri="{BB962C8B-B14F-4D97-AF65-F5344CB8AC3E}">
        <p14:creationId xmlns:p14="http://schemas.microsoft.com/office/powerpoint/2010/main" val="213568916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6172200" y="161925"/>
            <a:ext cx="2971800" cy="1152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6" name="Rectangle 5"/>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381000" y="228600"/>
            <a:ext cx="5638800" cy="1005840"/>
          </a:xfrm>
        </p:spPr>
        <p:txBody>
          <a:bodyPr>
            <a:noAutofit/>
          </a:bodyPr>
          <a:lstStyle>
            <a:lvl1pPr algn="l">
              <a:defRPr sz="4000" b="0"/>
            </a:lvl1pPr>
          </a:lstStyle>
          <a:p>
            <a:r>
              <a:rPr lang="en-US"/>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fld id="{BDC19691-96FF-4BE0-807F-0C0AF47DD40D}" type="datetime1">
              <a:rPr lang="en-US"/>
              <a:pPr>
                <a:defRPr/>
              </a:pPr>
              <a:t>7/27/2021</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276EEF80-2F04-4A80-A1FB-243AB3BB9492}" type="slidenum">
              <a:rPr lang="en-US"/>
              <a:pPr>
                <a:defRPr/>
              </a:pPr>
              <a:t>‹#›</a:t>
            </a:fld>
            <a:endParaRPr lang="en-US" dirty="0"/>
          </a:p>
        </p:txBody>
      </p:sp>
    </p:spTree>
    <p:extLst>
      <p:ext uri="{BB962C8B-B14F-4D97-AF65-F5344CB8AC3E}">
        <p14:creationId xmlns:p14="http://schemas.microsoft.com/office/powerpoint/2010/main" val="126502956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100013"/>
            <a:ext cx="9144000" cy="14541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0" y="168275"/>
            <a:ext cx="9144000" cy="115411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457200" y="182563"/>
            <a:ext cx="8229600" cy="111125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388B7F46-D3AD-4D61-BDDA-DAD635118FC2}" type="datetime1">
              <a:rPr lang="en-US"/>
              <a:pPr>
                <a:defRPr/>
              </a:pPr>
              <a:t>7/27/2021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BC20AD02-792E-4FEC-B9A4-9EEA20FA724A}" type="slidenum">
              <a:rPr lang="en-US"/>
              <a:pPr>
                <a:defRPr/>
              </a:pPr>
              <a:t>‹#›</a:t>
            </a:fld>
            <a:endParaRPr lang="en-US" dirty="0"/>
          </a:p>
        </p:txBody>
      </p:sp>
      <p:sp>
        <p:nvSpPr>
          <p:cNvPr id="9" name="Rectangle 8"/>
          <p:cNvSpPr/>
          <p:nvPr/>
        </p:nvSpPr>
        <p:spPr>
          <a:xfrm>
            <a:off x="0" y="1368425"/>
            <a:ext cx="91440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4169" r:id="rId1"/>
    <p:sldLayoutId id="2147484164" r:id="rId2"/>
    <p:sldLayoutId id="2147484170" r:id="rId3"/>
    <p:sldLayoutId id="2147484165" r:id="rId4"/>
    <p:sldLayoutId id="2147484166" r:id="rId5"/>
    <p:sldLayoutId id="2147484167" r:id="rId6"/>
    <p:sldLayoutId id="2147484171" r:id="rId7"/>
    <p:sldLayoutId id="2147484172" r:id="rId8"/>
    <p:sldLayoutId id="2147484173" r:id="rId9"/>
    <p:sldLayoutId id="2147484168" r:id="rId10"/>
    <p:sldLayoutId id="2147484174" r:id="rId11"/>
  </p:sldLayoutIdLst>
  <p:transition/>
  <p:hf hdr="0" ftr="0" dt="0"/>
  <p:txStyles>
    <p:titleStyle>
      <a:lvl1pPr algn="ctr" rtl="0" eaLnBrk="0" fontAlgn="base" hangingPunct="0">
        <a:spcBef>
          <a:spcPct val="0"/>
        </a:spcBef>
        <a:spcAft>
          <a:spcPct val="0"/>
        </a:spcAft>
        <a:defRPr sz="5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vl2pPr algn="ctr" rtl="0" eaLnBrk="0" fontAlgn="base" hangingPunct="0">
        <a:spcBef>
          <a:spcPct val="0"/>
        </a:spcBef>
        <a:spcAft>
          <a:spcPct val="0"/>
        </a:spcAft>
        <a:defRPr sz="5400">
          <a:solidFill>
            <a:srgbClr val="FFFFFF"/>
          </a:solidFill>
          <a:latin typeface="Arial" charset="0"/>
        </a:defRPr>
      </a:lvl2pPr>
      <a:lvl3pPr algn="ctr" rtl="0" eaLnBrk="0" fontAlgn="base" hangingPunct="0">
        <a:spcBef>
          <a:spcPct val="0"/>
        </a:spcBef>
        <a:spcAft>
          <a:spcPct val="0"/>
        </a:spcAft>
        <a:defRPr sz="5400">
          <a:solidFill>
            <a:srgbClr val="FFFFFF"/>
          </a:solidFill>
          <a:latin typeface="Arial" charset="0"/>
        </a:defRPr>
      </a:lvl3pPr>
      <a:lvl4pPr algn="ctr" rtl="0" eaLnBrk="0" fontAlgn="base" hangingPunct="0">
        <a:spcBef>
          <a:spcPct val="0"/>
        </a:spcBef>
        <a:spcAft>
          <a:spcPct val="0"/>
        </a:spcAft>
        <a:defRPr sz="5400">
          <a:solidFill>
            <a:srgbClr val="FFFFFF"/>
          </a:solidFill>
          <a:latin typeface="Arial" charset="0"/>
        </a:defRPr>
      </a:lvl4pPr>
      <a:lvl5pPr algn="ctr" rtl="0" eaLnBrk="0" fontAlgn="base" hangingPunct="0">
        <a:spcBef>
          <a:spcPct val="0"/>
        </a:spcBef>
        <a:spcAft>
          <a:spcPct val="0"/>
        </a:spcAft>
        <a:defRPr sz="5400">
          <a:solidFill>
            <a:srgbClr val="FFFFFF"/>
          </a:solidFill>
          <a:latin typeface="Arial" charset="0"/>
        </a:defRPr>
      </a:lvl5pPr>
      <a:lvl6pPr marL="457200" algn="ctr" rtl="0" fontAlgn="base">
        <a:spcBef>
          <a:spcPct val="0"/>
        </a:spcBef>
        <a:spcAft>
          <a:spcPct val="0"/>
        </a:spcAft>
        <a:defRPr sz="5400">
          <a:solidFill>
            <a:srgbClr val="FFFFFF"/>
          </a:solidFill>
          <a:latin typeface="Arial" charset="0"/>
        </a:defRPr>
      </a:lvl6pPr>
      <a:lvl7pPr marL="914400" algn="ctr" rtl="0" fontAlgn="base">
        <a:spcBef>
          <a:spcPct val="0"/>
        </a:spcBef>
        <a:spcAft>
          <a:spcPct val="0"/>
        </a:spcAft>
        <a:defRPr sz="5400">
          <a:solidFill>
            <a:srgbClr val="FFFFFF"/>
          </a:solidFill>
          <a:latin typeface="Arial" charset="0"/>
        </a:defRPr>
      </a:lvl7pPr>
      <a:lvl8pPr marL="1371600" algn="ctr" rtl="0" fontAlgn="base">
        <a:spcBef>
          <a:spcPct val="0"/>
        </a:spcBef>
        <a:spcAft>
          <a:spcPct val="0"/>
        </a:spcAft>
        <a:defRPr sz="5400">
          <a:solidFill>
            <a:srgbClr val="FFFFFF"/>
          </a:solidFill>
          <a:latin typeface="Arial" charset="0"/>
        </a:defRPr>
      </a:lvl8pPr>
      <a:lvl9pPr marL="1828800" algn="ctr" rtl="0" fontAlgn="base">
        <a:spcBef>
          <a:spcPct val="0"/>
        </a:spcBef>
        <a:spcAft>
          <a:spcPct val="0"/>
        </a:spcAft>
        <a:defRPr sz="5400">
          <a:solidFill>
            <a:srgbClr val="FFFFFF"/>
          </a:solidFill>
          <a:latin typeface="Arial"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charset="0"/>
        <a:buChar char="•"/>
        <a:defRPr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458200" cy="2133600"/>
          </a:xfrm>
        </p:spPr>
        <p:txBody>
          <a:bodyPr>
            <a:normAutofit fontScale="90000"/>
          </a:bodyPr>
          <a:lstStyle/>
          <a:p>
            <a:pPr eaLnBrk="1" fontAlgn="auto" hangingPunct="1">
              <a:spcAft>
                <a:spcPts val="0"/>
              </a:spcAft>
              <a:defRPr/>
            </a:pPr>
            <a:br>
              <a:rPr lang="en-US" sz="5400" cap="small" dirty="0">
                <a:solidFill>
                  <a:schemeClr val="tx2">
                    <a:satMod val="130000"/>
                  </a:schemeClr>
                </a:solidFill>
                <a:latin typeface="Times New Roman" panose="02020603050405020304" pitchFamily="18" charset="0"/>
                <a:cs typeface="Times New Roman" panose="02020603050405020304" pitchFamily="18" charset="0"/>
              </a:rPr>
            </a:br>
            <a:br>
              <a:rPr lang="en-US" sz="5400" cap="small" dirty="0">
                <a:solidFill>
                  <a:schemeClr val="tx2">
                    <a:satMod val="130000"/>
                  </a:schemeClr>
                </a:solidFill>
                <a:latin typeface="Times New Roman" panose="02020603050405020304" pitchFamily="18" charset="0"/>
                <a:cs typeface="Times New Roman" panose="02020603050405020304" pitchFamily="18" charset="0"/>
              </a:rPr>
            </a:br>
            <a:br>
              <a:rPr lang="en-US" sz="5400" cap="small" dirty="0">
                <a:solidFill>
                  <a:schemeClr val="tx2">
                    <a:satMod val="130000"/>
                  </a:schemeClr>
                </a:solidFill>
                <a:latin typeface="Times New Roman" panose="02020603050405020304" pitchFamily="18" charset="0"/>
                <a:cs typeface="Times New Roman" panose="02020603050405020304" pitchFamily="18" charset="0"/>
              </a:rPr>
            </a:br>
            <a:r>
              <a:rPr lang="en-US" sz="5400" cap="small" dirty="0">
                <a:solidFill>
                  <a:schemeClr val="tx1"/>
                </a:solidFill>
                <a:latin typeface="Times New Roman" panose="02020603050405020304" pitchFamily="18" charset="0"/>
                <a:cs typeface="Times New Roman" panose="02020603050405020304" pitchFamily="18" charset="0"/>
              </a:rPr>
              <a:t>Florida’s Sunshine Law &amp; Public Records Act</a:t>
            </a:r>
            <a:br>
              <a:rPr lang="en-US" sz="5400" cap="small" dirty="0">
                <a:solidFill>
                  <a:schemeClr val="tx2">
                    <a:satMod val="130000"/>
                  </a:schemeClr>
                </a:solidFill>
                <a:latin typeface="Times New Roman" panose="02020603050405020304" pitchFamily="18" charset="0"/>
                <a:cs typeface="Times New Roman" panose="02020603050405020304" pitchFamily="18" charset="0"/>
              </a:rPr>
            </a:br>
            <a:endParaRPr lang="en-US" sz="5400" cap="small" dirty="0">
              <a:solidFill>
                <a:schemeClr val="tx2">
                  <a:satMod val="13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25600" y="2895600"/>
            <a:ext cx="7137400" cy="3733800"/>
          </a:xfrm>
        </p:spPr>
        <p:style>
          <a:lnRef idx="2">
            <a:schemeClr val="accent3"/>
          </a:lnRef>
          <a:fillRef idx="1">
            <a:schemeClr val="lt1"/>
          </a:fillRef>
          <a:effectRef idx="0">
            <a:schemeClr val="accent3"/>
          </a:effectRef>
          <a:fontRef idx="minor">
            <a:schemeClr val="dk1"/>
          </a:fontRef>
        </p:style>
        <p:txBody>
          <a:bodyPr rtlCol="0">
            <a:noAutofit/>
          </a:bodyPr>
          <a:lstStyle/>
          <a:p>
            <a:pPr marL="274320" indent="-274320" eaLnBrk="1" fontAlgn="auto" hangingPunct="1">
              <a:spcAft>
                <a:spcPts val="0"/>
              </a:spcAft>
              <a:buClr>
                <a:srgbClr val="AA2B1E"/>
              </a:buClr>
              <a:buSzPct val="85000"/>
              <a:buFont typeface="Brush Script MT" pitchFamily="66" charset="0"/>
              <a:buChar char="O"/>
              <a:defRPr/>
            </a:pPr>
            <a:endParaRPr lang="en-US" sz="2400" dirty="0">
              <a:solidFill>
                <a:srgbClr val="465E9C">
                  <a:lumMod val="75000"/>
                </a:srgbClr>
              </a:solidFill>
              <a:latin typeface="Franklin Gothic Book"/>
            </a:endParaRPr>
          </a:p>
          <a:p>
            <a:pPr marL="457200" lvl="2" eaLnBrk="1" fontAlgn="auto" hangingPunct="1">
              <a:spcAft>
                <a:spcPts val="0"/>
              </a:spcAft>
              <a:buClr>
                <a:srgbClr val="AA2B1E"/>
              </a:buClr>
              <a:buFont typeface="Arial" pitchFamily="34" charset="0"/>
              <a:buNone/>
              <a:defRPr/>
            </a:pPr>
            <a:endParaRPr lang="en-US" sz="2400" dirty="0">
              <a:solidFill>
                <a:srgbClr val="465E9C">
                  <a:lumMod val="75000"/>
                </a:srgbClr>
              </a:solidFill>
              <a:latin typeface="Franklin Gothic Book"/>
            </a:endParaRPr>
          </a:p>
          <a:p>
            <a:pPr marL="457200" lvl="2" eaLnBrk="1" fontAlgn="auto" hangingPunct="1">
              <a:spcAft>
                <a:spcPts val="0"/>
              </a:spcAft>
              <a:buClr>
                <a:srgbClr val="AA2B1E"/>
              </a:buClr>
              <a:buFont typeface="Arial" pitchFamily="34" charset="0"/>
              <a:buNone/>
              <a:defRPr/>
            </a:pPr>
            <a:r>
              <a:rPr lang="en-US" sz="2400" dirty="0">
                <a:solidFill>
                  <a:srgbClr val="465E9C">
                    <a:lumMod val="75000"/>
                  </a:srgbClr>
                </a:solidFill>
                <a:latin typeface="+mj-lt"/>
              </a:rPr>
              <a:t> Presented by:</a:t>
            </a:r>
          </a:p>
          <a:p>
            <a:pPr eaLnBrk="1" fontAlgn="auto" hangingPunct="1">
              <a:spcAft>
                <a:spcPts val="0"/>
              </a:spcAft>
              <a:buClr>
                <a:srgbClr val="AA2B1E"/>
              </a:buClr>
              <a:buSzPct val="85000"/>
              <a:defRPr/>
            </a:pPr>
            <a:r>
              <a:rPr lang="en-US" sz="2400" dirty="0">
                <a:solidFill>
                  <a:srgbClr val="465E9C">
                    <a:lumMod val="75000"/>
                  </a:srgbClr>
                </a:solidFill>
                <a:latin typeface="+mj-lt"/>
              </a:rPr>
              <a:t>	Patricia D. Smith</a:t>
            </a:r>
          </a:p>
          <a:p>
            <a:pPr eaLnBrk="1" fontAlgn="auto" hangingPunct="1">
              <a:spcAft>
                <a:spcPts val="0"/>
              </a:spcAft>
              <a:buClr>
                <a:srgbClr val="AA2B1E"/>
              </a:buClr>
              <a:buSzPct val="85000"/>
              <a:defRPr/>
            </a:pPr>
            <a:r>
              <a:rPr lang="en-US" sz="2400" dirty="0">
                <a:solidFill>
                  <a:srgbClr val="465E9C">
                    <a:lumMod val="75000"/>
                  </a:srgbClr>
                </a:solidFill>
                <a:latin typeface="+mj-lt"/>
              </a:rPr>
              <a:t>    City Attorney</a:t>
            </a:r>
          </a:p>
          <a:p>
            <a:pPr eaLnBrk="1" fontAlgn="auto" hangingPunct="1">
              <a:spcAft>
                <a:spcPts val="0"/>
              </a:spcAft>
              <a:buClr>
                <a:srgbClr val="AA2B1E"/>
              </a:buClr>
              <a:buSzPct val="85000"/>
              <a:defRPr/>
            </a:pPr>
            <a:r>
              <a:rPr lang="en-US" sz="2400" dirty="0">
                <a:solidFill>
                  <a:srgbClr val="465E9C">
                    <a:lumMod val="75000"/>
                  </a:srgbClr>
                </a:solidFill>
                <a:latin typeface="+mj-lt"/>
              </a:rPr>
              <a:t>		  Office of the City Attorney</a:t>
            </a:r>
          </a:p>
          <a:p>
            <a:pPr eaLnBrk="1" fontAlgn="auto" hangingPunct="1">
              <a:spcAft>
                <a:spcPts val="0"/>
              </a:spcAft>
              <a:buClr>
                <a:srgbClr val="AA2B1E"/>
              </a:buClr>
              <a:buSzPct val="85000"/>
              <a:defRPr/>
            </a:pPr>
            <a:r>
              <a:rPr lang="en-US" sz="2400" dirty="0">
                <a:solidFill>
                  <a:srgbClr val="465E9C">
                    <a:lumMod val="75000"/>
                  </a:srgbClr>
                </a:solidFill>
                <a:latin typeface="+mj-lt"/>
              </a:rPr>
              <a:t>          City of Palm Bay</a:t>
            </a:r>
          </a:p>
        </p:txBody>
      </p:sp>
      <p:pic>
        <p:nvPicPr>
          <p:cNvPr id="8196" name="Picture 9" descr="C:\Users\smithp\Pictures\PB_Slate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895600"/>
            <a:ext cx="316071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cap="small" dirty="0"/>
              <a:t>Penalties</a:t>
            </a:r>
          </a:p>
        </p:txBody>
      </p:sp>
      <p:sp>
        <p:nvSpPr>
          <p:cNvPr id="19459" name="Content Placeholder 2"/>
          <p:cNvSpPr>
            <a:spLocks noGrp="1"/>
          </p:cNvSpPr>
          <p:nvPr>
            <p:ph idx="1"/>
          </p:nvPr>
        </p:nvSpPr>
        <p:spPr/>
        <p:txBody>
          <a:bodyPr/>
          <a:lstStyle/>
          <a:p>
            <a:pPr marL="0" indent="0">
              <a:buFont typeface="Wingdings" pitchFamily="2" charset="2"/>
              <a:buNone/>
            </a:pPr>
            <a:r>
              <a:rPr lang="en-US" altLang="en-US" dirty="0">
                <a:solidFill>
                  <a:schemeClr val="tx1"/>
                </a:solidFill>
              </a:rPr>
              <a:t>Action taken in violation of the Sunshine Law is void</a:t>
            </a:r>
            <a:r>
              <a:rPr lang="en-US" altLang="en-US" dirty="0"/>
              <a:t>.</a:t>
            </a:r>
          </a:p>
          <a:p>
            <a:pPr marL="342900" marR="0" lvl="0" indent="-342900">
              <a:lnSpc>
                <a:spcPct val="200000"/>
              </a:lnSpc>
              <a:spcBef>
                <a:spcPts val="0"/>
              </a:spcBef>
              <a:spcAft>
                <a:spcPts val="0"/>
              </a:spcAft>
              <a:buFont typeface="+mj-lt"/>
              <a:buAutoNum type="alphaUcPeriod"/>
              <a:tabLst>
                <a:tab pos="685800" algn="l"/>
              </a:tabLs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Criminal Penalties: Any board member who knowingly violates the Sunshine Law is guilty of a misdemeanor of the second degree. </a:t>
            </a:r>
          </a:p>
          <a:p>
            <a:pPr>
              <a:lnSpc>
                <a:spcPct val="200000"/>
              </a:lnSpc>
              <a:spcBef>
                <a:spcPts val="0"/>
              </a:spcBef>
              <a:spcAft>
                <a:spcPts val="0"/>
              </a:spcAft>
              <a:buFont typeface="+mj-lt"/>
              <a:buAutoNum type="alphaUcPeriod"/>
              <a:tabLst>
                <a:tab pos="685800" algn="l"/>
              </a:tabLs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Non-Criminal Infractions-any public official violating provisions of the Sunshine Law may be found guilty of a non-criminal infraction punishable by a fine not exceeding $500.</a:t>
            </a:r>
          </a:p>
          <a:p>
            <a:pPr marL="342900" marR="0" lvl="0" indent="-342900">
              <a:lnSpc>
                <a:spcPct val="200000"/>
              </a:lnSpc>
              <a:spcBef>
                <a:spcPts val="0"/>
              </a:spcBef>
              <a:spcAft>
                <a:spcPts val="0"/>
              </a:spcAft>
              <a:buFont typeface="+mj-lt"/>
              <a:buAutoNum type="alphaUcPeriod"/>
              <a:tabLst>
                <a:tab pos="685800" algn="l"/>
              </a:tabLs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Attorney’s Fees-assessed against the board.</a:t>
            </a:r>
          </a:p>
          <a:p>
            <a:pPr marL="0" indent="0">
              <a:buFont typeface="Wingdings" pitchFamily="2" charset="2"/>
              <a:buNone/>
            </a:pPr>
            <a:endParaRPr lang="en-US" altLang="en-US" dirty="0"/>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026A3C0-E543-4F4C-A126-E39B0C4C61BF}" type="slidenum">
              <a:rPr lang="en-US" altLang="en-US" smtClean="0">
                <a:solidFill>
                  <a:schemeClr val="tx2"/>
                </a:solidFill>
              </a:rPr>
              <a:pPr eaLnBrk="1" hangingPunct="1"/>
              <a:t>10</a:t>
            </a:fld>
            <a:endParaRPr lang="en-US" altLang="en-US">
              <a:solidFill>
                <a:schemeClr val="tx2"/>
              </a:solidFill>
            </a:endParaRPr>
          </a:p>
        </p:txBody>
      </p:sp>
    </p:spTree>
    <p:extLst>
      <p:ext uri="{BB962C8B-B14F-4D97-AF65-F5344CB8AC3E}">
        <p14:creationId xmlns:p14="http://schemas.microsoft.com/office/powerpoint/2010/main" val="244026600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562850" cy="1143000"/>
          </a:xfrm>
        </p:spPr>
        <p:txBody>
          <a:bodyPr/>
          <a:lstStyle/>
          <a:p>
            <a:pPr eaLnBrk="1" fontAlgn="auto" hangingPunct="1">
              <a:spcAft>
                <a:spcPts val="0"/>
              </a:spcAft>
              <a:defRPr/>
            </a:pPr>
            <a:r>
              <a:rPr lang="en-US" sz="4000" cap="small" dirty="0">
                <a:solidFill>
                  <a:schemeClr val="bg1"/>
                </a:solidFill>
              </a:rPr>
              <a:t>Florida’s Public Records Act</a:t>
            </a: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0" indent="0" eaLnBrk="1" fontAlgn="auto" hangingPunct="1">
              <a:spcBef>
                <a:spcPts val="300"/>
              </a:spcBef>
              <a:spcAft>
                <a:spcPts val="0"/>
              </a:spcAft>
              <a:buClr>
                <a:srgbClr val="D16349"/>
              </a:buClr>
              <a:buSzTx/>
              <a:buFont typeface="Wingdings" pitchFamily="2" charset="2"/>
              <a:buNone/>
              <a:defRPr/>
            </a:pPr>
            <a:r>
              <a:rPr lang="en-US" altLang="en-US" sz="2800" dirty="0">
                <a:solidFill>
                  <a:prstClr val="black"/>
                </a:solidFill>
              </a:rPr>
              <a:t>“[e]very person who has custody of a public record shall permit the record to be inspected and copied by </a:t>
            </a:r>
            <a:r>
              <a:rPr lang="en-US" altLang="en-US" sz="2800" u="sng" dirty="0">
                <a:solidFill>
                  <a:prstClr val="black"/>
                </a:solidFill>
              </a:rPr>
              <a:t>any</a:t>
            </a:r>
            <a:r>
              <a:rPr lang="en-US" altLang="en-US" sz="2800" dirty="0">
                <a:solidFill>
                  <a:prstClr val="black"/>
                </a:solidFill>
              </a:rPr>
              <a:t> person desiring to do so, at any reasonable time, under reasonable conditions, and under supervision by the custodian of public records or the custodian’s designee.” </a:t>
            </a:r>
          </a:p>
          <a:p>
            <a:pPr marL="0" indent="0" eaLnBrk="1" fontAlgn="auto" hangingPunct="1">
              <a:spcBef>
                <a:spcPts val="300"/>
              </a:spcBef>
              <a:spcAft>
                <a:spcPts val="0"/>
              </a:spcAft>
              <a:buClr>
                <a:srgbClr val="D16349"/>
              </a:buClr>
              <a:buSzTx/>
              <a:buFont typeface="Wingdings" pitchFamily="2" charset="2"/>
              <a:buNone/>
              <a:defRPr/>
            </a:pPr>
            <a:r>
              <a:rPr lang="en-US" altLang="en-US" sz="2800" dirty="0">
                <a:solidFill>
                  <a:prstClr val="black"/>
                </a:solidFill>
              </a:rPr>
              <a:t>Section 119.07(1)(a) Florida Statutes</a:t>
            </a:r>
          </a:p>
        </p:txBody>
      </p:sp>
      <p:sp>
        <p:nvSpPr>
          <p:cNvPr id="2253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826EDB8E-C3EA-4003-9067-EA54BFDE1049}" type="slidenum">
              <a:rPr lang="en-US" altLang="en-US" sz="1200" smtClean="0">
                <a:latin typeface="Arial" charset="0"/>
              </a:rPr>
              <a:pPr eaLnBrk="1" hangingPunct="1">
                <a:spcBef>
                  <a:spcPct val="0"/>
                </a:spcBef>
                <a:buClrTx/>
                <a:buSzTx/>
                <a:buFontTx/>
                <a:buNone/>
              </a:pPr>
              <a:t>11</a:t>
            </a:fld>
            <a:endParaRPr lang="en-US" altLang="en-US" sz="1200">
              <a:latin typeface="Arial"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99FD3-D6A3-470A-9AED-74BA6CCA0A82}"/>
              </a:ext>
            </a:extLst>
          </p:cNvPr>
          <p:cNvSpPr>
            <a:spLocks noGrp="1"/>
          </p:cNvSpPr>
          <p:nvPr>
            <p:ph type="title"/>
          </p:nvPr>
        </p:nvSpPr>
        <p:spPr/>
        <p:txBody>
          <a:bodyPr/>
          <a:lstStyle/>
          <a:p>
            <a:r>
              <a:rPr lang="en-US" dirty="0"/>
              <a:t>Public Records</a:t>
            </a:r>
          </a:p>
        </p:txBody>
      </p:sp>
      <p:sp>
        <p:nvSpPr>
          <p:cNvPr id="3" name="Content Placeholder 2">
            <a:extLst>
              <a:ext uri="{FF2B5EF4-FFF2-40B4-BE49-F238E27FC236}">
                <a16:creationId xmlns:a16="http://schemas.microsoft.com/office/drawing/2014/main" id="{92704ECD-9EEA-42C0-9CAC-6820E3BC74D6}"/>
              </a:ext>
            </a:extLst>
          </p:cNvPr>
          <p:cNvSpPr>
            <a:spLocks noGrp="1"/>
          </p:cNvSpPr>
          <p:nvPr>
            <p:ph idx="1"/>
          </p:nvPr>
        </p:nvSpPr>
        <p:spPr/>
        <p:txBody>
          <a:bodyPr/>
          <a:lstStyle/>
          <a:p>
            <a:pPr marL="0" indent="0">
              <a:buNone/>
            </a:pPr>
            <a:r>
              <a:rPr lang="en-US" b="1" dirty="0"/>
              <a:t>Public records include but are not limited to:</a:t>
            </a:r>
          </a:p>
          <a:p>
            <a:pPr marL="0" indent="0">
              <a:buNone/>
            </a:pPr>
            <a:endParaRPr lang="en-US" b="1" dirty="0"/>
          </a:p>
          <a:p>
            <a:pPr marL="0" indent="0">
              <a:buNone/>
            </a:pPr>
            <a:r>
              <a:rPr lang="en-US" b="1" dirty="0"/>
              <a:t>Records, documents and notes obtained or taken by members of appointed boards.</a:t>
            </a:r>
          </a:p>
          <a:p>
            <a:pPr marL="0" indent="0">
              <a:buNone/>
            </a:pPr>
            <a:endParaRPr lang="en-US" b="1" dirty="0"/>
          </a:p>
          <a:p>
            <a:pPr marL="0" indent="0">
              <a:buNone/>
            </a:pPr>
            <a:r>
              <a:rPr lang="en-US" b="1" dirty="0"/>
              <a:t>Correspondence prepared or received by members of boards.</a:t>
            </a:r>
          </a:p>
          <a:p>
            <a:pPr marL="0" indent="0">
              <a:buNone/>
            </a:pPr>
            <a:endParaRPr lang="en-US" b="1" dirty="0"/>
          </a:p>
          <a:p>
            <a:pPr marL="0" indent="0">
              <a:buNone/>
            </a:pPr>
            <a:r>
              <a:rPr lang="en-US" b="1" dirty="0"/>
              <a:t>Text messages, e-mails, Facebook, Instagram, Reddit, </a:t>
            </a:r>
            <a:r>
              <a:rPr lang="en-US" b="1" dirty="0" err="1"/>
              <a:t>Youtube</a:t>
            </a:r>
            <a:r>
              <a:rPr lang="en-US" b="1" dirty="0"/>
              <a:t>, or any other social media pages, that are related to official city business.  </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758A9FBC-BBF3-447A-93DA-799B2CAB7581}"/>
              </a:ext>
            </a:extLst>
          </p:cNvPr>
          <p:cNvSpPr>
            <a:spLocks noGrp="1"/>
          </p:cNvSpPr>
          <p:nvPr>
            <p:ph type="sldNum" sz="quarter" idx="12"/>
          </p:nvPr>
        </p:nvSpPr>
        <p:spPr/>
        <p:txBody>
          <a:bodyPr/>
          <a:lstStyle/>
          <a:p>
            <a:pPr>
              <a:defRPr/>
            </a:pPr>
            <a:fld id="{E8A22E2C-182F-4648-8DB1-3FDD8E10C35F}" type="slidenum">
              <a:rPr lang="en-US" smtClean="0"/>
              <a:pPr>
                <a:defRPr/>
              </a:pPr>
              <a:t>12</a:t>
            </a:fld>
            <a:endParaRPr lang="en-US" dirty="0"/>
          </a:p>
        </p:txBody>
      </p:sp>
    </p:spTree>
    <p:extLst>
      <p:ext uri="{BB962C8B-B14F-4D97-AF65-F5344CB8AC3E}">
        <p14:creationId xmlns:p14="http://schemas.microsoft.com/office/powerpoint/2010/main" val="316855667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562850" cy="1143000"/>
          </a:xfrm>
        </p:spPr>
        <p:txBody>
          <a:bodyPr>
            <a:normAutofit fontScale="90000"/>
          </a:bodyPr>
          <a:lstStyle/>
          <a:p>
            <a:pPr eaLnBrk="1" fontAlgn="auto" hangingPunct="1">
              <a:spcAft>
                <a:spcPts val="0"/>
              </a:spcAft>
              <a:defRPr/>
            </a:pPr>
            <a:r>
              <a:rPr lang="en-US" sz="4400" i="1" cap="small" dirty="0">
                <a:solidFill>
                  <a:schemeClr val="bg1"/>
                </a:solidFill>
              </a:rPr>
              <a:t>Public Records Include…</a:t>
            </a:r>
            <a:br>
              <a:rPr lang="en-US" sz="4400" i="1" cap="small" dirty="0">
                <a:solidFill>
                  <a:schemeClr val="bg1"/>
                </a:solidFill>
              </a:rPr>
            </a:br>
            <a:endParaRPr lang="en-US" sz="4400" cap="small" dirty="0">
              <a:solidFill>
                <a:schemeClr val="bg1"/>
              </a:solidFill>
            </a:endParaRPr>
          </a:p>
        </p:txBody>
      </p:sp>
      <p:sp>
        <p:nvSpPr>
          <p:cNvPr id="3" name="Content Placeholder 2"/>
          <p:cNvSpPr>
            <a:spLocks noGrp="1"/>
          </p:cNvSpPr>
          <p:nvPr>
            <p:ph idx="1"/>
          </p:nvPr>
        </p:nvSpPr>
        <p:spPr>
          <a:xfrm>
            <a:off x="152400" y="1447800"/>
            <a:ext cx="86868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Autofit/>
          </a:bodyPr>
          <a:lstStyle/>
          <a:p>
            <a:pPr marL="914400" indent="-457200" eaLnBrk="1" fontAlgn="auto" hangingPunct="1">
              <a:spcAft>
                <a:spcPts val="0"/>
              </a:spcAft>
              <a:buClr>
                <a:srgbClr val="C00000"/>
              </a:buClr>
              <a:buFont typeface="Arial" panose="020B0604020202020204" pitchFamily="34" charset="0"/>
              <a:buChar char="•"/>
              <a:defRPr/>
            </a:pPr>
            <a:r>
              <a:rPr lang="en-US" sz="3600" dirty="0">
                <a:solidFill>
                  <a:schemeClr val="tx1"/>
                </a:solidFill>
              </a:rPr>
              <a:t>All documents </a:t>
            </a:r>
            <a:r>
              <a:rPr lang="en-US" sz="3600" u="sng" dirty="0">
                <a:solidFill>
                  <a:schemeClr val="tx1"/>
                </a:solidFill>
              </a:rPr>
              <a:t>regardless of physical form</a:t>
            </a:r>
            <a:r>
              <a:rPr lang="en-US" sz="3600" dirty="0">
                <a:solidFill>
                  <a:schemeClr val="tx1"/>
                </a:solidFill>
              </a:rPr>
              <a:t>, characteristics, or means of transmission, </a:t>
            </a:r>
            <a:r>
              <a:rPr lang="en-US" sz="3600" u="sng" dirty="0">
                <a:solidFill>
                  <a:schemeClr val="tx1"/>
                </a:solidFill>
              </a:rPr>
              <a:t>made/received pursuant to law or in connection with the board’s official business</a:t>
            </a:r>
            <a:r>
              <a:rPr lang="en-US" sz="3600" dirty="0">
                <a:solidFill>
                  <a:schemeClr val="tx1"/>
                </a:solidFill>
              </a:rPr>
              <a:t> </a:t>
            </a:r>
          </a:p>
          <a:p>
            <a:pPr marL="914400" indent="-457200" eaLnBrk="1" fontAlgn="auto" hangingPunct="1">
              <a:spcAft>
                <a:spcPts val="0"/>
              </a:spcAft>
              <a:buClr>
                <a:srgbClr val="C00000"/>
              </a:buClr>
              <a:buFont typeface="Arial" panose="020B0604020202020204" pitchFamily="34" charset="0"/>
              <a:buChar char="•"/>
              <a:defRPr/>
            </a:pPr>
            <a:r>
              <a:rPr lang="en-US" sz="3600" dirty="0">
                <a:solidFill>
                  <a:schemeClr val="tx1"/>
                </a:solidFill>
              </a:rPr>
              <a:t>Used to </a:t>
            </a:r>
            <a:r>
              <a:rPr lang="en-US" sz="3600" b="1" dirty="0">
                <a:solidFill>
                  <a:schemeClr val="tx1"/>
                </a:solidFill>
              </a:rPr>
              <a:t>p</a:t>
            </a:r>
            <a:r>
              <a:rPr lang="en-US" sz="3600" dirty="0">
                <a:solidFill>
                  <a:schemeClr val="tx1"/>
                </a:solidFill>
              </a:rPr>
              <a:t>erpetuate, </a:t>
            </a:r>
            <a:r>
              <a:rPr lang="en-US" sz="3600" b="1" dirty="0">
                <a:solidFill>
                  <a:schemeClr val="tx1"/>
                </a:solidFill>
              </a:rPr>
              <a:t>c</a:t>
            </a:r>
            <a:r>
              <a:rPr lang="en-US" sz="3600" dirty="0">
                <a:solidFill>
                  <a:schemeClr val="tx1"/>
                </a:solidFill>
              </a:rPr>
              <a:t>ommunicate or </a:t>
            </a:r>
            <a:r>
              <a:rPr lang="en-US" sz="3600" b="1" dirty="0">
                <a:solidFill>
                  <a:schemeClr val="tx1"/>
                </a:solidFill>
              </a:rPr>
              <a:t>f</a:t>
            </a:r>
            <a:r>
              <a:rPr lang="en-US" sz="3600" dirty="0">
                <a:solidFill>
                  <a:schemeClr val="tx1"/>
                </a:solidFill>
              </a:rPr>
              <a:t>ormalize knowledge. (Remember “</a:t>
            </a:r>
            <a:r>
              <a:rPr lang="en-US" sz="3600" b="1" dirty="0">
                <a:solidFill>
                  <a:schemeClr val="tx1"/>
                </a:solidFill>
              </a:rPr>
              <a:t>PCF</a:t>
            </a:r>
            <a:r>
              <a:rPr lang="en-US" sz="3600" dirty="0">
                <a:solidFill>
                  <a:schemeClr val="tx1"/>
                </a:solidFill>
              </a:rPr>
              <a:t>”).</a:t>
            </a:r>
          </a:p>
        </p:txBody>
      </p:sp>
      <p:sp>
        <p:nvSpPr>
          <p:cNvPr id="2355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D5FCF946-6C9B-4757-B95E-E507784E92EC}" type="slidenum">
              <a:rPr lang="en-US" altLang="en-US" sz="1200" smtClean="0">
                <a:latin typeface="Arial" charset="0"/>
              </a:rPr>
              <a:pPr eaLnBrk="1" hangingPunct="1">
                <a:spcBef>
                  <a:spcPct val="0"/>
                </a:spcBef>
                <a:buClrTx/>
                <a:buSzTx/>
                <a:buFontTx/>
                <a:buNone/>
              </a:pPr>
              <a:t>13</a:t>
            </a:fld>
            <a:endParaRPr lang="en-US" altLang="en-US" sz="1200">
              <a:latin typeface="Arial"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FA6D-BDE7-4A5A-A90B-E15712C21126}"/>
              </a:ext>
            </a:extLst>
          </p:cNvPr>
          <p:cNvSpPr>
            <a:spLocks noGrp="1"/>
          </p:cNvSpPr>
          <p:nvPr>
            <p:ph type="title"/>
          </p:nvPr>
        </p:nvSpPr>
        <p:spPr/>
        <p:txBody>
          <a:bodyPr/>
          <a:lstStyle/>
          <a:p>
            <a:r>
              <a:rPr lang="en-US" dirty="0"/>
              <a:t>Retention</a:t>
            </a:r>
          </a:p>
        </p:txBody>
      </p:sp>
      <p:sp>
        <p:nvSpPr>
          <p:cNvPr id="3" name="Content Placeholder 2">
            <a:extLst>
              <a:ext uri="{FF2B5EF4-FFF2-40B4-BE49-F238E27FC236}">
                <a16:creationId xmlns:a16="http://schemas.microsoft.com/office/drawing/2014/main" id="{2DB1832D-2D62-4B6E-8340-23F48C05C393}"/>
              </a:ext>
            </a:extLst>
          </p:cNvPr>
          <p:cNvSpPr>
            <a:spLocks noGrp="1"/>
          </p:cNvSpPr>
          <p:nvPr>
            <p:ph idx="1"/>
          </p:nvPr>
        </p:nvSpPr>
        <p:spPr/>
        <p:txBody>
          <a:bodyPr/>
          <a:lstStyle/>
          <a:p>
            <a:pPr marL="0" indent="0">
              <a:buNone/>
            </a:pPr>
            <a:r>
              <a:rPr lang="en-US" sz="3200" b="1" dirty="0"/>
              <a:t>Palm Bay has adopted a Records Management Policy and Procedure that implements the established retention schedules and disposal procedures.  </a:t>
            </a:r>
          </a:p>
          <a:p>
            <a:pPr marL="0" indent="0">
              <a:buNone/>
            </a:pPr>
            <a:endParaRPr lang="en-US" sz="3200" b="1" dirty="0"/>
          </a:p>
          <a:p>
            <a:pPr marL="0" indent="0">
              <a:buNone/>
            </a:pPr>
            <a:r>
              <a:rPr lang="en-US" sz="3200" b="1" dirty="0"/>
              <a:t>The City Clerk’s Office maintains a current schedule for retention of documents and should be consulted on any retention issues.  </a:t>
            </a:r>
          </a:p>
        </p:txBody>
      </p:sp>
      <p:sp>
        <p:nvSpPr>
          <p:cNvPr id="4" name="Slide Number Placeholder 3">
            <a:extLst>
              <a:ext uri="{FF2B5EF4-FFF2-40B4-BE49-F238E27FC236}">
                <a16:creationId xmlns:a16="http://schemas.microsoft.com/office/drawing/2014/main" id="{58E073C7-DDC5-4C87-BE82-CBE7CE666801}"/>
              </a:ext>
            </a:extLst>
          </p:cNvPr>
          <p:cNvSpPr>
            <a:spLocks noGrp="1"/>
          </p:cNvSpPr>
          <p:nvPr>
            <p:ph type="sldNum" sz="quarter" idx="12"/>
          </p:nvPr>
        </p:nvSpPr>
        <p:spPr/>
        <p:txBody>
          <a:bodyPr/>
          <a:lstStyle/>
          <a:p>
            <a:pPr>
              <a:defRPr/>
            </a:pPr>
            <a:fld id="{E8A22E2C-182F-4648-8DB1-3FDD8E10C35F}" type="slidenum">
              <a:rPr lang="en-US" smtClean="0"/>
              <a:pPr>
                <a:defRPr/>
              </a:pPr>
              <a:t>14</a:t>
            </a:fld>
            <a:endParaRPr lang="en-US" dirty="0"/>
          </a:p>
        </p:txBody>
      </p:sp>
    </p:spTree>
    <p:extLst>
      <p:ext uri="{BB962C8B-B14F-4D97-AF65-F5344CB8AC3E}">
        <p14:creationId xmlns:p14="http://schemas.microsoft.com/office/powerpoint/2010/main" val="79225848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sz="4400" cap="small" dirty="0">
                <a:solidFill>
                  <a:schemeClr val="bg1"/>
                </a:solidFill>
              </a:rPr>
              <a:t>Electronic communications</a:t>
            </a:r>
            <a:endParaRPr lang="en-US" dirty="0">
              <a:solidFill>
                <a:schemeClr val="bg1"/>
              </a:solidFill>
            </a:endParaRPr>
          </a:p>
        </p:txBody>
      </p:sp>
      <p:sp>
        <p:nvSpPr>
          <p:cNvPr id="22531" name="Content Placeholder 2"/>
          <p:cNvSpPr>
            <a:spLocks noGrp="1"/>
          </p:cNvSpPr>
          <p:nvPr>
            <p:ph idx="1"/>
          </p:nvPr>
        </p:nvSpPr>
        <p:spPr/>
        <p:txBody>
          <a:bodyPr/>
          <a:lstStyle/>
          <a:p>
            <a:pPr eaLnBrk="1" hangingPunct="1">
              <a:spcBef>
                <a:spcPts val="300"/>
              </a:spcBef>
              <a:buClr>
                <a:srgbClr val="D16349"/>
              </a:buClr>
              <a:buSzTx/>
              <a:buFont typeface="Arial" charset="0"/>
              <a:buChar char="•"/>
              <a:tabLst>
                <a:tab pos="347663" algn="l"/>
              </a:tabLst>
            </a:pPr>
            <a:r>
              <a:rPr lang="en-US" altLang="en-US" sz="3600" dirty="0">
                <a:solidFill>
                  <a:srgbClr val="000000"/>
                </a:solidFill>
              </a:rPr>
              <a:t>Emails and text messages </a:t>
            </a:r>
          </a:p>
          <a:p>
            <a:pPr eaLnBrk="1" hangingPunct="1">
              <a:spcBef>
                <a:spcPts val="300"/>
              </a:spcBef>
              <a:buClr>
                <a:srgbClr val="D16349"/>
              </a:buClr>
              <a:buSzTx/>
              <a:buFont typeface="Arial" charset="0"/>
              <a:buChar char="•"/>
              <a:tabLst>
                <a:tab pos="347663" algn="l"/>
              </a:tabLst>
            </a:pPr>
            <a:r>
              <a:rPr lang="en-US" altLang="en-US" sz="3600" dirty="0">
                <a:solidFill>
                  <a:srgbClr val="000000"/>
                </a:solidFill>
              </a:rPr>
              <a:t>Made or received by public officers or employees </a:t>
            </a:r>
          </a:p>
          <a:p>
            <a:pPr eaLnBrk="1" hangingPunct="1">
              <a:spcBef>
                <a:spcPts val="300"/>
              </a:spcBef>
              <a:buClr>
                <a:srgbClr val="D16349"/>
              </a:buClr>
              <a:buSzTx/>
              <a:buFont typeface="Arial" charset="0"/>
              <a:buChar char="•"/>
              <a:tabLst>
                <a:tab pos="347663" algn="l"/>
              </a:tabLst>
            </a:pPr>
            <a:r>
              <a:rPr lang="en-US" altLang="en-US" sz="3600" dirty="0">
                <a:solidFill>
                  <a:srgbClr val="000000"/>
                </a:solidFill>
              </a:rPr>
              <a:t>In connection with official business </a:t>
            </a:r>
          </a:p>
          <a:p>
            <a:pPr eaLnBrk="1" hangingPunct="1">
              <a:spcBef>
                <a:spcPts val="300"/>
              </a:spcBef>
              <a:buClr>
                <a:srgbClr val="D16349"/>
              </a:buClr>
              <a:buSzTx/>
              <a:buFont typeface="Arial" charset="0"/>
              <a:buChar char="•"/>
              <a:tabLst>
                <a:tab pos="347663" algn="l"/>
              </a:tabLst>
            </a:pPr>
            <a:r>
              <a:rPr lang="en-US" altLang="en-US" sz="3600" dirty="0">
                <a:solidFill>
                  <a:srgbClr val="000000"/>
                </a:solidFill>
              </a:rPr>
              <a:t>Public records and subject to disclosure in the absence of a statutory exemption</a:t>
            </a:r>
          </a:p>
          <a:p>
            <a:pPr eaLnBrk="1" hangingPunct="1">
              <a:buFont typeface="Wingdings 2" pitchFamily="18" charset="2"/>
              <a:buNone/>
              <a:tabLst>
                <a:tab pos="347663" algn="l"/>
              </a:tabLst>
            </a:pPr>
            <a:endParaRPr lang="en-US" altLang="en-US" sz="3200" dirty="0"/>
          </a:p>
        </p:txBody>
      </p:sp>
      <p:sp>
        <p:nvSpPr>
          <p:cNvPr id="245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BEE57C38-18AF-4C92-9ED8-18E56BFD176C}" type="slidenum">
              <a:rPr lang="en-US" altLang="en-US" sz="1200" smtClean="0">
                <a:latin typeface="Arial" charset="0"/>
              </a:rPr>
              <a:pPr eaLnBrk="1" hangingPunct="1">
                <a:spcBef>
                  <a:spcPct val="0"/>
                </a:spcBef>
                <a:buClrTx/>
                <a:buSzTx/>
                <a:buFontTx/>
                <a:buNone/>
              </a:pPr>
              <a:t>15</a:t>
            </a:fld>
            <a:endParaRPr lang="en-US" altLang="en-US" sz="1200">
              <a:latin typeface="Arial"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dirty="0"/>
              <a:t>Personal Notes</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anose="020B0604020202020204" pitchFamily="34" charset="0"/>
              <a:buChar char="•"/>
              <a:defRPr/>
            </a:pPr>
            <a:r>
              <a:rPr lang="en-US" sz="3600" dirty="0">
                <a:solidFill>
                  <a:schemeClr val="tx1"/>
                </a:solidFill>
              </a:rPr>
              <a:t>Not public records if the notes have not been transcribed or shown to others and were not intended to PCF knowledge.</a:t>
            </a:r>
          </a:p>
          <a:p>
            <a:pPr eaLnBrk="1" fontAlgn="auto" hangingPunct="1">
              <a:spcAft>
                <a:spcPts val="0"/>
              </a:spcAft>
              <a:buFont typeface="Arial" panose="020B0604020202020204" pitchFamily="34" charset="0"/>
              <a:buChar char="•"/>
              <a:defRPr/>
            </a:pPr>
            <a:r>
              <a:rPr lang="en-US" sz="3600" dirty="0">
                <a:solidFill>
                  <a:schemeClr val="tx1"/>
                </a:solidFill>
              </a:rPr>
              <a:t>No “unfinished business” exception. </a:t>
            </a:r>
          </a:p>
          <a:p>
            <a:pPr marL="347472" eaLnBrk="1" fontAlgn="auto" hangingPunct="1">
              <a:spcAft>
                <a:spcPts val="0"/>
              </a:spcAft>
              <a:buFont typeface="Arial" panose="020B0604020202020204" pitchFamily="34" charset="0"/>
              <a:buChar char="•"/>
              <a:defRPr/>
            </a:pPr>
            <a:r>
              <a:rPr lang="en-US" sz="3600" dirty="0">
                <a:solidFill>
                  <a:schemeClr val="tx1"/>
                </a:solidFill>
              </a:rPr>
              <a:t>If a document is prepared in connection    with official business and its purpose is to PCF knowledge, then the document is a public record.</a:t>
            </a:r>
            <a:br>
              <a:rPr lang="en-US" sz="3600" dirty="0">
                <a:solidFill>
                  <a:schemeClr val="tx1"/>
                </a:solidFill>
              </a:rPr>
            </a:br>
            <a:br>
              <a:rPr lang="en-US" dirty="0"/>
            </a:br>
            <a:endParaRPr 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06FB8BD3-2F04-42E9-BA9A-8843FE2CF536}" type="slidenum">
              <a:rPr lang="en-US" altLang="en-US" sz="1200" smtClean="0">
                <a:latin typeface="Arial" charset="0"/>
              </a:rPr>
              <a:pPr eaLnBrk="1" hangingPunct="1">
                <a:spcBef>
                  <a:spcPct val="0"/>
                </a:spcBef>
                <a:buClrTx/>
                <a:buSzTx/>
                <a:buFontTx/>
                <a:buNone/>
              </a:pPr>
              <a:t>16</a:t>
            </a:fld>
            <a:endParaRPr lang="en-US" altLang="en-US" sz="1200">
              <a:latin typeface="Arial"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B9EF-0249-4C24-9853-310B209D847C}"/>
              </a:ext>
            </a:extLst>
          </p:cNvPr>
          <p:cNvSpPr>
            <a:spLocks noGrp="1"/>
          </p:cNvSpPr>
          <p:nvPr>
            <p:ph type="title"/>
          </p:nvPr>
        </p:nvSpPr>
        <p:spPr/>
        <p:txBody>
          <a:bodyPr/>
          <a:lstStyle/>
          <a:p>
            <a:r>
              <a:rPr lang="en-US" dirty="0"/>
              <a:t>Responding to Request</a:t>
            </a:r>
          </a:p>
        </p:txBody>
      </p:sp>
      <p:sp>
        <p:nvSpPr>
          <p:cNvPr id="3" name="Content Placeholder 2">
            <a:extLst>
              <a:ext uri="{FF2B5EF4-FFF2-40B4-BE49-F238E27FC236}">
                <a16:creationId xmlns:a16="http://schemas.microsoft.com/office/drawing/2014/main" id="{B5C95E42-3C06-4055-96F4-7778782207C6}"/>
              </a:ext>
            </a:extLst>
          </p:cNvPr>
          <p:cNvSpPr>
            <a:spLocks noGrp="1"/>
          </p:cNvSpPr>
          <p:nvPr>
            <p:ph idx="1"/>
          </p:nvPr>
        </p:nvSpPr>
        <p:spPr/>
        <p:txBody>
          <a:bodyPr/>
          <a:lstStyle/>
          <a:p>
            <a:pPr marL="0" indent="0">
              <a:buNone/>
            </a:pPr>
            <a:r>
              <a:rPr lang="en-US" dirty="0"/>
              <a:t>	</a:t>
            </a:r>
            <a:r>
              <a:rPr lang="en-US" dirty="0">
                <a:solidFill>
                  <a:srgbClr val="C00000"/>
                </a:solidFill>
              </a:rPr>
              <a:t>A)</a:t>
            </a:r>
            <a:r>
              <a:rPr lang="en-US" dirty="0"/>
              <a:t> Acknowledge receipt of request within 24 hours in	writing</a:t>
            </a:r>
          </a:p>
          <a:p>
            <a:pPr marL="0" indent="0">
              <a:buNone/>
            </a:pPr>
            <a:endParaRPr lang="en-US" dirty="0"/>
          </a:p>
          <a:p>
            <a:pPr marL="0" indent="0">
              <a:buNone/>
            </a:pPr>
            <a:r>
              <a:rPr lang="en-US" dirty="0"/>
              <a:t>	</a:t>
            </a:r>
            <a:r>
              <a:rPr lang="en-US" dirty="0">
                <a:solidFill>
                  <a:srgbClr val="C00000"/>
                </a:solidFill>
              </a:rPr>
              <a:t>B)</a:t>
            </a:r>
            <a:r>
              <a:rPr lang="en-US" dirty="0"/>
              <a:t> Person requesting is not required to disclose name, 	purpose, or make the request in writing</a:t>
            </a:r>
          </a:p>
          <a:p>
            <a:pPr marL="0" indent="0">
              <a:buNone/>
            </a:pPr>
            <a:endParaRPr lang="en-US" dirty="0"/>
          </a:p>
          <a:p>
            <a:pPr marL="0" indent="0">
              <a:buNone/>
            </a:pPr>
            <a:r>
              <a:rPr lang="en-US" dirty="0"/>
              <a:t>	</a:t>
            </a:r>
            <a:r>
              <a:rPr lang="en-US" dirty="0">
                <a:solidFill>
                  <a:srgbClr val="C00000"/>
                </a:solidFill>
              </a:rPr>
              <a:t>C)</a:t>
            </a:r>
            <a:r>
              <a:rPr lang="en-US" dirty="0"/>
              <a:t> Diligently determine who possesses the requested 	documents and obtain them for a response</a:t>
            </a:r>
          </a:p>
          <a:p>
            <a:pPr marL="0" indent="0">
              <a:buNone/>
            </a:pPr>
            <a:endParaRPr lang="en-US" dirty="0"/>
          </a:p>
          <a:p>
            <a:pPr marL="0" indent="0">
              <a:buNone/>
            </a:pPr>
            <a:r>
              <a:rPr lang="en-US" dirty="0"/>
              <a:t>	</a:t>
            </a:r>
            <a:r>
              <a:rPr lang="en-US" dirty="0">
                <a:solidFill>
                  <a:srgbClr val="C00000"/>
                </a:solidFill>
              </a:rPr>
              <a:t>D)</a:t>
            </a:r>
            <a:r>
              <a:rPr lang="en-US" dirty="0"/>
              <a:t> Can charge a reasonable price for copying and labor 	costs.</a:t>
            </a:r>
          </a:p>
        </p:txBody>
      </p:sp>
      <p:sp>
        <p:nvSpPr>
          <p:cNvPr id="4" name="Slide Number Placeholder 3">
            <a:extLst>
              <a:ext uri="{FF2B5EF4-FFF2-40B4-BE49-F238E27FC236}">
                <a16:creationId xmlns:a16="http://schemas.microsoft.com/office/drawing/2014/main" id="{C7FDEFBF-519F-41CB-87C3-C1B76CD0F2FB}"/>
              </a:ext>
            </a:extLst>
          </p:cNvPr>
          <p:cNvSpPr>
            <a:spLocks noGrp="1"/>
          </p:cNvSpPr>
          <p:nvPr>
            <p:ph type="sldNum" sz="quarter" idx="12"/>
          </p:nvPr>
        </p:nvSpPr>
        <p:spPr/>
        <p:txBody>
          <a:bodyPr/>
          <a:lstStyle/>
          <a:p>
            <a:pPr>
              <a:defRPr/>
            </a:pPr>
            <a:fld id="{E8A22E2C-182F-4648-8DB1-3FDD8E10C35F}" type="slidenum">
              <a:rPr lang="en-US" smtClean="0"/>
              <a:pPr>
                <a:defRPr/>
              </a:pPr>
              <a:t>17</a:t>
            </a:fld>
            <a:endParaRPr lang="en-US" dirty="0"/>
          </a:p>
        </p:txBody>
      </p:sp>
    </p:spTree>
    <p:extLst>
      <p:ext uri="{BB962C8B-B14F-4D97-AF65-F5344CB8AC3E}">
        <p14:creationId xmlns:p14="http://schemas.microsoft.com/office/powerpoint/2010/main" val="127479317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sz="4000" cap="small" dirty="0">
                <a:solidFill>
                  <a:schemeClr val="bg1"/>
                </a:solidFill>
              </a:rPr>
              <a:t>Exempt records</a:t>
            </a:r>
            <a:endParaRPr lang="en-US" dirty="0">
              <a:solidFill>
                <a:schemeClr val="bg1"/>
              </a:solidFill>
            </a:endParaRPr>
          </a:p>
        </p:txBody>
      </p:sp>
      <p:sp>
        <p:nvSpPr>
          <p:cNvPr id="26627" name="Content Placeholder 2"/>
          <p:cNvSpPr>
            <a:spLocks noGrp="1"/>
          </p:cNvSpPr>
          <p:nvPr>
            <p:ph idx="1"/>
          </p:nvPr>
        </p:nvSpPr>
        <p:spPr/>
        <p:txBody>
          <a:bodyPr/>
          <a:lstStyle/>
          <a:p>
            <a:pPr eaLnBrk="1" hangingPunct="1">
              <a:buFont typeface="Arial" charset="0"/>
              <a:buChar char="•"/>
            </a:pPr>
            <a:r>
              <a:rPr lang="en-US" altLang="en-US" sz="3600">
                <a:solidFill>
                  <a:schemeClr val="tx1"/>
                </a:solidFill>
              </a:rPr>
              <a:t>If custodian believes that a record or part of a record is exempt, must state the basis for the exemption, including the exemption’s statutory citation.  </a:t>
            </a:r>
          </a:p>
          <a:p>
            <a:pPr eaLnBrk="1" hangingPunct="1">
              <a:buFont typeface="Arial" charset="0"/>
              <a:buChar char="•"/>
            </a:pPr>
            <a:r>
              <a:rPr lang="en-US" altLang="en-US" sz="3600">
                <a:solidFill>
                  <a:schemeClr val="tx1"/>
                </a:solidFill>
              </a:rPr>
              <a:t>Upon request, the custodian must state in writing and with particularity the reasons for the conclusion that the record is exempt from inspection.  </a:t>
            </a:r>
          </a:p>
          <a:p>
            <a:pPr eaLnBrk="1" hangingPunct="1"/>
            <a:endParaRPr lang="en-US" altLang="en-US" sz="3600"/>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097F730C-32C9-4D5A-AB46-253DA94F28D7}" type="slidenum">
              <a:rPr lang="en-US" altLang="en-US" sz="1200" smtClean="0">
                <a:latin typeface="Arial" charset="0"/>
              </a:rPr>
              <a:pPr eaLnBrk="1" hangingPunct="1">
                <a:spcBef>
                  <a:spcPct val="0"/>
                </a:spcBef>
                <a:buClrTx/>
                <a:buSzTx/>
                <a:buFontTx/>
                <a:buNone/>
              </a:pPr>
              <a:t>18</a:t>
            </a:fld>
            <a:endParaRPr lang="en-US" altLang="en-US" sz="1200">
              <a:latin typeface="Arial"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4450" cy="1143000"/>
          </a:xfrm>
        </p:spPr>
        <p:txBody>
          <a:bodyPr>
            <a:normAutofit fontScale="90000"/>
          </a:bodyPr>
          <a:lstStyle/>
          <a:p>
            <a:pPr marL="457200" indent="-374650" eaLnBrk="1" fontAlgn="auto" hangingPunct="1">
              <a:spcBef>
                <a:spcPts val="0"/>
              </a:spcBef>
              <a:spcAft>
                <a:spcPts val="1800"/>
              </a:spcAft>
              <a:defRPr/>
            </a:pPr>
            <a:br>
              <a:rPr lang="en-US" sz="3500" i="1" cap="small">
                <a:solidFill>
                  <a:prstClr val="black"/>
                </a:solidFill>
                <a:effectLst/>
              </a:rPr>
            </a:br>
            <a:r>
              <a:rPr lang="en-US" sz="3500" i="1" cap="small">
                <a:solidFill>
                  <a:schemeClr val="bg1"/>
                </a:solidFill>
                <a:effectLst/>
              </a:rPr>
              <a:t>Federal Law Vs. State Law Regarding Public Disclosure of records</a:t>
            </a:r>
            <a:br>
              <a:rPr lang="en-US" sz="3500" i="1" cap="small">
                <a:solidFill>
                  <a:schemeClr val="bg1"/>
                </a:solidFill>
                <a:effectLst/>
              </a:rPr>
            </a:br>
            <a:endParaRPr lang="en-US" cap="small" dirty="0">
              <a:solidFill>
                <a:schemeClr val="bg1"/>
              </a:solidFill>
            </a:endParaRP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365760" indent="-283464" eaLnBrk="1" fontAlgn="auto" hangingPunct="1">
              <a:spcAft>
                <a:spcPts val="0"/>
              </a:spcAft>
              <a:buClr>
                <a:srgbClr val="C00000"/>
              </a:buClr>
              <a:buFont typeface="Wingdings 2"/>
              <a:buNone/>
              <a:defRPr/>
            </a:pPr>
            <a:endParaRPr lang="en-US" sz="600" i="1" cap="small" dirty="0">
              <a:solidFill>
                <a:schemeClr val="tx1"/>
              </a:solidFill>
            </a:endParaRPr>
          </a:p>
          <a:p>
            <a:pPr marL="425450" eaLnBrk="1" fontAlgn="auto" hangingPunct="1">
              <a:spcBef>
                <a:spcPts val="0"/>
              </a:spcBef>
              <a:spcAft>
                <a:spcPts val="1200"/>
              </a:spcAft>
              <a:buClr>
                <a:srgbClr val="C00000"/>
              </a:buClr>
              <a:buFont typeface="Arial" panose="020B0604020202020204" pitchFamily="34" charset="0"/>
              <a:buChar char="•"/>
              <a:defRPr/>
            </a:pPr>
            <a:r>
              <a:rPr lang="en-US" sz="4000" dirty="0">
                <a:solidFill>
                  <a:schemeClr val="tx1"/>
                </a:solidFill>
              </a:rPr>
              <a:t>Federal law supersedes Florida Law </a:t>
            </a:r>
          </a:p>
          <a:p>
            <a:pPr marL="425450" eaLnBrk="1" fontAlgn="auto" hangingPunct="1">
              <a:spcAft>
                <a:spcPts val="0"/>
              </a:spcAft>
              <a:buClr>
                <a:srgbClr val="C00000"/>
              </a:buClr>
              <a:buFont typeface="Arial" panose="020B0604020202020204" pitchFamily="34" charset="0"/>
              <a:buChar char="•"/>
              <a:defRPr/>
            </a:pPr>
            <a:r>
              <a:rPr lang="en-US" sz="4000" dirty="0">
                <a:solidFill>
                  <a:schemeClr val="tx1"/>
                </a:solidFill>
              </a:rPr>
              <a:t>If a federal statute requires confidentiality,  then those records remain confidential and must not be produced.</a:t>
            </a:r>
          </a:p>
        </p:txBody>
      </p:sp>
      <p:sp>
        <p:nvSpPr>
          <p:cNvPr id="2867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3F9D3AEA-295E-46BA-A0F6-5954DF52A4C6}" type="slidenum">
              <a:rPr lang="en-US" altLang="en-US" sz="1200" smtClean="0">
                <a:latin typeface="Arial" charset="0"/>
              </a:rPr>
              <a:pPr eaLnBrk="1" hangingPunct="1">
                <a:spcBef>
                  <a:spcPct val="0"/>
                </a:spcBef>
                <a:buClrTx/>
                <a:buSzTx/>
                <a:buFontTx/>
                <a:buNone/>
              </a:pPr>
              <a:t>19</a:t>
            </a:fld>
            <a:endParaRPr lang="en-US" altLang="en-US" sz="1200">
              <a:latin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altLang="en-US" dirty="0">
                <a:cs typeface="Times New Roman" panose="02020603050405020304" pitchFamily="18" charset="0"/>
              </a:rPr>
              <a:t>Florida’s Sunshine Law</a:t>
            </a:r>
            <a:endParaRPr lang="en-US" dirty="0">
              <a:cs typeface="Times New Roman" panose="02020603050405020304" pitchFamily="18" charset="0"/>
            </a:endParaRPr>
          </a:p>
        </p:txBody>
      </p:sp>
      <p:sp>
        <p:nvSpPr>
          <p:cNvPr id="3" name="Content Placeholder 2"/>
          <p:cNvSpPr>
            <a:spLocks noGrp="1"/>
          </p:cNvSpPr>
          <p:nvPr>
            <p:ph idx="1"/>
          </p:nvPr>
        </p:nvSpPr>
        <p:spPr>
          <a:extLst>
            <a:ext uri="{91240B29-F687-4F45-9708-019B960494DF}">
              <a14:hiddenLine xmlns:a14="http://schemas.microsoft.com/office/drawing/2010/main" w="19050">
                <a:solidFill>
                  <a:srgbClr val="000000"/>
                </a:solidFill>
                <a:miter lim="800000"/>
                <a:headEnd/>
                <a:tailEnd/>
              </a14:hiddenLine>
            </a:ext>
          </a:extLst>
        </p:spPr>
        <p:txBody>
          <a:bodyPr/>
          <a:lstStyle/>
          <a:p>
            <a:pPr marL="60325" indent="-60325" eaLnBrk="1" hangingPunct="1">
              <a:spcBef>
                <a:spcPct val="0"/>
              </a:spcBef>
              <a:buClr>
                <a:srgbClr val="C00000"/>
              </a:buClr>
              <a:buFontTx/>
              <a:buChar char="•"/>
              <a:tabLst>
                <a:tab pos="60325" algn="l"/>
              </a:tabLst>
            </a:pPr>
            <a:r>
              <a:rPr lang="en-US" altLang="en-US" sz="3600" dirty="0">
                <a:solidFill>
                  <a:schemeClr val="tx1"/>
                </a:solidFill>
                <a:cs typeface="Times New Roman" pitchFamily="18" charset="0"/>
              </a:rPr>
              <a:t>Right of public access to government</a:t>
            </a:r>
          </a:p>
          <a:p>
            <a:pPr marL="60325" indent="-60325" eaLnBrk="1" hangingPunct="1">
              <a:spcBef>
                <a:spcPct val="0"/>
              </a:spcBef>
              <a:buClr>
                <a:srgbClr val="C00000"/>
              </a:buClr>
              <a:buFontTx/>
              <a:buChar char="•"/>
              <a:tabLst>
                <a:tab pos="60325" algn="l"/>
              </a:tabLst>
            </a:pPr>
            <a:r>
              <a:rPr lang="en-US" altLang="en-US" sz="3600" dirty="0">
                <a:solidFill>
                  <a:schemeClr val="tx1"/>
                </a:solidFill>
                <a:cs typeface="Times New Roman" pitchFamily="18" charset="0"/>
              </a:rPr>
              <a:t>Applicable to any gathering of 2 or more members of the same board </a:t>
            </a:r>
          </a:p>
          <a:p>
            <a:pPr marL="60325" indent="-60325" eaLnBrk="1" hangingPunct="1">
              <a:spcBef>
                <a:spcPct val="0"/>
              </a:spcBef>
              <a:buClr>
                <a:srgbClr val="C00000"/>
              </a:buClr>
              <a:buFontTx/>
              <a:buChar char="•"/>
              <a:tabLst>
                <a:tab pos="60325" algn="l"/>
              </a:tabLst>
            </a:pPr>
            <a:r>
              <a:rPr lang="en-US" altLang="en-US" sz="3600" dirty="0">
                <a:solidFill>
                  <a:schemeClr val="tx1"/>
                </a:solidFill>
                <a:cs typeface="Times New Roman" pitchFamily="18" charset="0"/>
              </a:rPr>
              <a:t>To discuss a matter which foreseeable action may be taken</a:t>
            </a: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BDAC4E3B-F820-4C28-8D1A-3F4C4D681A67}" type="slidenum">
              <a:rPr lang="en-US" altLang="en-US" sz="1200" smtClean="0">
                <a:latin typeface="Arial" charset="0"/>
              </a:rPr>
              <a:pPr eaLnBrk="1" hangingPunct="1">
                <a:spcBef>
                  <a:spcPct val="0"/>
                </a:spcBef>
                <a:buClrTx/>
                <a:buSzTx/>
                <a:buFontTx/>
                <a:buNone/>
              </a:pPr>
              <a:t>2</a:t>
            </a:fld>
            <a:endParaRPr lang="en-US" altLang="en-US" sz="1200">
              <a:latin typeface="Arial" charset="0"/>
            </a:endParaRPr>
          </a:p>
        </p:txBody>
      </p:sp>
    </p:spTree>
    <p:extLst>
      <p:ext uri="{BB962C8B-B14F-4D97-AF65-F5344CB8AC3E}">
        <p14:creationId xmlns:p14="http://schemas.microsoft.com/office/powerpoint/2010/main" val="369436021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65238"/>
          </a:xfrm>
        </p:spPr>
        <p:txBody>
          <a:bodyPr>
            <a:normAutofit fontScale="90000"/>
          </a:bodyPr>
          <a:lstStyle/>
          <a:p>
            <a:pPr eaLnBrk="1" fontAlgn="auto" hangingPunct="1">
              <a:spcAft>
                <a:spcPts val="0"/>
              </a:spcAft>
              <a:defRPr/>
            </a:pPr>
            <a:br>
              <a:rPr lang="en-US" sz="4400" i="1" cap="small" dirty="0">
                <a:solidFill>
                  <a:schemeClr val="tx1"/>
                </a:solidFill>
              </a:rPr>
            </a:br>
            <a:r>
              <a:rPr lang="en-US" sz="5300" i="1" cap="small" dirty="0">
                <a:solidFill>
                  <a:schemeClr val="bg1"/>
                </a:solidFill>
              </a:rPr>
              <a:t>Consequences of </a:t>
            </a:r>
            <a:br>
              <a:rPr lang="en-US" sz="5300" i="1" cap="small" dirty="0">
                <a:solidFill>
                  <a:schemeClr val="bg1"/>
                </a:solidFill>
              </a:rPr>
            </a:br>
            <a:r>
              <a:rPr lang="en-US" sz="5300" i="1" cap="small" dirty="0">
                <a:solidFill>
                  <a:schemeClr val="bg1"/>
                </a:solidFill>
              </a:rPr>
              <a:t>Non-Compliance</a:t>
            </a:r>
            <a:br>
              <a:rPr lang="en-US" sz="6000" i="1" cap="small" dirty="0">
                <a:solidFill>
                  <a:schemeClr val="bg1"/>
                </a:solidFill>
              </a:rPr>
            </a:br>
            <a:endParaRPr lang="en-US" sz="6000" cap="small" dirty="0">
              <a:solidFill>
                <a:schemeClr val="bg1"/>
              </a:solidFill>
            </a:endParaRP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Criminal penalties;</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Removal from office;</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Non-criminal infractions;</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Attorney’s fees;</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Civil actions for injunctive or declaratory relief;</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Corrective action; and</a:t>
            </a:r>
          </a:p>
          <a:p>
            <a:pPr marL="914400" indent="-457200" eaLnBrk="1" fontAlgn="auto" hangingPunct="1">
              <a:spcBef>
                <a:spcPts val="0"/>
              </a:spcBef>
              <a:spcAft>
                <a:spcPts val="600"/>
              </a:spcAft>
              <a:buClr>
                <a:srgbClr val="C00000"/>
              </a:buClr>
              <a:buFont typeface="+mj-lt"/>
              <a:buAutoNum type="alphaUcPeriod"/>
              <a:defRPr/>
            </a:pPr>
            <a:r>
              <a:rPr lang="en-US" sz="3600" dirty="0">
                <a:solidFill>
                  <a:schemeClr val="tx1"/>
                </a:solidFill>
              </a:rPr>
              <a:t>Damages.</a:t>
            </a:r>
          </a:p>
        </p:txBody>
      </p:sp>
      <p:sp>
        <p:nvSpPr>
          <p:cNvPr id="2150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232784-0C26-408A-AEDF-F14A6F146798}" type="slidenum">
              <a:rPr kumimoji="0" lang="en-US" altLang="en-US" sz="1200" b="0" i="0" u="none" strike="noStrike" kern="1200" cap="none" spc="0" normalizeH="0" baseline="0" noProof="0" smtClean="0">
                <a:ln>
                  <a:noFill/>
                </a:ln>
                <a:solidFill>
                  <a:srgbClr val="55554A"/>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55554A"/>
              </a:solidFill>
              <a:effectLst/>
              <a:uLnTx/>
              <a:uFillTx/>
              <a:latin typeface="Arial" charset="0"/>
              <a:ea typeface="+mn-ea"/>
              <a:cs typeface="Arial" charset="0"/>
            </a:endParaRPr>
          </a:p>
        </p:txBody>
      </p:sp>
    </p:spTree>
    <p:extLst>
      <p:ext uri="{BB962C8B-B14F-4D97-AF65-F5344CB8AC3E}">
        <p14:creationId xmlns:p14="http://schemas.microsoft.com/office/powerpoint/2010/main" val="252949724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4450" cy="1143000"/>
          </a:xfrm>
        </p:spPr>
        <p:txBody>
          <a:bodyPr>
            <a:normAutofit fontScale="90000"/>
          </a:bodyPr>
          <a:lstStyle/>
          <a:p>
            <a:pPr eaLnBrk="1" fontAlgn="auto" hangingPunct="1">
              <a:spcAft>
                <a:spcPts val="0"/>
              </a:spcAft>
              <a:defRPr/>
            </a:pPr>
            <a:br>
              <a:rPr lang="en-US" dirty="0">
                <a:solidFill>
                  <a:schemeClr val="tx1"/>
                </a:solidFill>
              </a:rPr>
            </a:br>
            <a:r>
              <a:rPr lang="en-US" sz="4400" dirty="0">
                <a:solidFill>
                  <a:schemeClr val="bg1"/>
                </a:solidFill>
                <a:cs typeface="Times New Roman" panose="02020603050405020304" pitchFamily="18" charset="0"/>
              </a:rPr>
              <a:t>Civil Penalties for Non-Compliance</a:t>
            </a:r>
            <a:br>
              <a:rPr lang="en-US" sz="4900" dirty="0">
                <a:solidFill>
                  <a:schemeClr val="tx1"/>
                </a:solidFill>
                <a:latin typeface="Times New Roman" panose="02020603050405020304" pitchFamily="18" charset="0"/>
                <a:cs typeface="Times New Roman" panose="02020603050405020304" pitchFamily="18" charset="0"/>
              </a:rPr>
            </a:br>
            <a:endParaRPr lang="en-US" sz="4900" cap="small" dirty="0">
              <a:solidFill>
                <a:schemeClr val="tx2">
                  <a:satMod val="13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Entitled to an immediate hearing;</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Take priority;</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Writ to compel performance;</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Injunction;</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Subsequent production of documents;</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48-hour rule; and</a:t>
            </a:r>
          </a:p>
          <a:p>
            <a:pPr marL="914400" indent="-457200" eaLnBrk="1" fontAlgn="auto" hangingPunct="1">
              <a:spcBef>
                <a:spcPts val="0"/>
              </a:spcBef>
              <a:spcAft>
                <a:spcPts val="600"/>
              </a:spcAft>
              <a:buClr>
                <a:srgbClr val="C00000"/>
              </a:buClr>
              <a:buFont typeface="+mj-lt"/>
              <a:buAutoNum type="arabicParenR"/>
              <a:defRPr/>
            </a:pPr>
            <a:r>
              <a:rPr lang="en-US" sz="3600" dirty="0">
                <a:solidFill>
                  <a:schemeClr val="tx1"/>
                </a:solidFill>
                <a:cs typeface="Times New Roman" panose="02020603050405020304" pitchFamily="18" charset="0"/>
              </a:rPr>
              <a:t>Entitlement to fees and costs.</a:t>
            </a:r>
          </a:p>
          <a:p>
            <a:pPr marL="457200" indent="0" eaLnBrk="1" fontAlgn="auto" hangingPunct="1">
              <a:spcAft>
                <a:spcPts val="0"/>
              </a:spcAft>
              <a:buClr>
                <a:srgbClr val="C00000"/>
              </a:buClr>
              <a:buFont typeface="Wingdings 2" pitchFamily="18" charset="2"/>
              <a:buNone/>
              <a:defRPr/>
            </a:pPr>
            <a:endParaRPr lang="en-US" dirty="0">
              <a:solidFill>
                <a:schemeClr val="tx1"/>
              </a:solidFill>
            </a:endParaRPr>
          </a:p>
        </p:txBody>
      </p:sp>
      <p:sp>
        <p:nvSpPr>
          <p:cNvPr id="3072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E8B4D56F-B394-43D3-B7B0-52F6B0272C09}" type="slidenum">
              <a:rPr lang="en-US" altLang="en-US" sz="1200" smtClean="0">
                <a:latin typeface="Arial" charset="0"/>
              </a:rPr>
              <a:pPr eaLnBrk="1" hangingPunct="1">
                <a:spcBef>
                  <a:spcPct val="0"/>
                </a:spcBef>
                <a:buClrTx/>
                <a:buSzTx/>
                <a:buFontTx/>
                <a:buNone/>
              </a:pPr>
              <a:t>21</a:t>
            </a:fld>
            <a:endParaRPr lang="en-US" altLang="en-US" sz="1200">
              <a:latin typeface="Arial"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15250" cy="1371600"/>
          </a:xfrm>
        </p:spPr>
        <p:txBody>
          <a:bodyPr>
            <a:normAutofit fontScale="90000"/>
          </a:bodyPr>
          <a:lstStyle/>
          <a:p>
            <a:pPr eaLnBrk="1" fontAlgn="auto" hangingPunct="1">
              <a:spcAft>
                <a:spcPts val="0"/>
              </a:spcAft>
              <a:defRPr/>
            </a:pPr>
            <a:br>
              <a:rPr lang="en-US" dirty="0">
                <a:solidFill>
                  <a:schemeClr val="tx1"/>
                </a:solidFill>
              </a:rPr>
            </a:br>
            <a:r>
              <a:rPr lang="en-US" sz="4900" dirty="0">
                <a:solidFill>
                  <a:schemeClr val="bg1"/>
                </a:solidFill>
                <a:cs typeface="Times New Roman" panose="02020603050405020304" pitchFamily="18" charset="0"/>
              </a:rPr>
              <a:t>Criminal Penalties</a:t>
            </a:r>
            <a:br>
              <a:rPr lang="en-US" sz="4900" dirty="0">
                <a:solidFill>
                  <a:schemeClr val="bg1"/>
                </a:solidFill>
              </a:rPr>
            </a:br>
            <a:endParaRPr lang="en-US" sz="4900" cap="small" dirty="0">
              <a:solidFill>
                <a:schemeClr val="bg1"/>
              </a:solidFill>
            </a:endParaRP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457200" indent="0" eaLnBrk="1" fontAlgn="auto" hangingPunct="1">
              <a:spcAft>
                <a:spcPts val="0"/>
              </a:spcAft>
              <a:buClr>
                <a:srgbClr val="C00000"/>
              </a:buClr>
              <a:buFont typeface="Wingdings" pitchFamily="2" charset="2"/>
              <a:buNone/>
              <a:defRPr/>
            </a:pPr>
            <a:r>
              <a:rPr lang="en-US" altLang="en-US" sz="3200" dirty="0">
                <a:cs typeface="Times New Roman" panose="02020603050405020304" pitchFamily="18" charset="0"/>
              </a:rPr>
              <a:t>A public officer who </a:t>
            </a:r>
            <a:r>
              <a:rPr lang="en-US" altLang="en-US" sz="3200" b="1" dirty="0">
                <a:cs typeface="Times New Roman" panose="02020603050405020304" pitchFamily="18" charset="0"/>
              </a:rPr>
              <a:t>knowingly</a:t>
            </a:r>
            <a:r>
              <a:rPr lang="en-US" altLang="en-US" sz="3200" dirty="0">
                <a:cs typeface="Times New Roman" panose="02020603050405020304" pitchFamily="18" charset="0"/>
              </a:rPr>
              <a:t> violates the provisions of section 119.07(1), Florida Statutes, is </a:t>
            </a:r>
          </a:p>
          <a:p>
            <a:pPr marL="914400" indent="-457200" eaLnBrk="1" fontAlgn="auto" hangingPunct="1">
              <a:spcAft>
                <a:spcPts val="0"/>
              </a:spcAft>
              <a:buClr>
                <a:srgbClr val="C00000"/>
              </a:buClr>
              <a:buFont typeface="Arial" panose="020B0604020202020204" pitchFamily="34" charset="0"/>
              <a:buChar char="•"/>
              <a:defRPr/>
            </a:pPr>
            <a:r>
              <a:rPr lang="en-US" altLang="en-US" sz="3200" dirty="0">
                <a:cs typeface="Times New Roman" panose="02020603050405020304" pitchFamily="18" charset="0"/>
              </a:rPr>
              <a:t>subject to suspension and removal or </a:t>
            </a:r>
          </a:p>
          <a:p>
            <a:pPr marL="457200" indent="0" eaLnBrk="1" fontAlgn="auto" hangingPunct="1">
              <a:spcAft>
                <a:spcPts val="0"/>
              </a:spcAft>
              <a:buClr>
                <a:srgbClr val="C00000"/>
              </a:buClr>
              <a:buFont typeface="Wingdings" pitchFamily="2" charset="2"/>
              <a:buNone/>
              <a:defRPr/>
            </a:pPr>
            <a:r>
              <a:rPr lang="en-US" altLang="en-US" sz="3200" dirty="0">
                <a:cs typeface="Times New Roman" panose="02020603050405020304" pitchFamily="18" charset="0"/>
              </a:rPr>
              <a:t>impeachment </a:t>
            </a:r>
            <a:r>
              <a:rPr lang="en-US" altLang="en-US" sz="3200" u="sng" dirty="0">
                <a:cs typeface="Times New Roman" panose="02020603050405020304" pitchFamily="18" charset="0"/>
              </a:rPr>
              <a:t>and</a:t>
            </a:r>
            <a:r>
              <a:rPr lang="en-US" altLang="en-US" sz="3200" dirty="0">
                <a:cs typeface="Times New Roman" panose="02020603050405020304" pitchFamily="18" charset="0"/>
              </a:rPr>
              <a:t> </a:t>
            </a:r>
          </a:p>
          <a:p>
            <a:pPr marL="914400" indent="-457200" eaLnBrk="1" fontAlgn="auto" hangingPunct="1">
              <a:spcAft>
                <a:spcPts val="0"/>
              </a:spcAft>
              <a:buClr>
                <a:srgbClr val="C00000"/>
              </a:buClr>
              <a:buFont typeface="Arial" panose="020B0604020202020204" pitchFamily="34" charset="0"/>
              <a:buChar char="•"/>
              <a:defRPr/>
            </a:pPr>
            <a:r>
              <a:rPr lang="en-US" altLang="en-US" sz="3200" dirty="0">
                <a:cs typeface="Times New Roman" panose="02020603050405020304" pitchFamily="18" charset="0"/>
              </a:rPr>
              <a:t>is guilty of a misdemeanor of the first degree, punishable by possible criminal penalties of one year in prison, or $1,000 fine, or both.  </a:t>
            </a:r>
          </a:p>
          <a:p>
            <a:pPr marL="457200" indent="0" eaLnBrk="1" fontAlgn="auto" hangingPunct="1">
              <a:spcAft>
                <a:spcPts val="0"/>
              </a:spcAft>
              <a:buClr>
                <a:srgbClr val="C00000"/>
              </a:buClr>
              <a:buFont typeface="Wingdings 2" pitchFamily="18" charset="2"/>
              <a:buNone/>
              <a:defRPr/>
            </a:pPr>
            <a:endParaRPr lang="en-US" dirty="0">
              <a:solidFill>
                <a:schemeClr val="tx1"/>
              </a:solidFill>
            </a:endParaRPr>
          </a:p>
        </p:txBody>
      </p:sp>
      <p:sp>
        <p:nvSpPr>
          <p:cNvPr id="3174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521B2E10-2B0D-44C8-BACE-949FEA907825}" type="slidenum">
              <a:rPr lang="en-US" altLang="en-US" sz="1200" smtClean="0">
                <a:latin typeface="Arial" charset="0"/>
              </a:rPr>
              <a:pPr eaLnBrk="1" hangingPunct="1">
                <a:spcBef>
                  <a:spcPct val="0"/>
                </a:spcBef>
                <a:buClrTx/>
                <a:buSzTx/>
                <a:buFontTx/>
                <a:buNone/>
              </a:pPr>
              <a:t>22</a:t>
            </a:fld>
            <a:endParaRPr lang="en-US" altLang="en-US" sz="1200">
              <a:latin typeface="Arial"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1" y="228600"/>
            <a:ext cx="8934450" cy="1143000"/>
          </a:xfrm>
        </p:spPr>
        <p:txBody>
          <a:bodyPr>
            <a:normAutofit fontScale="90000"/>
          </a:bodyPr>
          <a:lstStyle/>
          <a:p>
            <a:pPr eaLnBrk="1" fontAlgn="auto" hangingPunct="1">
              <a:spcAft>
                <a:spcPts val="0"/>
              </a:spcAft>
              <a:defRPr/>
            </a:pPr>
            <a:r>
              <a:rPr lang="en-US" cap="small" dirty="0">
                <a:solidFill>
                  <a:schemeClr val="bg1"/>
                </a:solidFill>
                <a:latin typeface="Times New Roman" panose="02020603050405020304" pitchFamily="18" charset="0"/>
                <a:cs typeface="Times New Roman" panose="02020603050405020304" pitchFamily="18" charset="0"/>
              </a:rPr>
              <a:t>Florida’s Sunshine Law &amp; Public Records Act</a:t>
            </a:r>
            <a:endParaRPr lang="en-US" cap="small" dirty="0">
              <a:solidFill>
                <a:schemeClr val="bg1"/>
              </a:solidFill>
              <a:cs typeface="Times New Roman" panose="02020603050405020304" pitchFamily="18" charset="0"/>
            </a:endParaRPr>
          </a:p>
        </p:txBody>
      </p:sp>
      <p:sp>
        <p:nvSpPr>
          <p:cNvPr id="3" name="Content Placeholder 2"/>
          <p:cNvSpPr>
            <a:spLocks noGrp="1"/>
          </p:cNvSpPr>
          <p:nvPr>
            <p:ph idx="1"/>
          </p:nvPr>
        </p:nvSpPr>
        <p:spPr>
          <a:xfrm>
            <a:off x="1524000" y="1905000"/>
            <a:ext cx="7315200" cy="4648200"/>
          </a:xfrm>
        </p:spPr>
        <p:style>
          <a:lnRef idx="2">
            <a:schemeClr val="accent3"/>
          </a:lnRef>
          <a:fillRef idx="1">
            <a:schemeClr val="lt1"/>
          </a:fillRef>
          <a:effectRef idx="0">
            <a:schemeClr val="accent3"/>
          </a:effectRef>
          <a:fontRef idx="minor">
            <a:schemeClr val="dk1"/>
          </a:fontRef>
        </p:style>
        <p:txBody>
          <a:bodyPr rtlCol="0">
            <a:normAutofit/>
          </a:bodyPr>
          <a:lstStyle/>
          <a:p>
            <a:pPr marL="0" indent="0" algn="ctr" eaLnBrk="1" fontAlgn="auto" hangingPunct="1">
              <a:spcAft>
                <a:spcPts val="0"/>
              </a:spcAft>
              <a:buClr>
                <a:srgbClr val="C00000"/>
              </a:buClr>
              <a:buFont typeface="Wingdings 2"/>
              <a:buNone/>
              <a:defRPr/>
            </a:pPr>
            <a:endParaRPr lang="en-US" sz="1300"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r>
              <a:rPr lang="en-US" sz="2800" i="1" dirty="0">
                <a:solidFill>
                  <a:schemeClr val="tx1"/>
                </a:solidFill>
                <a:latin typeface="Copperplate Gothic Bold" pitchFamily="34" charset="0"/>
              </a:rPr>
              <a:t>Thank You For  Participating In…</a:t>
            </a:r>
          </a:p>
          <a:p>
            <a:pPr marL="0" indent="0" algn="ctr" eaLnBrk="1" fontAlgn="auto" hangingPunct="1">
              <a:spcAft>
                <a:spcPts val="0"/>
              </a:spcAft>
              <a:buClr>
                <a:srgbClr val="C00000"/>
              </a:buClr>
              <a:buFont typeface="Wingdings 2"/>
              <a:buNone/>
              <a:defRPr/>
            </a:pPr>
            <a:endParaRPr lang="en-US"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endParaRPr lang="en-US"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endParaRPr lang="en-US"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r>
              <a:rPr lang="en-US" i="1" dirty="0">
                <a:solidFill>
                  <a:schemeClr val="tx1"/>
                </a:solidFill>
                <a:latin typeface="Copperplate Gothic Bold" pitchFamily="34" charset="0"/>
              </a:rPr>
              <a:t> </a:t>
            </a:r>
          </a:p>
          <a:p>
            <a:pPr marL="0" indent="0" algn="ctr" eaLnBrk="1" fontAlgn="auto" hangingPunct="1">
              <a:spcAft>
                <a:spcPts val="0"/>
              </a:spcAft>
              <a:buClr>
                <a:srgbClr val="C00000"/>
              </a:buClr>
              <a:buFont typeface="Wingdings 2"/>
              <a:buNone/>
              <a:defRPr/>
            </a:pPr>
            <a:endParaRPr lang="en-US"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endParaRPr lang="en-US"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endParaRPr lang="en-US" sz="2800" i="1" dirty="0">
              <a:solidFill>
                <a:schemeClr val="tx1"/>
              </a:solidFill>
              <a:latin typeface="Copperplate Gothic Bold" pitchFamily="34" charset="0"/>
            </a:endParaRPr>
          </a:p>
          <a:p>
            <a:pPr marL="0" indent="0" algn="ctr" eaLnBrk="1" fontAlgn="auto" hangingPunct="1">
              <a:spcAft>
                <a:spcPts val="0"/>
              </a:spcAft>
              <a:buClr>
                <a:srgbClr val="C00000"/>
              </a:buClr>
              <a:buFont typeface="Wingdings 2"/>
              <a:buNone/>
              <a:defRPr/>
            </a:pPr>
            <a:r>
              <a:rPr lang="en-US" sz="2800" i="1" dirty="0">
                <a:solidFill>
                  <a:schemeClr val="tx1"/>
                </a:solidFill>
                <a:latin typeface="Copperplate Gothic Bold" pitchFamily="34" charset="0"/>
              </a:rPr>
              <a:t>“Government In the Sunshine Law!”</a:t>
            </a:r>
          </a:p>
          <a:p>
            <a:pPr marL="365760" indent="-283464" algn="ctr" eaLnBrk="1" fontAlgn="auto" hangingPunct="1">
              <a:spcAft>
                <a:spcPts val="0"/>
              </a:spcAft>
              <a:buClr>
                <a:srgbClr val="C00000"/>
              </a:buClr>
              <a:buFont typeface="Wingdings 2"/>
              <a:buNone/>
              <a:defRPr/>
            </a:pPr>
            <a:endParaRPr lang="en-US" i="1" cap="small" dirty="0">
              <a:solidFill>
                <a:schemeClr val="tx1"/>
              </a:solidFill>
            </a:endParaRPr>
          </a:p>
        </p:txBody>
      </p:sp>
      <p:sp>
        <p:nvSpPr>
          <p:cNvPr id="3277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EBD5123E-0321-4097-A3D6-F3F641458F38}" type="slidenum">
              <a:rPr lang="en-US" altLang="en-US" sz="1200" smtClean="0">
                <a:latin typeface="Arial" charset="0"/>
              </a:rPr>
              <a:pPr eaLnBrk="1" hangingPunct="1">
                <a:spcBef>
                  <a:spcPct val="0"/>
                </a:spcBef>
                <a:buClrTx/>
                <a:buSzTx/>
                <a:buFontTx/>
                <a:buNone/>
              </a:pPr>
              <a:t>23</a:t>
            </a:fld>
            <a:endParaRPr lang="en-US" altLang="en-US" sz="1200">
              <a:latin typeface="Arial" charset="0"/>
            </a:endParaRPr>
          </a:p>
        </p:txBody>
      </p:sp>
      <p:grpSp>
        <p:nvGrpSpPr>
          <p:cNvPr id="32773" name="Group 5"/>
          <p:cNvGrpSpPr>
            <a:grpSpLocks/>
          </p:cNvGrpSpPr>
          <p:nvPr/>
        </p:nvGrpSpPr>
        <p:grpSpPr bwMode="auto">
          <a:xfrm>
            <a:off x="3570288" y="2819400"/>
            <a:ext cx="3581400" cy="2971800"/>
            <a:chOff x="1676400" y="4267200"/>
            <a:chExt cx="2133600" cy="1918513"/>
          </a:xfrm>
        </p:grpSpPr>
        <p:pic>
          <p:nvPicPr>
            <p:cNvPr id="32774" name="Picture 4" descr="C:\Documents and Settings\pehaib\Local Settings\Temporary Internet Files\Content.IE5\7KCM6CLP\MC90010111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267200"/>
              <a:ext cx="2057400" cy="191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7" descr="C:\Documents and Settings\pehaib\Local Settings\Temporary Internet Files\Content.IE5\CYKMH4ZD\MC9004382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0" y="4800600"/>
              <a:ext cx="1217612" cy="121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95400"/>
          </a:xfrm>
        </p:spPr>
        <p:txBody>
          <a:bodyPr/>
          <a:lstStyle/>
          <a:p>
            <a:pPr eaLnBrk="1" fontAlgn="auto" hangingPunct="1">
              <a:spcAft>
                <a:spcPts val="0"/>
              </a:spcAft>
              <a:defRPr/>
            </a:pPr>
            <a:r>
              <a:rPr lang="en-US" i="1" cap="small" dirty="0">
                <a:solidFill>
                  <a:schemeClr val="bg1"/>
                </a:solidFill>
                <a:cs typeface="Times New Roman" panose="02020603050405020304" pitchFamily="18" charset="0"/>
              </a:rPr>
              <a:t>basic requirements</a:t>
            </a:r>
            <a:endParaRPr lang="en-US" cap="small" dirty="0">
              <a:solidFill>
                <a:schemeClr val="bg1"/>
              </a:solidFill>
              <a:cs typeface="Times New Roman" panose="02020603050405020304" pitchFamily="18" charset="0"/>
            </a:endParaRP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rmAutofit/>
          </a:bodyPr>
          <a:lstStyle/>
          <a:p>
            <a:pPr marL="914400" indent="-454025" eaLnBrk="1" fontAlgn="auto" hangingPunct="1">
              <a:spcAft>
                <a:spcPts val="0"/>
              </a:spcAft>
              <a:buClr>
                <a:srgbClr val="C00000"/>
              </a:buClr>
              <a:buFont typeface="+mj-lt"/>
              <a:buAutoNum type="arabicParenR"/>
              <a:defRPr/>
            </a:pPr>
            <a:r>
              <a:rPr lang="en-US" sz="3600" dirty="0">
                <a:solidFill>
                  <a:schemeClr val="tx1"/>
                </a:solidFill>
                <a:cs typeface="Times New Roman" panose="02020603050405020304" pitchFamily="18" charset="0"/>
              </a:rPr>
              <a:t>Meetings of public boards must be open to the public,</a:t>
            </a:r>
          </a:p>
          <a:p>
            <a:pPr marL="914400" indent="-454025" eaLnBrk="1" fontAlgn="auto" hangingPunct="1">
              <a:spcAft>
                <a:spcPts val="0"/>
              </a:spcAft>
              <a:buClr>
                <a:srgbClr val="C00000"/>
              </a:buClr>
              <a:buFont typeface="+mj-lt"/>
              <a:buAutoNum type="arabicParenR"/>
              <a:defRPr/>
            </a:pPr>
            <a:r>
              <a:rPr lang="en-US" sz="3600" dirty="0">
                <a:solidFill>
                  <a:schemeClr val="tx1"/>
                </a:solidFill>
                <a:cs typeface="Times New Roman" panose="02020603050405020304" pitchFamily="18" charset="0"/>
              </a:rPr>
              <a:t>Reasonable notice must be given, and</a:t>
            </a:r>
          </a:p>
          <a:p>
            <a:pPr marL="914400" indent="-454025" eaLnBrk="1" fontAlgn="auto" hangingPunct="1">
              <a:spcAft>
                <a:spcPts val="0"/>
              </a:spcAft>
              <a:buClr>
                <a:srgbClr val="C00000"/>
              </a:buClr>
              <a:buFont typeface="+mj-lt"/>
              <a:buAutoNum type="arabicParenR"/>
              <a:defRPr/>
            </a:pPr>
            <a:r>
              <a:rPr lang="en-US" sz="3600" dirty="0">
                <a:solidFill>
                  <a:schemeClr val="tx1"/>
                </a:solidFill>
                <a:cs typeface="Times New Roman" panose="02020603050405020304" pitchFamily="18" charset="0"/>
              </a:rPr>
              <a:t>Minutes of the meetings must be recorded.</a:t>
            </a:r>
          </a:p>
          <a:p>
            <a:pPr marL="461962" indent="0" eaLnBrk="1" fontAlgn="auto" hangingPunct="1">
              <a:spcAft>
                <a:spcPts val="0"/>
              </a:spcAft>
              <a:buClr>
                <a:srgbClr val="C00000"/>
              </a:buClr>
              <a:buNone/>
              <a:defRPr/>
            </a:pPr>
            <a:r>
              <a:rPr lang="en-US" dirty="0">
                <a:solidFill>
                  <a:srgbClr val="C00000"/>
                </a:solidFill>
              </a:rPr>
              <a:t>4) </a:t>
            </a:r>
            <a:r>
              <a:rPr lang="en-US" dirty="0">
                <a:solidFill>
                  <a:schemeClr val="tx1"/>
                </a:solidFill>
              </a:rPr>
              <a:t> </a:t>
            </a:r>
            <a:r>
              <a:rPr lang="en-US" sz="3600" dirty="0">
                <a:solidFill>
                  <a:schemeClr val="tx1"/>
                </a:solidFill>
              </a:rPr>
              <a:t>Accessible location </a:t>
            </a:r>
            <a:endParaRPr lang="en-US" dirty="0">
              <a:solidFill>
                <a:srgbClr val="C00000"/>
              </a:solidFill>
            </a:endParaRPr>
          </a:p>
        </p:txBody>
      </p:sp>
      <p:sp>
        <p:nvSpPr>
          <p:cNvPr id="1229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67083DA2-5777-4B9C-8D2C-711F1282ADB0}" type="slidenum">
              <a:rPr lang="en-US" altLang="en-US" sz="1200" smtClean="0">
                <a:latin typeface="Arial" charset="0"/>
              </a:rPr>
              <a:pPr eaLnBrk="1" hangingPunct="1">
                <a:spcBef>
                  <a:spcPct val="0"/>
                </a:spcBef>
                <a:buClrTx/>
                <a:buSzTx/>
                <a:buFontTx/>
                <a:buNone/>
              </a:pPr>
              <a:t>3</a:t>
            </a:fld>
            <a:endParaRPr lang="en-US" altLang="en-US" sz="1200">
              <a:latin typeface="Arial"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cap="small" dirty="0">
                <a:solidFill>
                  <a:schemeClr val="bg1"/>
                </a:solidFill>
                <a:cs typeface="Times New Roman" panose="02020603050405020304" pitchFamily="18" charset="0"/>
              </a:rPr>
              <a:t>Open to Public</a:t>
            </a:r>
            <a:endParaRPr lang="en-US" dirty="0">
              <a:solidFill>
                <a:schemeClr val="bg1"/>
              </a:solidFill>
              <a:cs typeface="Times New Roman" panose="02020603050405020304" pitchFamily="18" charset="0"/>
            </a:endParaRPr>
          </a:p>
        </p:txBody>
      </p:sp>
      <p:sp>
        <p:nvSpPr>
          <p:cNvPr id="3" name="Content Placeholder 2"/>
          <p:cNvSpPr>
            <a:spLocks noGrp="1"/>
          </p:cNvSpPr>
          <p:nvPr>
            <p:ph idx="1"/>
          </p:nvPr>
        </p:nvSpPr>
        <p:spPr>
          <a:extLst>
            <a:ext uri="{91240B29-F687-4F45-9708-019B960494DF}">
              <a14:hiddenLine xmlns:a14="http://schemas.microsoft.com/office/drawing/2010/main" w="19050">
                <a:solidFill>
                  <a:srgbClr val="000000"/>
                </a:solidFill>
                <a:miter lim="800000"/>
                <a:headEnd/>
                <a:tailEnd/>
              </a14:hiddenLine>
            </a:ext>
          </a:extLst>
        </p:spPr>
        <p:txBody>
          <a:bodyPr/>
          <a:lstStyle/>
          <a:p>
            <a:pPr marL="457200" indent="0" eaLnBrk="1" hangingPunct="1">
              <a:buClr>
                <a:srgbClr val="C00000"/>
              </a:buClr>
              <a:buFont typeface="Wingdings" pitchFamily="2" charset="2"/>
              <a:buNone/>
            </a:pPr>
            <a:r>
              <a:rPr lang="en-US" altLang="en-US" sz="3600">
                <a:solidFill>
                  <a:schemeClr val="tx1"/>
                </a:solidFill>
                <a:cs typeface="Times New Roman" pitchFamily="18" charset="0"/>
              </a:rPr>
              <a:t>Open to Public means open to all who choose to attend.  </a:t>
            </a:r>
          </a:p>
          <a:p>
            <a:pPr marL="457200" indent="0" eaLnBrk="1" hangingPunct="1">
              <a:buClr>
                <a:srgbClr val="C00000"/>
              </a:buClr>
              <a:buFont typeface="Wingdings" pitchFamily="2" charset="2"/>
              <a:buNone/>
            </a:pPr>
            <a:r>
              <a:rPr lang="en-US" altLang="en-US" sz="3600">
                <a:solidFill>
                  <a:schemeClr val="tx1"/>
                </a:solidFill>
                <a:cs typeface="Times New Roman" pitchFamily="18" charset="0"/>
              </a:rPr>
              <a:t> A board may </a:t>
            </a:r>
            <a:r>
              <a:rPr lang="en-US" altLang="en-US" sz="3600" u="sng">
                <a:solidFill>
                  <a:schemeClr val="tx1"/>
                </a:solidFill>
                <a:cs typeface="Times New Roman" pitchFamily="18" charset="0"/>
              </a:rPr>
              <a:t>not</a:t>
            </a:r>
            <a:r>
              <a:rPr lang="en-US" altLang="en-US" sz="3600">
                <a:solidFill>
                  <a:schemeClr val="tx1"/>
                </a:solidFill>
                <a:cs typeface="Times New Roman" pitchFamily="18" charset="0"/>
              </a:rPr>
              <a:t> request that certain members of the public “voluntarily” leave during portions  of a public meeting.</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37863F41-E543-42CB-96EC-08AEC485B97A}" type="slidenum">
              <a:rPr lang="en-US" altLang="en-US" sz="1200" smtClean="0">
                <a:latin typeface="Arial" charset="0"/>
              </a:rPr>
              <a:pPr eaLnBrk="1" hangingPunct="1">
                <a:spcBef>
                  <a:spcPct val="0"/>
                </a:spcBef>
                <a:buClrTx/>
                <a:buSzTx/>
                <a:buFontTx/>
                <a:buNone/>
              </a:pPr>
              <a:t>4</a:t>
            </a:fld>
            <a:endParaRPr lang="en-US" altLang="en-US" sz="1200">
              <a:latin typeface="Arial"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Notice</a:t>
            </a:r>
          </a:p>
        </p:txBody>
      </p:sp>
      <p:sp>
        <p:nvSpPr>
          <p:cNvPr id="3" name="Content Placeholder 2"/>
          <p:cNvSpPr>
            <a:spLocks noGrp="1"/>
          </p:cNvSpPr>
          <p:nvPr>
            <p:ph idx="1"/>
          </p:nvPr>
        </p:nvSpPr>
        <p:spPr/>
        <p:txBody>
          <a:bodyPr/>
          <a:lstStyle/>
          <a:p>
            <a:pPr marL="60325" indent="-60325" eaLnBrk="1" hangingPunct="1">
              <a:buClr>
                <a:srgbClr val="C00000"/>
              </a:buClr>
              <a:buFontTx/>
              <a:buChar char="•"/>
              <a:tabLst>
                <a:tab pos="60325" algn="l"/>
              </a:tabLst>
              <a:defRPr/>
            </a:pPr>
            <a:r>
              <a:rPr lang="en-US" sz="3600" dirty="0">
                <a:solidFill>
                  <a:schemeClr val="tx1"/>
                </a:solidFill>
              </a:rPr>
              <a:t>No requirement to provide notice of each item to be discussed via a published agenda.  </a:t>
            </a:r>
          </a:p>
          <a:p>
            <a:pPr marL="60325" indent="-60325" eaLnBrk="1" hangingPunct="1">
              <a:buClr>
                <a:srgbClr val="C00000"/>
              </a:buClr>
              <a:buFontTx/>
              <a:buChar char="•"/>
              <a:tabLst>
                <a:tab pos="60325" algn="l"/>
              </a:tabLst>
              <a:defRPr/>
            </a:pPr>
            <a:r>
              <a:rPr lang="en-US" sz="3600" dirty="0">
                <a:solidFill>
                  <a:schemeClr val="tx1"/>
                </a:solidFill>
              </a:rPr>
              <a:t>Attorney General has advised to postpone action on controversial matters coming before a board at a meeting where the public has </a:t>
            </a:r>
            <a:r>
              <a:rPr lang="en-US" sz="3600" u="sng" dirty="0">
                <a:solidFill>
                  <a:schemeClr val="tx1"/>
                </a:solidFill>
              </a:rPr>
              <a:t>not</a:t>
            </a:r>
            <a:r>
              <a:rPr lang="en-US" sz="3600" dirty="0">
                <a:solidFill>
                  <a:schemeClr val="tx1"/>
                </a:solidFill>
              </a:rPr>
              <a:t> been given notice.</a:t>
            </a:r>
          </a:p>
          <a:p>
            <a:pPr>
              <a:defRPr/>
            </a:pPr>
            <a:endParaRPr lang="en-US" sz="3000" dirty="0"/>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CCA625F-7C35-403C-AB0F-BC9E842EF41C}" type="slidenum">
              <a:rPr lang="en-US" altLang="en-US" smtClean="0">
                <a:solidFill>
                  <a:schemeClr val="tx2"/>
                </a:solidFill>
              </a:rPr>
              <a:pPr eaLnBrk="1" hangingPunct="1"/>
              <a:t>5</a:t>
            </a:fld>
            <a:endParaRPr lang="en-US" altLang="en-US">
              <a:solidFill>
                <a:schemeClr val="tx2"/>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EE3F3-A507-40FC-A14F-AEF6420C8507}"/>
              </a:ext>
            </a:extLst>
          </p:cNvPr>
          <p:cNvSpPr>
            <a:spLocks noGrp="1"/>
          </p:cNvSpPr>
          <p:nvPr>
            <p:ph type="title"/>
          </p:nvPr>
        </p:nvSpPr>
        <p:spPr/>
        <p:txBody>
          <a:bodyPr/>
          <a:lstStyle/>
          <a:p>
            <a:r>
              <a:rPr lang="en-US" dirty="0"/>
              <a:t>Minutes</a:t>
            </a:r>
          </a:p>
        </p:txBody>
      </p:sp>
      <p:sp>
        <p:nvSpPr>
          <p:cNvPr id="3" name="Content Placeholder 2">
            <a:extLst>
              <a:ext uri="{FF2B5EF4-FFF2-40B4-BE49-F238E27FC236}">
                <a16:creationId xmlns:a16="http://schemas.microsoft.com/office/drawing/2014/main" id="{147E2FE7-6F5C-4048-B7A9-65D4D0670AD8}"/>
              </a:ext>
            </a:extLst>
          </p:cNvPr>
          <p:cNvSpPr>
            <a:spLocks noGrp="1"/>
          </p:cNvSpPr>
          <p:nvPr>
            <p:ph idx="1"/>
          </p:nvPr>
        </p:nvSpPr>
        <p:spPr/>
        <p:txBody>
          <a:bodyPr/>
          <a:lstStyle/>
          <a:p>
            <a:pPr marL="0" indent="0">
              <a:buNone/>
            </a:pPr>
            <a:r>
              <a:rPr lang="en-US" dirty="0"/>
              <a:t>	</a:t>
            </a:r>
          </a:p>
          <a:p>
            <a:pPr marL="0" indent="0">
              <a:buNone/>
            </a:pPr>
            <a:r>
              <a:rPr lang="en-US" sz="2800" dirty="0"/>
              <a:t>	</a:t>
            </a:r>
            <a:r>
              <a:rPr lang="en-US" sz="3600" dirty="0">
                <a:solidFill>
                  <a:srgbClr val="C00000"/>
                </a:solidFill>
              </a:rPr>
              <a:t>A)</a:t>
            </a:r>
            <a:r>
              <a:rPr lang="en-US" sz="3600" dirty="0"/>
              <a:t> Minutes must be taken</a:t>
            </a:r>
          </a:p>
          <a:p>
            <a:pPr marL="0" indent="0">
              <a:buNone/>
            </a:pPr>
            <a:r>
              <a:rPr lang="en-US" sz="3600" dirty="0"/>
              <a:t>	</a:t>
            </a:r>
            <a:r>
              <a:rPr lang="en-US" sz="3600" dirty="0">
                <a:solidFill>
                  <a:srgbClr val="C00000"/>
                </a:solidFill>
              </a:rPr>
              <a:t>B)</a:t>
            </a:r>
            <a:r>
              <a:rPr lang="en-US" sz="3600" dirty="0"/>
              <a:t> A recording is not required</a:t>
            </a:r>
          </a:p>
          <a:p>
            <a:pPr marL="0" indent="0">
              <a:buNone/>
            </a:pPr>
            <a:r>
              <a:rPr lang="en-US" sz="3600" dirty="0"/>
              <a:t>	</a:t>
            </a:r>
            <a:r>
              <a:rPr kumimoji="0" lang="en-US" sz="3600" b="0" i="0" u="none" strike="noStrike" kern="1200" cap="none" spc="0" normalizeH="0" baseline="0" noProof="0" dirty="0">
                <a:ln>
                  <a:noFill/>
                </a:ln>
                <a:solidFill>
                  <a:srgbClr val="C00000"/>
                </a:solidFill>
                <a:effectLst/>
                <a:uLnTx/>
                <a:uFillTx/>
                <a:latin typeface="Times New Roman"/>
                <a:ea typeface="+mn-ea"/>
                <a:cs typeface="+mn-cs"/>
              </a:rPr>
              <a:t>C)</a:t>
            </a:r>
            <a:r>
              <a:rPr kumimoji="0" lang="en-US" sz="3600" b="0" i="0" u="none" strike="noStrike" kern="1200" cap="none" spc="0" normalizeH="0" baseline="0" noProof="0" dirty="0">
                <a:ln>
                  <a:noFill/>
                </a:ln>
                <a:solidFill>
                  <a:srgbClr val="55554A"/>
                </a:solidFill>
                <a:effectLst/>
                <a:uLnTx/>
                <a:uFillTx/>
                <a:latin typeface="Times New Roman"/>
                <a:ea typeface="+mn-ea"/>
                <a:cs typeface="+mn-cs"/>
              </a:rPr>
              <a:t> Minutes become the official record 	of the proceedings and should be 	carefully 	reviewed for accuracy 	before approved</a:t>
            </a:r>
            <a:endParaRPr lang="en-US" sz="3600" dirty="0"/>
          </a:p>
          <a:p>
            <a:pPr marL="0" indent="0">
              <a:buNone/>
            </a:pPr>
            <a:r>
              <a:rPr lang="en-US" sz="3600" dirty="0"/>
              <a:t>	</a:t>
            </a:r>
          </a:p>
        </p:txBody>
      </p:sp>
      <p:sp>
        <p:nvSpPr>
          <p:cNvPr id="4" name="Slide Number Placeholder 3">
            <a:extLst>
              <a:ext uri="{FF2B5EF4-FFF2-40B4-BE49-F238E27FC236}">
                <a16:creationId xmlns:a16="http://schemas.microsoft.com/office/drawing/2014/main" id="{B9C0FD24-645B-4CA6-82A4-C56711D93628}"/>
              </a:ext>
            </a:extLst>
          </p:cNvPr>
          <p:cNvSpPr>
            <a:spLocks noGrp="1"/>
          </p:cNvSpPr>
          <p:nvPr>
            <p:ph type="sldNum" sz="quarter" idx="12"/>
          </p:nvPr>
        </p:nvSpPr>
        <p:spPr/>
        <p:txBody>
          <a:bodyPr/>
          <a:lstStyle/>
          <a:p>
            <a:pPr>
              <a:defRPr/>
            </a:pPr>
            <a:fld id="{E8A22E2C-182F-4648-8DB1-3FDD8E10C35F}" type="slidenum">
              <a:rPr lang="en-US" smtClean="0"/>
              <a:pPr>
                <a:defRPr/>
              </a:pPr>
              <a:t>6</a:t>
            </a:fld>
            <a:endParaRPr lang="en-US" dirty="0"/>
          </a:p>
        </p:txBody>
      </p:sp>
    </p:spTree>
    <p:extLst>
      <p:ext uri="{BB962C8B-B14F-4D97-AF65-F5344CB8AC3E}">
        <p14:creationId xmlns:p14="http://schemas.microsoft.com/office/powerpoint/2010/main" val="14608890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cap="small" dirty="0">
                <a:solidFill>
                  <a:schemeClr val="bg1"/>
                </a:solidFill>
                <a:cs typeface="Times New Roman" panose="02020603050405020304" pitchFamily="18" charset="0"/>
              </a:rPr>
              <a:t>LOCATION</a:t>
            </a:r>
            <a:endParaRPr lang="en-US" dirty="0">
              <a:solidFill>
                <a:schemeClr val="bg1"/>
              </a:solidFill>
              <a:cs typeface="Times New Roman" panose="02020603050405020304" pitchFamily="18" charset="0"/>
            </a:endParaRPr>
          </a:p>
        </p:txBody>
      </p:sp>
      <p:sp>
        <p:nvSpPr>
          <p:cNvPr id="3" name="Content Placeholder 2"/>
          <p:cNvSpPr>
            <a:spLocks noGrp="1"/>
          </p:cNvSpPr>
          <p:nvPr>
            <p:ph idx="1"/>
          </p:nvPr>
        </p:nvSpPr>
        <p:spPr>
          <a:xfrm>
            <a:off x="1447800" y="1524000"/>
            <a:ext cx="7499350" cy="4800600"/>
          </a:xfrm>
          <a:ln w="19050">
            <a:miter lim="800000"/>
            <a:headEnd/>
            <a:tailEnd/>
          </a:ln>
        </p:spPr>
        <p:txBody>
          <a:bodyPr rtlCol="0">
            <a:normAutofit lnSpcReduction="10000"/>
          </a:bodyPr>
          <a:lstStyle/>
          <a:p>
            <a:pPr marL="457200" indent="0" eaLnBrk="1" fontAlgn="auto" hangingPunct="1">
              <a:spcAft>
                <a:spcPts val="0"/>
              </a:spcAft>
              <a:buClr>
                <a:srgbClr val="C00000"/>
              </a:buClr>
              <a:buFont typeface="Wingdings" pitchFamily="2" charset="2"/>
              <a:buNone/>
              <a:defRPr/>
            </a:pPr>
            <a:r>
              <a:rPr lang="en-US" sz="3600" dirty="0">
                <a:solidFill>
                  <a:schemeClr val="tx1"/>
                </a:solidFill>
                <a:cs typeface="Times New Roman" panose="02020603050405020304" pitchFamily="18" charset="0"/>
              </a:rPr>
              <a:t>May </a:t>
            </a:r>
            <a:r>
              <a:rPr lang="en-US" sz="3600" u="sng" dirty="0">
                <a:solidFill>
                  <a:schemeClr val="tx1"/>
                </a:solidFill>
                <a:cs typeface="Times New Roman" panose="02020603050405020304" pitchFamily="18" charset="0"/>
              </a:rPr>
              <a:t>not</a:t>
            </a:r>
            <a:r>
              <a:rPr lang="en-US" sz="3600" dirty="0">
                <a:solidFill>
                  <a:schemeClr val="tx1"/>
                </a:solidFill>
                <a:cs typeface="Times New Roman" panose="02020603050405020304" pitchFamily="18" charset="0"/>
              </a:rPr>
              <a:t> hold a public meeting: </a:t>
            </a:r>
          </a:p>
          <a:p>
            <a:pPr marL="1200150" indent="-742950" eaLnBrk="1" fontAlgn="auto" hangingPunct="1">
              <a:spcAft>
                <a:spcPts val="0"/>
              </a:spcAft>
              <a:buClr>
                <a:srgbClr val="C00000"/>
              </a:buClr>
              <a:buFont typeface="Wingdings" pitchFamily="2" charset="2"/>
              <a:buAutoNum type="arabicParenBoth"/>
              <a:defRPr/>
            </a:pPr>
            <a:r>
              <a:rPr lang="en-US" sz="3600" dirty="0">
                <a:solidFill>
                  <a:schemeClr val="tx1"/>
                </a:solidFill>
                <a:cs typeface="Times New Roman" panose="02020603050405020304" pitchFamily="18" charset="0"/>
              </a:rPr>
              <a:t>outside its boundaries; </a:t>
            </a:r>
          </a:p>
          <a:p>
            <a:pPr marL="1200150" indent="-742950" eaLnBrk="1" fontAlgn="auto" hangingPunct="1">
              <a:spcAft>
                <a:spcPts val="0"/>
              </a:spcAft>
              <a:buClr>
                <a:srgbClr val="C00000"/>
              </a:buClr>
              <a:buFont typeface="Wingdings" pitchFamily="2" charset="2"/>
              <a:buAutoNum type="arabicParenBoth"/>
              <a:defRPr/>
            </a:pPr>
            <a:r>
              <a:rPr lang="en-US" sz="3600" dirty="0">
                <a:solidFill>
                  <a:schemeClr val="tx1"/>
                </a:solidFill>
                <a:cs typeface="Times New Roman" panose="02020603050405020304" pitchFamily="18" charset="0"/>
              </a:rPr>
              <a:t>which discriminates on the basis of gender, age, race, creed, color, national origin, economic status or unreasonably restricts public access; </a:t>
            </a:r>
          </a:p>
          <a:p>
            <a:pPr marL="1200150" indent="-742950" eaLnBrk="1" fontAlgn="auto" hangingPunct="1">
              <a:spcAft>
                <a:spcPts val="0"/>
              </a:spcAft>
              <a:buClr>
                <a:srgbClr val="C00000"/>
              </a:buClr>
              <a:buFont typeface="Wingdings" pitchFamily="2" charset="2"/>
              <a:buAutoNum type="arabicParenBoth"/>
              <a:defRPr/>
            </a:pPr>
            <a:r>
              <a:rPr lang="en-US" sz="3600" dirty="0">
                <a:solidFill>
                  <a:schemeClr val="tx1"/>
                </a:solidFill>
                <a:cs typeface="Times New Roman" panose="02020603050405020304" pitchFamily="18" charset="0"/>
              </a:rPr>
              <a:t>in a private home.</a:t>
            </a:r>
          </a:p>
          <a:p>
            <a:pPr marL="457200" indent="0" eaLnBrk="1" fontAlgn="auto" hangingPunct="1">
              <a:spcAft>
                <a:spcPts val="0"/>
              </a:spcAft>
              <a:buClr>
                <a:srgbClr val="C00000"/>
              </a:buClr>
              <a:buFont typeface="Wingdings" pitchFamily="2" charset="2"/>
              <a:buNone/>
              <a:defRPr/>
            </a:pPr>
            <a:endParaRPr lang="en-US" altLang="en-US" sz="3600" dirty="0">
              <a:solidFill>
                <a:schemeClr val="tx1"/>
              </a:solidFill>
            </a:endParaRP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8E6AF10A-584A-462F-9882-CA0C9E4B4393}" type="slidenum">
              <a:rPr lang="en-US" altLang="en-US" sz="1200" smtClean="0">
                <a:latin typeface="Arial" charset="0"/>
              </a:rPr>
              <a:pPr eaLnBrk="1" hangingPunct="1">
                <a:spcBef>
                  <a:spcPct val="0"/>
                </a:spcBef>
                <a:buClrTx/>
                <a:buSzTx/>
                <a:buFontTx/>
                <a:buNone/>
              </a:pPr>
              <a:t>7</a:t>
            </a:fld>
            <a:endParaRPr lang="en-US" altLang="en-US" sz="1200">
              <a:latin typeface="Arial"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562850" cy="1143000"/>
          </a:xfrm>
        </p:spPr>
        <p:txBody>
          <a:bodyPr>
            <a:normAutofit fontScale="90000"/>
          </a:bodyPr>
          <a:lstStyle/>
          <a:p>
            <a:pPr eaLnBrk="1" fontAlgn="auto" hangingPunct="1">
              <a:spcAft>
                <a:spcPts val="0"/>
              </a:spcAft>
              <a:defRPr/>
            </a:pPr>
            <a:r>
              <a:rPr lang="en-US" cap="small" dirty="0">
                <a:solidFill>
                  <a:schemeClr val="bg1"/>
                </a:solidFill>
                <a:cs typeface="Times New Roman" panose="02020603050405020304" pitchFamily="18" charset="0"/>
              </a:rPr>
              <a:t>One-way communications</a:t>
            </a:r>
          </a:p>
        </p:txBody>
      </p:sp>
      <p:sp>
        <p:nvSpPr>
          <p:cNvPr id="3" name="Content Placeholder 2"/>
          <p:cNvSpPr>
            <a:spLocks noGrp="1"/>
          </p:cNvSpPr>
          <p:nvPr>
            <p:ph idx="1"/>
          </p:nvPr>
        </p:nvSpPr>
        <p:spPr>
          <a:xfrm>
            <a:off x="1371600" y="1447800"/>
            <a:ext cx="7467600" cy="51054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rtlCol="0">
            <a:noAutofit/>
          </a:bodyPr>
          <a:lstStyle/>
          <a:p>
            <a:pPr marL="457200" indent="-374650" eaLnBrk="1" fontAlgn="auto" hangingPunct="1">
              <a:spcAft>
                <a:spcPts val="0"/>
              </a:spcAft>
              <a:buClr>
                <a:srgbClr val="C00000"/>
              </a:buClr>
              <a:buFont typeface="Wingdings 2"/>
              <a:buChar char=""/>
              <a:defRPr/>
            </a:pPr>
            <a:r>
              <a:rPr lang="en-US" sz="3600" dirty="0">
                <a:solidFill>
                  <a:schemeClr val="tx1"/>
                </a:solidFill>
                <a:cs typeface="Times New Roman" panose="02020603050405020304" pitchFamily="18" charset="0"/>
              </a:rPr>
              <a:t>One-way communications permitted BUT NOT ENCOURAGED AND DO NOT RESPOND. </a:t>
            </a:r>
          </a:p>
          <a:p>
            <a:pPr marL="457200" indent="-374650" eaLnBrk="1" fontAlgn="auto" hangingPunct="1">
              <a:spcAft>
                <a:spcPts val="0"/>
              </a:spcAft>
              <a:buClr>
                <a:srgbClr val="C00000"/>
              </a:buClr>
              <a:buFont typeface="Wingdings 2"/>
              <a:buChar char=""/>
              <a:defRPr/>
            </a:pPr>
            <a:r>
              <a:rPr lang="en-US" sz="3600" dirty="0">
                <a:solidFill>
                  <a:schemeClr val="tx1"/>
                </a:solidFill>
                <a:cs typeface="Times New Roman" panose="02020603050405020304" pitchFamily="18" charset="0"/>
              </a:rPr>
              <a:t>May not use electronic/social media communications to conduct private discussions about board business.</a:t>
            </a:r>
          </a:p>
          <a:p>
            <a:pPr marL="457200" indent="-374650" eaLnBrk="1" fontAlgn="auto" hangingPunct="1">
              <a:spcAft>
                <a:spcPts val="0"/>
              </a:spcAft>
              <a:buClr>
                <a:srgbClr val="C00000"/>
              </a:buClr>
              <a:buFont typeface="Wingdings 2"/>
              <a:buChar char=""/>
              <a:defRPr/>
            </a:pPr>
            <a:r>
              <a:rPr lang="en-US" sz="3600" dirty="0">
                <a:solidFill>
                  <a:schemeClr val="tx1"/>
                </a:solidFill>
                <a:cs typeface="Times New Roman" panose="02020603050405020304" pitchFamily="18" charset="0"/>
              </a:rPr>
              <a:t>Positions papers permissible so long as there is no response from other members.</a:t>
            </a:r>
          </a:p>
        </p:txBody>
      </p:sp>
      <p:sp>
        <p:nvSpPr>
          <p:cNvPr id="174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chemeClr val="accent1"/>
              </a:buClr>
              <a:buSzPct val="75000"/>
              <a:buFont typeface="Wingdings" pitchFamily="2" charset="2"/>
              <a:buChar char=""/>
              <a:defRPr sz="2400">
                <a:solidFill>
                  <a:schemeClr val="tx2"/>
                </a:solidFill>
                <a:latin typeface="Times New Roman" pitchFamily="18" charset="0"/>
              </a:defRPr>
            </a:lvl1pPr>
            <a:lvl2pPr marL="742950" indent="-285750" eaLnBrk="0" hangingPunct="0">
              <a:spcBef>
                <a:spcPct val="20000"/>
              </a:spcBef>
              <a:buClr>
                <a:schemeClr val="accent2"/>
              </a:buClr>
              <a:buSzPct val="85000"/>
              <a:buFont typeface="Courier New" pitchFamily="49" charset="0"/>
              <a:buChar char="o"/>
              <a:defRPr sz="2000">
                <a:solidFill>
                  <a:schemeClr val="tx2"/>
                </a:solidFill>
                <a:latin typeface="Times New Roman" pitchFamily="18" charset="0"/>
              </a:defRPr>
            </a:lvl2pPr>
            <a:lvl3pPr marL="1143000" indent="-228600" eaLnBrk="0" hangingPunct="0">
              <a:spcBef>
                <a:spcPct val="20000"/>
              </a:spcBef>
              <a:buClr>
                <a:srgbClr val="948774"/>
              </a:buClr>
              <a:buFont typeface="Arial" charset="0"/>
              <a:buChar char="•"/>
              <a:defRPr>
                <a:solidFill>
                  <a:schemeClr val="tx2"/>
                </a:solidFill>
                <a:latin typeface="Times New Roman" pitchFamily="18" charset="0"/>
              </a:defRPr>
            </a:lvl3pPr>
            <a:lvl4pPr marL="1600200" indent="-228600" eaLnBrk="0" hangingPunct="0">
              <a:spcBef>
                <a:spcPct val="20000"/>
              </a:spcBef>
              <a:buClr>
                <a:srgbClr val="7EB8E7"/>
              </a:buClr>
              <a:buFont typeface="Arial" charset="0"/>
              <a:buChar char="•"/>
              <a:defRPr sz="1600">
                <a:solidFill>
                  <a:schemeClr val="tx2"/>
                </a:solidFill>
                <a:latin typeface="Times New Roman" pitchFamily="18" charset="0"/>
              </a:defRPr>
            </a:lvl4pPr>
            <a:lvl5pPr marL="2057400" indent="-228600" eaLnBrk="0" hangingPunct="0">
              <a:spcBef>
                <a:spcPct val="20000"/>
              </a:spcBef>
              <a:buClr>
                <a:srgbClr val="E3B651"/>
              </a:buClr>
              <a:buFont typeface="Arial" charset="0"/>
              <a:buChar char="•"/>
              <a:defRPr sz="1400">
                <a:solidFill>
                  <a:schemeClr val="tx2"/>
                </a:solidFill>
                <a:latin typeface="Times New Roman" pitchFamily="18"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Times New Roman" pitchFamily="18" charset="0"/>
              </a:defRPr>
            </a:lvl9pPr>
          </a:lstStyle>
          <a:p>
            <a:pPr eaLnBrk="1" hangingPunct="1">
              <a:spcBef>
                <a:spcPct val="0"/>
              </a:spcBef>
              <a:buClrTx/>
              <a:buSzTx/>
              <a:buFontTx/>
              <a:buNone/>
            </a:pPr>
            <a:fld id="{F60FAB94-6577-4BD2-A11C-BCF35A9B5F54}" type="slidenum">
              <a:rPr lang="en-US" altLang="en-US" sz="1200" smtClean="0">
                <a:latin typeface="Arial" charset="0"/>
              </a:rPr>
              <a:pPr eaLnBrk="1" hangingPunct="1">
                <a:spcBef>
                  <a:spcPct val="0"/>
                </a:spcBef>
                <a:buClrTx/>
                <a:buSzTx/>
                <a:buFontTx/>
                <a:buNone/>
              </a:pPr>
              <a:t>8</a:t>
            </a:fld>
            <a:endParaRPr lang="en-US" altLang="en-US" sz="1200">
              <a:latin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cap="small" dirty="0"/>
              <a:t>Public Participation</a:t>
            </a:r>
          </a:p>
        </p:txBody>
      </p:sp>
      <p:sp>
        <p:nvSpPr>
          <p:cNvPr id="19459" name="Content Placeholder 2"/>
          <p:cNvSpPr>
            <a:spLocks noGrp="1"/>
          </p:cNvSpPr>
          <p:nvPr>
            <p:ph idx="1"/>
          </p:nvPr>
        </p:nvSpPr>
        <p:spPr/>
        <p:txBody>
          <a:bodyPr/>
          <a:lstStyle/>
          <a:p>
            <a:r>
              <a:rPr lang="en-US" altLang="en-US" sz="3600" dirty="0"/>
              <a:t>Members of the public shall be provided an opportunity to address the board/committee during the decision-making process and prior to the board taking official action.</a:t>
            </a:r>
          </a:p>
          <a:p>
            <a:r>
              <a:rPr lang="en-US" altLang="en-US" sz="3600" dirty="0"/>
              <a:t>Failure to comply with the requirement could result in an award of attorney fees against the City.</a:t>
            </a: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026A3C0-E543-4F4C-A126-E39B0C4C61BF}" type="slidenum">
              <a:rPr lang="en-US" altLang="en-US" smtClean="0">
                <a:solidFill>
                  <a:schemeClr val="tx2"/>
                </a:solidFill>
              </a:rPr>
              <a:pPr eaLnBrk="1" hangingPunct="1"/>
              <a:t>9</a:t>
            </a:fld>
            <a:endParaRPr lang="en-US" altLang="en-US">
              <a:solidFill>
                <a:schemeClr val="tx2"/>
              </a:solidFill>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TC101790490[[fn=Decatur]]</Template>
  <TotalTime>21335</TotalTime>
  <Words>2493</Words>
  <Application>Microsoft Office PowerPoint</Application>
  <PresentationFormat>On-screen Show (4:3)</PresentationFormat>
  <Paragraphs>214</Paragraphs>
  <Slides>23</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Brush Script MT</vt:lpstr>
      <vt:lpstr>Calibri</vt:lpstr>
      <vt:lpstr>Copperplate Gothic Bold</vt:lpstr>
      <vt:lpstr>Courier New</vt:lpstr>
      <vt:lpstr>Franklin Gothic Book</vt:lpstr>
      <vt:lpstr>Times New Roman</vt:lpstr>
      <vt:lpstr>Wingdings</vt:lpstr>
      <vt:lpstr>Wingdings 2</vt:lpstr>
      <vt:lpstr>Decatur</vt:lpstr>
      <vt:lpstr>   Florida’s Sunshine Law &amp; Public Records Act </vt:lpstr>
      <vt:lpstr>Florida’s Sunshine Law</vt:lpstr>
      <vt:lpstr>basic requirements</vt:lpstr>
      <vt:lpstr>Open to Public</vt:lpstr>
      <vt:lpstr>Notice</vt:lpstr>
      <vt:lpstr>Minutes</vt:lpstr>
      <vt:lpstr>LOCATION</vt:lpstr>
      <vt:lpstr>One-way communications</vt:lpstr>
      <vt:lpstr>Public Participation</vt:lpstr>
      <vt:lpstr>Penalties</vt:lpstr>
      <vt:lpstr>Florida’s Public Records Act</vt:lpstr>
      <vt:lpstr>Public Records</vt:lpstr>
      <vt:lpstr>Public Records Include… </vt:lpstr>
      <vt:lpstr>Retention</vt:lpstr>
      <vt:lpstr>Electronic communications</vt:lpstr>
      <vt:lpstr>Personal Notes</vt:lpstr>
      <vt:lpstr>Responding to Request</vt:lpstr>
      <vt:lpstr>Exempt records</vt:lpstr>
      <vt:lpstr> Federal Law Vs. State Law Regarding Public Disclosure of records </vt:lpstr>
      <vt:lpstr> Consequences of  Non-Compliance </vt:lpstr>
      <vt:lpstr> Civil Penalties for Non-Compliance </vt:lpstr>
      <vt:lpstr> Criminal Penalties </vt:lpstr>
      <vt:lpstr>Florida’s Sunshine Law &amp; Public Records Act</vt:lpstr>
    </vt:vector>
  </TitlesOfParts>
  <Company>City of Palm Bay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SUNSHINE LAW</dc:title>
  <dc:creator>pehaib</dc:creator>
  <cp:lastModifiedBy>Patricia</cp:lastModifiedBy>
  <cp:revision>787</cp:revision>
  <cp:lastPrinted>2019-04-30T14:00:51Z</cp:lastPrinted>
  <dcterms:created xsi:type="dcterms:W3CDTF">2011-08-24T18:59:35Z</dcterms:created>
  <dcterms:modified xsi:type="dcterms:W3CDTF">2021-07-27T21:00:44Z</dcterms:modified>
</cp:coreProperties>
</file>