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4" r:id="rId2"/>
    <p:sldId id="413" r:id="rId3"/>
    <p:sldId id="478" r:id="rId4"/>
    <p:sldId id="506" r:id="rId5"/>
    <p:sldId id="508" r:id="rId6"/>
    <p:sldId id="509" r:id="rId7"/>
    <p:sldId id="507" r:id="rId8"/>
    <p:sldId id="364" r:id="rId9"/>
    <p:sldId id="489" r:id="rId10"/>
    <p:sldId id="262" r:id="rId11"/>
    <p:sldId id="490" r:id="rId12"/>
    <p:sldId id="498" r:id="rId13"/>
    <p:sldId id="263" r:id="rId14"/>
    <p:sldId id="497" r:id="rId15"/>
    <p:sldId id="496" r:id="rId16"/>
    <p:sldId id="269" r:id="rId17"/>
    <p:sldId id="500" r:id="rId18"/>
    <p:sldId id="502" r:id="rId19"/>
    <p:sldId id="503" r:id="rId20"/>
    <p:sldId id="499" r:id="rId21"/>
    <p:sldId id="492" r:id="rId22"/>
    <p:sldId id="501" r:id="rId23"/>
    <p:sldId id="493" r:id="rId24"/>
    <p:sldId id="505" r:id="rId25"/>
    <p:sldId id="494" r:id="rId26"/>
    <p:sldId id="504" r:id="rId27"/>
    <p:sldId id="510" r:id="rId28"/>
  </p:sldIdLst>
  <p:sldSz cx="12192000" cy="6858000"/>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2">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355"/>
    <a:srgbClr val="1E4D7D"/>
    <a:srgbClr val="5C2E00"/>
    <a:srgbClr val="663300"/>
    <a:srgbClr val="4D4D4D"/>
    <a:srgbClr val="969696"/>
    <a:srgbClr val="B0D57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86481" autoAdjust="0"/>
  </p:normalViewPr>
  <p:slideViewPr>
    <p:cSldViewPr>
      <p:cViewPr varScale="1">
        <p:scale>
          <a:sx n="79" d="100"/>
          <a:sy n="79" d="100"/>
        </p:scale>
        <p:origin x="848" y="72"/>
      </p:cViewPr>
      <p:guideLst>
        <p:guide orient="horz" pos="2160"/>
        <p:guide pos="3840"/>
      </p:guideLst>
    </p:cSldViewPr>
  </p:slideViewPr>
  <p:outlineViewPr>
    <p:cViewPr>
      <p:scale>
        <a:sx n="33" d="100"/>
        <a:sy n="33" d="100"/>
      </p:scale>
      <p:origin x="0" y="-3330"/>
    </p:cViewPr>
  </p:outlineViewPr>
  <p:notesTextViewPr>
    <p:cViewPr>
      <p:scale>
        <a:sx n="100" d="100"/>
        <a:sy n="100" d="100"/>
      </p:scale>
      <p:origin x="0" y="0"/>
    </p:cViewPr>
  </p:notesTextViewPr>
  <p:sorterViewPr>
    <p:cViewPr>
      <p:scale>
        <a:sx n="100" d="100"/>
        <a:sy n="100" d="100"/>
      </p:scale>
      <p:origin x="0" y="-5502"/>
    </p:cViewPr>
  </p:sorterViewPr>
  <p:notesViewPr>
    <p:cSldViewPr>
      <p:cViewPr varScale="1">
        <p:scale>
          <a:sx n="54" d="100"/>
          <a:sy n="54" d="100"/>
        </p:scale>
        <p:origin x="2004" y="66"/>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8630"/>
          </a:xfrm>
          <a:prstGeom prst="rect">
            <a:avLst/>
          </a:prstGeom>
        </p:spPr>
        <p:txBody>
          <a:bodyPr vert="horz" lIns="94343" tIns="47172" rIns="94343" bIns="47172"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8630"/>
          </a:xfrm>
          <a:prstGeom prst="rect">
            <a:avLst/>
          </a:prstGeom>
        </p:spPr>
        <p:txBody>
          <a:bodyPr vert="horz" lIns="94343" tIns="47172" rIns="94343" bIns="47172" rtlCol="0"/>
          <a:lstStyle>
            <a:lvl1pPr algn="r">
              <a:defRPr sz="1200"/>
            </a:lvl1pPr>
          </a:lstStyle>
          <a:p>
            <a:fld id="{DA0D5E25-A05C-4CB0-BC18-4FB38A7E30B9}" type="datetimeFigureOut">
              <a:rPr lang="en-US" smtClean="0"/>
              <a:t>12/5/2023</a:t>
            </a:fld>
            <a:endParaRPr lang="en-US" dirty="0"/>
          </a:p>
        </p:txBody>
      </p:sp>
      <p:sp>
        <p:nvSpPr>
          <p:cNvPr id="4" name="Footer Placeholder 3"/>
          <p:cNvSpPr>
            <a:spLocks noGrp="1"/>
          </p:cNvSpPr>
          <p:nvPr>
            <p:ph type="ftr" sz="quarter" idx="2"/>
          </p:nvPr>
        </p:nvSpPr>
        <p:spPr>
          <a:xfrm>
            <a:off x="1" y="8902344"/>
            <a:ext cx="3037840" cy="468630"/>
          </a:xfrm>
          <a:prstGeom prst="rect">
            <a:avLst/>
          </a:prstGeom>
        </p:spPr>
        <p:txBody>
          <a:bodyPr vert="horz" lIns="94343" tIns="47172" rIns="94343" bIns="471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902344"/>
            <a:ext cx="3037840" cy="468630"/>
          </a:xfrm>
          <a:prstGeom prst="rect">
            <a:avLst/>
          </a:prstGeom>
        </p:spPr>
        <p:txBody>
          <a:bodyPr vert="horz" lIns="94343" tIns="47172" rIns="94343" bIns="47172" rtlCol="0" anchor="b"/>
          <a:lstStyle>
            <a:lvl1pPr algn="r">
              <a:defRPr sz="1200"/>
            </a:lvl1pPr>
          </a:lstStyle>
          <a:p>
            <a:fld id="{B2885988-BFC0-42D5-81E0-D9B15D96B170}" type="slidenum">
              <a:rPr lang="en-US" smtClean="0"/>
              <a:t>‹#›</a:t>
            </a:fld>
            <a:endParaRPr lang="en-US" dirty="0"/>
          </a:p>
        </p:txBody>
      </p:sp>
    </p:spTree>
    <p:extLst>
      <p:ext uri="{BB962C8B-B14F-4D97-AF65-F5344CB8AC3E}">
        <p14:creationId xmlns:p14="http://schemas.microsoft.com/office/powerpoint/2010/main" val="1848891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8630"/>
          </a:xfrm>
          <a:prstGeom prst="rect">
            <a:avLst/>
          </a:prstGeom>
        </p:spPr>
        <p:txBody>
          <a:bodyPr vert="horz" lIns="94343" tIns="47172" rIns="94343" bIns="47172" rtlCol="0"/>
          <a:lstStyle>
            <a:lvl1pPr algn="l">
              <a:defRPr sz="1200"/>
            </a:lvl1pPr>
          </a:lstStyle>
          <a:p>
            <a:endParaRPr lang="en-US" dirty="0"/>
          </a:p>
        </p:txBody>
      </p:sp>
      <p:sp>
        <p:nvSpPr>
          <p:cNvPr id="3" name="Date Placeholder 2"/>
          <p:cNvSpPr>
            <a:spLocks noGrp="1"/>
          </p:cNvSpPr>
          <p:nvPr>
            <p:ph type="dt" idx="1"/>
          </p:nvPr>
        </p:nvSpPr>
        <p:spPr>
          <a:xfrm>
            <a:off x="3970939" y="1"/>
            <a:ext cx="3037840" cy="468630"/>
          </a:xfrm>
          <a:prstGeom prst="rect">
            <a:avLst/>
          </a:prstGeom>
        </p:spPr>
        <p:txBody>
          <a:bodyPr vert="horz" lIns="94343" tIns="47172" rIns="94343" bIns="47172" rtlCol="0"/>
          <a:lstStyle>
            <a:lvl1pPr algn="r">
              <a:defRPr sz="1200"/>
            </a:lvl1pPr>
          </a:lstStyle>
          <a:p>
            <a:fld id="{716706D2-FA6C-4F13-9DFF-766F0900E893}" type="datetimeFigureOut">
              <a:rPr lang="en-US" smtClean="0"/>
              <a:pPr/>
              <a:t>12/5/2023</a:t>
            </a:fld>
            <a:endParaRPr lang="en-US" dirty="0"/>
          </a:p>
        </p:txBody>
      </p:sp>
      <p:sp>
        <p:nvSpPr>
          <p:cNvPr id="4" name="Slide Image Placeholder 3"/>
          <p:cNvSpPr>
            <a:spLocks noGrp="1" noRot="1" noChangeAspect="1"/>
          </p:cNvSpPr>
          <p:nvPr>
            <p:ph type="sldImg" idx="2"/>
          </p:nvPr>
        </p:nvSpPr>
        <p:spPr>
          <a:xfrm>
            <a:off x="381000" y="704850"/>
            <a:ext cx="6248400" cy="3514725"/>
          </a:xfrm>
          <a:prstGeom prst="rect">
            <a:avLst/>
          </a:prstGeom>
          <a:noFill/>
          <a:ln w="12700">
            <a:solidFill>
              <a:prstClr val="black"/>
            </a:solidFill>
          </a:ln>
        </p:spPr>
        <p:txBody>
          <a:bodyPr vert="horz" lIns="94343" tIns="47172" rIns="94343" bIns="47172" rtlCol="0" anchor="ctr"/>
          <a:lstStyle/>
          <a:p>
            <a:endParaRPr lang="en-US" dirty="0"/>
          </a:p>
        </p:txBody>
      </p:sp>
      <p:sp>
        <p:nvSpPr>
          <p:cNvPr id="5" name="Notes Placeholder 4"/>
          <p:cNvSpPr>
            <a:spLocks noGrp="1"/>
          </p:cNvSpPr>
          <p:nvPr>
            <p:ph type="body" sz="quarter" idx="3"/>
          </p:nvPr>
        </p:nvSpPr>
        <p:spPr>
          <a:xfrm>
            <a:off x="701040" y="4451986"/>
            <a:ext cx="5608320" cy="4217670"/>
          </a:xfrm>
          <a:prstGeom prst="rect">
            <a:avLst/>
          </a:prstGeom>
        </p:spPr>
        <p:txBody>
          <a:bodyPr vert="horz" lIns="94343" tIns="47172" rIns="94343" bIns="471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02344"/>
            <a:ext cx="3037840" cy="468630"/>
          </a:xfrm>
          <a:prstGeom prst="rect">
            <a:avLst/>
          </a:prstGeom>
        </p:spPr>
        <p:txBody>
          <a:bodyPr vert="horz" lIns="94343" tIns="47172" rIns="94343" bIns="471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902344"/>
            <a:ext cx="3037840" cy="468630"/>
          </a:xfrm>
          <a:prstGeom prst="rect">
            <a:avLst/>
          </a:prstGeom>
        </p:spPr>
        <p:txBody>
          <a:bodyPr vert="horz" lIns="94343" tIns="47172" rIns="94343" bIns="47172" rtlCol="0" anchor="b"/>
          <a:lstStyle>
            <a:lvl1pPr algn="r">
              <a:defRPr sz="1200"/>
            </a:lvl1pPr>
          </a:lstStyle>
          <a:p>
            <a:fld id="{4257F2F7-D629-412A-BBA1-034097EC0EF8}" type="slidenum">
              <a:rPr lang="en-US" smtClean="0"/>
              <a:pPr/>
              <a:t>‹#›</a:t>
            </a:fld>
            <a:endParaRPr lang="en-US" dirty="0"/>
          </a:p>
        </p:txBody>
      </p:sp>
    </p:spTree>
    <p:extLst>
      <p:ext uri="{BB962C8B-B14F-4D97-AF65-F5344CB8AC3E}">
        <p14:creationId xmlns:p14="http://schemas.microsoft.com/office/powerpoint/2010/main" val="38792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6f980f9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6f980f9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000" dirty="0">
                <a:effectLst/>
                <a:latin typeface="Arial" panose="020B0604020202020204" pitchFamily="34" charset="0"/>
                <a:ea typeface="Proxima Nova"/>
                <a:cs typeface="Proxima Nova"/>
              </a:rPr>
              <a:t>This vulnerability assessment includes: an inventory of critical assets (including regionally significant assets) that are essential for critical government and business functions; national security; public health and safety; the economy; flood and storm protection; water quality management; and wildlife habitat management—as well as the vulnerability and risk to each asset. </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11</a:t>
            </a:fld>
            <a:endParaRPr lang="en-US" dirty="0"/>
          </a:p>
        </p:txBody>
      </p:sp>
    </p:spTree>
    <p:extLst>
      <p:ext uri="{BB962C8B-B14F-4D97-AF65-F5344CB8AC3E}">
        <p14:creationId xmlns:p14="http://schemas.microsoft.com/office/powerpoint/2010/main" val="100642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12</a:t>
            </a:fld>
            <a:endParaRPr lang="en-US" dirty="0"/>
          </a:p>
        </p:txBody>
      </p:sp>
    </p:spTree>
    <p:extLst>
      <p:ext uri="{BB962C8B-B14F-4D97-AF65-F5344CB8AC3E}">
        <p14:creationId xmlns:p14="http://schemas.microsoft.com/office/powerpoint/2010/main" val="211384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d641da4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4d641da4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14</a:t>
            </a:fld>
            <a:endParaRPr lang="en-US" dirty="0"/>
          </a:p>
        </p:txBody>
      </p:sp>
    </p:spTree>
    <p:extLst>
      <p:ext uri="{BB962C8B-B14F-4D97-AF65-F5344CB8AC3E}">
        <p14:creationId xmlns:p14="http://schemas.microsoft.com/office/powerpoint/2010/main" val="2090142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15</a:t>
            </a:fld>
            <a:endParaRPr lang="en-US" dirty="0"/>
          </a:p>
        </p:txBody>
      </p:sp>
    </p:spTree>
    <p:extLst>
      <p:ext uri="{BB962C8B-B14F-4D97-AF65-F5344CB8AC3E}">
        <p14:creationId xmlns:p14="http://schemas.microsoft.com/office/powerpoint/2010/main" val="1857530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ca0104058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ca0104058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Arial" panose="020B0604020202020204" pitchFamily="34" charset="0"/>
                <a:ea typeface="Proxima Nova"/>
                <a:cs typeface="Proxima Nova"/>
              </a:rPr>
              <a:t>According to the 2022 </a:t>
            </a:r>
            <a:r>
              <a:rPr lang="en-US" sz="1800" i="1" dirty="0">
                <a:effectLst/>
                <a:latin typeface="Arial" panose="020B0604020202020204" pitchFamily="34" charset="0"/>
                <a:ea typeface="Proxima Nova"/>
                <a:cs typeface="Proxima Nova"/>
              </a:rPr>
              <a:t>Global and Regional Sea Level Rise Scenarios for the United States</a:t>
            </a:r>
            <a:r>
              <a:rPr lang="en-US" sz="1800" dirty="0">
                <a:effectLst/>
                <a:latin typeface="Arial" panose="020B0604020202020204" pitchFamily="34" charset="0"/>
                <a:ea typeface="Proxima Nova"/>
                <a:cs typeface="Proxima Nova"/>
              </a:rPr>
              <a:t> technical report by NOAA, the range includes a minimum rise of 1.75 (0.5m) feet by 2100 with an upper range of 6.08 (1.85m) feet by 2100 for the Contiguous United States.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17</a:t>
            </a:fld>
            <a:endParaRPr lang="en-US" dirty="0"/>
          </a:p>
        </p:txBody>
      </p:sp>
    </p:spTree>
    <p:extLst>
      <p:ext uri="{BB962C8B-B14F-4D97-AF65-F5344CB8AC3E}">
        <p14:creationId xmlns:p14="http://schemas.microsoft.com/office/powerpoint/2010/main" val="4000323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18</a:t>
            </a:fld>
            <a:endParaRPr lang="en-US" dirty="0"/>
          </a:p>
        </p:txBody>
      </p:sp>
    </p:spTree>
    <p:extLst>
      <p:ext uri="{BB962C8B-B14F-4D97-AF65-F5344CB8AC3E}">
        <p14:creationId xmlns:p14="http://schemas.microsoft.com/office/powerpoint/2010/main" val="2617268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19</a:t>
            </a:fld>
            <a:endParaRPr lang="en-US" dirty="0"/>
          </a:p>
        </p:txBody>
      </p:sp>
    </p:spTree>
    <p:extLst>
      <p:ext uri="{BB962C8B-B14F-4D97-AF65-F5344CB8AC3E}">
        <p14:creationId xmlns:p14="http://schemas.microsoft.com/office/powerpoint/2010/main" val="208068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2</a:t>
            </a:fld>
            <a:endParaRPr lang="en-US" dirty="0"/>
          </a:p>
        </p:txBody>
      </p:sp>
    </p:spTree>
    <p:extLst>
      <p:ext uri="{BB962C8B-B14F-4D97-AF65-F5344CB8AC3E}">
        <p14:creationId xmlns:p14="http://schemas.microsoft.com/office/powerpoint/2010/main" val="1364255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571e7753f1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571e7753f1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Proxima Nova"/>
                <a:cs typeface="Proxima Nova"/>
              </a:rPr>
              <a:t>Flood exposure and sensitivity were also identified during each event scenario to create a baseline for adaptive measures in the future.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Proxima Nova"/>
                <a:cs typeface="Proxima Nova"/>
              </a:rPr>
              <a:t>The sensitivity analysis builds on the exposure analysis but measures the impact of flooding on critical assets. The analysis provides an inventory of the critical assets and evaluates the impact of flooding on assets based on each flood scenario the assigned risk-level based on the inundation of land. The sensitivity analysis can also identify community characteristics such as affected populations, structures, and economic impacts. The most comprehensive approach will evaluate both critical assets as well as community characteristics. </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21</a:t>
            </a:fld>
            <a:endParaRPr lang="en-US" dirty="0"/>
          </a:p>
        </p:txBody>
      </p:sp>
    </p:spTree>
    <p:extLst>
      <p:ext uri="{BB962C8B-B14F-4D97-AF65-F5344CB8AC3E}">
        <p14:creationId xmlns:p14="http://schemas.microsoft.com/office/powerpoint/2010/main" val="233640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22</a:t>
            </a:fld>
            <a:endParaRPr lang="en-US" dirty="0"/>
          </a:p>
        </p:txBody>
      </p:sp>
    </p:spTree>
    <p:extLst>
      <p:ext uri="{BB962C8B-B14F-4D97-AF65-F5344CB8AC3E}">
        <p14:creationId xmlns:p14="http://schemas.microsoft.com/office/powerpoint/2010/main" val="2946790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23</a:t>
            </a:fld>
            <a:endParaRPr lang="en-US" dirty="0"/>
          </a:p>
        </p:txBody>
      </p:sp>
    </p:spTree>
    <p:extLst>
      <p:ext uri="{BB962C8B-B14F-4D97-AF65-F5344CB8AC3E}">
        <p14:creationId xmlns:p14="http://schemas.microsoft.com/office/powerpoint/2010/main" val="83915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24</a:t>
            </a:fld>
            <a:endParaRPr lang="en-US" dirty="0"/>
          </a:p>
        </p:txBody>
      </p:sp>
    </p:spTree>
    <p:extLst>
      <p:ext uri="{BB962C8B-B14F-4D97-AF65-F5344CB8AC3E}">
        <p14:creationId xmlns:p14="http://schemas.microsoft.com/office/powerpoint/2010/main" val="394330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25</a:t>
            </a:fld>
            <a:endParaRPr lang="en-US" dirty="0"/>
          </a:p>
        </p:txBody>
      </p:sp>
    </p:spTree>
    <p:extLst>
      <p:ext uri="{BB962C8B-B14F-4D97-AF65-F5344CB8AC3E}">
        <p14:creationId xmlns:p14="http://schemas.microsoft.com/office/powerpoint/2010/main" val="3244267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26</a:t>
            </a:fld>
            <a:endParaRPr lang="en-US" dirty="0"/>
          </a:p>
        </p:txBody>
      </p:sp>
    </p:spTree>
    <p:extLst>
      <p:ext uri="{BB962C8B-B14F-4D97-AF65-F5344CB8AC3E}">
        <p14:creationId xmlns:p14="http://schemas.microsoft.com/office/powerpoint/2010/main" val="3611711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27</a:t>
            </a:fld>
            <a:endParaRPr lang="en-US" dirty="0"/>
          </a:p>
        </p:txBody>
      </p:sp>
    </p:spTree>
    <p:extLst>
      <p:ext uri="{BB962C8B-B14F-4D97-AF65-F5344CB8AC3E}">
        <p14:creationId xmlns:p14="http://schemas.microsoft.com/office/powerpoint/2010/main" val="100857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3</a:t>
            </a:fld>
            <a:endParaRPr lang="en-US" dirty="0"/>
          </a:p>
        </p:txBody>
      </p:sp>
    </p:spTree>
    <p:extLst>
      <p:ext uri="{BB962C8B-B14F-4D97-AF65-F5344CB8AC3E}">
        <p14:creationId xmlns:p14="http://schemas.microsoft.com/office/powerpoint/2010/main" val="178594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4</a:t>
            </a:fld>
            <a:endParaRPr lang="en-US" dirty="0"/>
          </a:p>
        </p:txBody>
      </p:sp>
    </p:spTree>
    <p:extLst>
      <p:ext uri="{BB962C8B-B14F-4D97-AF65-F5344CB8AC3E}">
        <p14:creationId xmlns:p14="http://schemas.microsoft.com/office/powerpoint/2010/main" val="24832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5</a:t>
            </a:fld>
            <a:endParaRPr lang="en-US" dirty="0"/>
          </a:p>
        </p:txBody>
      </p:sp>
    </p:spTree>
    <p:extLst>
      <p:ext uri="{BB962C8B-B14F-4D97-AF65-F5344CB8AC3E}">
        <p14:creationId xmlns:p14="http://schemas.microsoft.com/office/powerpoint/2010/main" val="328880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6</a:t>
            </a:fld>
            <a:endParaRPr lang="en-US" dirty="0"/>
          </a:p>
        </p:txBody>
      </p:sp>
    </p:spTree>
    <p:extLst>
      <p:ext uri="{BB962C8B-B14F-4D97-AF65-F5344CB8AC3E}">
        <p14:creationId xmlns:p14="http://schemas.microsoft.com/office/powerpoint/2010/main" val="93273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7</a:t>
            </a:fld>
            <a:endParaRPr lang="en-US" dirty="0"/>
          </a:p>
        </p:txBody>
      </p:sp>
    </p:spTree>
    <p:extLst>
      <p:ext uri="{BB962C8B-B14F-4D97-AF65-F5344CB8AC3E}">
        <p14:creationId xmlns:p14="http://schemas.microsoft.com/office/powerpoint/2010/main" val="109562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4850"/>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7F2F7-D629-412A-BBA1-034097EC0EF8}" type="slidenum">
              <a:rPr lang="en-US" smtClean="0"/>
              <a:pPr/>
              <a:t>9</a:t>
            </a:fld>
            <a:endParaRPr lang="en-US" dirty="0"/>
          </a:p>
        </p:txBody>
      </p:sp>
    </p:spTree>
    <p:extLst>
      <p:ext uri="{BB962C8B-B14F-4D97-AF65-F5344CB8AC3E}">
        <p14:creationId xmlns:p14="http://schemas.microsoft.com/office/powerpoint/2010/main" val="50644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9"/>
          <p:cNvSpPr/>
          <p:nvPr/>
        </p:nvSpPr>
        <p:spPr>
          <a:xfrm>
            <a:off x="6096000" y="-1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cxnSp>
        <p:nvCxnSpPr>
          <p:cNvPr id="48" name="Google Shape;48;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354000" y="1446167"/>
            <a:ext cx="5393600" cy="227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0" name="Google Shape;50;p9"/>
          <p:cNvSpPr txBox="1">
            <a:spLocks noGrp="1"/>
          </p:cNvSpPr>
          <p:nvPr>
            <p:ph type="subTitle" idx="1"/>
          </p:nvPr>
        </p:nvSpPr>
        <p:spPr>
          <a:xfrm>
            <a:off x="354000" y="3793600"/>
            <a:ext cx="5393600" cy="1895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1800"/>
              <a:buNone/>
              <a:defRPr>
                <a:solidFill>
                  <a:schemeClr val="accent6"/>
                </a:solidFill>
              </a:defRPr>
            </a:lvl1pPr>
            <a:lvl2pPr lvl="1" algn="ctr">
              <a:lnSpc>
                <a:spcPct val="100000"/>
              </a:lnSpc>
              <a:spcBef>
                <a:spcPts val="0"/>
              </a:spcBef>
              <a:spcAft>
                <a:spcPts val="0"/>
              </a:spcAft>
              <a:buClr>
                <a:schemeClr val="accent6"/>
              </a:buClr>
              <a:buSzPts val="1800"/>
              <a:buNone/>
              <a:defRPr sz="2400">
                <a:solidFill>
                  <a:schemeClr val="accent6"/>
                </a:solidFill>
              </a:defRPr>
            </a:lvl2pPr>
            <a:lvl3pPr lvl="2" algn="ctr">
              <a:lnSpc>
                <a:spcPct val="100000"/>
              </a:lnSpc>
              <a:spcBef>
                <a:spcPts val="0"/>
              </a:spcBef>
              <a:spcAft>
                <a:spcPts val="0"/>
              </a:spcAft>
              <a:buClr>
                <a:schemeClr val="accent6"/>
              </a:buClr>
              <a:buSzPts val="1800"/>
              <a:buNone/>
              <a:defRPr sz="2400">
                <a:solidFill>
                  <a:schemeClr val="accent6"/>
                </a:solidFill>
              </a:defRPr>
            </a:lvl3pPr>
            <a:lvl4pPr lvl="3" algn="ctr">
              <a:lnSpc>
                <a:spcPct val="100000"/>
              </a:lnSpc>
              <a:spcBef>
                <a:spcPts val="0"/>
              </a:spcBef>
              <a:spcAft>
                <a:spcPts val="0"/>
              </a:spcAft>
              <a:buClr>
                <a:schemeClr val="accent6"/>
              </a:buClr>
              <a:buSzPts val="1800"/>
              <a:buNone/>
              <a:defRPr sz="2400">
                <a:solidFill>
                  <a:schemeClr val="accent6"/>
                </a:solidFill>
              </a:defRPr>
            </a:lvl4pPr>
            <a:lvl5pPr lvl="4" algn="ctr">
              <a:lnSpc>
                <a:spcPct val="100000"/>
              </a:lnSpc>
              <a:spcBef>
                <a:spcPts val="0"/>
              </a:spcBef>
              <a:spcAft>
                <a:spcPts val="0"/>
              </a:spcAft>
              <a:buClr>
                <a:schemeClr val="accent6"/>
              </a:buClr>
              <a:buSzPts val="1800"/>
              <a:buNone/>
              <a:defRPr sz="2400">
                <a:solidFill>
                  <a:schemeClr val="accent6"/>
                </a:solidFill>
              </a:defRPr>
            </a:lvl5pPr>
            <a:lvl6pPr lvl="5" algn="ctr">
              <a:lnSpc>
                <a:spcPct val="100000"/>
              </a:lnSpc>
              <a:spcBef>
                <a:spcPts val="0"/>
              </a:spcBef>
              <a:spcAft>
                <a:spcPts val="0"/>
              </a:spcAft>
              <a:buClr>
                <a:schemeClr val="accent6"/>
              </a:buClr>
              <a:buSzPts val="1800"/>
              <a:buNone/>
              <a:defRPr sz="2400">
                <a:solidFill>
                  <a:schemeClr val="accent6"/>
                </a:solidFill>
              </a:defRPr>
            </a:lvl6pPr>
            <a:lvl7pPr lvl="6" algn="ctr">
              <a:lnSpc>
                <a:spcPct val="100000"/>
              </a:lnSpc>
              <a:spcBef>
                <a:spcPts val="0"/>
              </a:spcBef>
              <a:spcAft>
                <a:spcPts val="0"/>
              </a:spcAft>
              <a:buClr>
                <a:schemeClr val="accent6"/>
              </a:buClr>
              <a:buSzPts val="1800"/>
              <a:buNone/>
              <a:defRPr sz="2400">
                <a:solidFill>
                  <a:schemeClr val="accent6"/>
                </a:solidFill>
              </a:defRPr>
            </a:lvl7pPr>
            <a:lvl8pPr lvl="7" algn="ctr">
              <a:lnSpc>
                <a:spcPct val="100000"/>
              </a:lnSpc>
              <a:spcBef>
                <a:spcPts val="0"/>
              </a:spcBef>
              <a:spcAft>
                <a:spcPts val="0"/>
              </a:spcAft>
              <a:buClr>
                <a:schemeClr val="accent6"/>
              </a:buClr>
              <a:buSzPts val="1800"/>
              <a:buNone/>
              <a:defRPr sz="2400">
                <a:solidFill>
                  <a:schemeClr val="accent6"/>
                </a:solidFill>
              </a:defRPr>
            </a:lvl8pPr>
            <a:lvl9pPr lvl="8" algn="ctr">
              <a:lnSpc>
                <a:spcPct val="100000"/>
              </a:lnSpc>
              <a:spcBef>
                <a:spcPts val="0"/>
              </a:spcBef>
              <a:spcAft>
                <a:spcPts val="0"/>
              </a:spcAft>
              <a:buClr>
                <a:schemeClr val="accent6"/>
              </a:buClr>
              <a:buSzPts val="1800"/>
              <a:buNone/>
              <a:defRPr sz="2400">
                <a:solidFill>
                  <a:schemeClr val="accent6"/>
                </a:solidFill>
              </a:defRPr>
            </a:lvl9pPr>
          </a:lstStyle>
          <a:p>
            <a:endParaRPr/>
          </a:p>
        </p:txBody>
      </p:sp>
      <p:sp>
        <p:nvSpPr>
          <p:cNvPr id="51" name="Google Shape;51;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rgbClr val="2F2C6E"/>
              </a:buClr>
              <a:buSzPts val="1800"/>
              <a:buChar char="●"/>
              <a:defRPr>
                <a:solidFill>
                  <a:srgbClr val="2F2C6E"/>
                </a:solidFill>
              </a:defRPr>
            </a:lvl1pPr>
            <a:lvl2pPr marL="1219170" lvl="1" indent="-423323">
              <a:spcBef>
                <a:spcPts val="0"/>
              </a:spcBef>
              <a:spcAft>
                <a:spcPts val="0"/>
              </a:spcAft>
              <a:buClr>
                <a:srgbClr val="2F2C6E"/>
              </a:buClr>
              <a:buSzPts val="1400"/>
              <a:buChar char="○"/>
              <a:defRPr>
                <a:solidFill>
                  <a:srgbClr val="2F2C6E"/>
                </a:solidFill>
              </a:defRPr>
            </a:lvl2pPr>
            <a:lvl3pPr marL="1828754" lvl="2" indent="-423323">
              <a:spcBef>
                <a:spcPts val="0"/>
              </a:spcBef>
              <a:spcAft>
                <a:spcPts val="0"/>
              </a:spcAft>
              <a:buClr>
                <a:srgbClr val="2F2C6E"/>
              </a:buClr>
              <a:buSzPts val="1400"/>
              <a:buChar char="■"/>
              <a:defRPr>
                <a:solidFill>
                  <a:srgbClr val="2F2C6E"/>
                </a:solidFill>
              </a:defRPr>
            </a:lvl3pPr>
            <a:lvl4pPr marL="2438339" lvl="3" indent="-423323">
              <a:spcBef>
                <a:spcPts val="0"/>
              </a:spcBef>
              <a:spcAft>
                <a:spcPts val="0"/>
              </a:spcAft>
              <a:buClr>
                <a:srgbClr val="2F2C6E"/>
              </a:buClr>
              <a:buSzPts val="1400"/>
              <a:buChar char="●"/>
              <a:defRPr>
                <a:solidFill>
                  <a:srgbClr val="2F2C6E"/>
                </a:solidFill>
              </a:defRPr>
            </a:lvl4pPr>
            <a:lvl5pPr marL="3047924" lvl="4" indent="-423323">
              <a:spcBef>
                <a:spcPts val="0"/>
              </a:spcBef>
              <a:spcAft>
                <a:spcPts val="0"/>
              </a:spcAft>
              <a:buClr>
                <a:srgbClr val="2F2C6E"/>
              </a:buClr>
              <a:buSzPts val="1400"/>
              <a:buChar char="○"/>
              <a:defRPr>
                <a:solidFill>
                  <a:srgbClr val="2F2C6E"/>
                </a:solidFill>
              </a:defRPr>
            </a:lvl5pPr>
            <a:lvl6pPr marL="3657509" lvl="5" indent="-423323">
              <a:spcBef>
                <a:spcPts val="0"/>
              </a:spcBef>
              <a:spcAft>
                <a:spcPts val="0"/>
              </a:spcAft>
              <a:buClr>
                <a:srgbClr val="2F2C6E"/>
              </a:buClr>
              <a:buSzPts val="1400"/>
              <a:buChar char="■"/>
              <a:defRPr>
                <a:solidFill>
                  <a:srgbClr val="2F2C6E"/>
                </a:solidFill>
              </a:defRPr>
            </a:lvl6pPr>
            <a:lvl7pPr marL="4267093" lvl="6" indent="-423323">
              <a:spcBef>
                <a:spcPts val="0"/>
              </a:spcBef>
              <a:spcAft>
                <a:spcPts val="0"/>
              </a:spcAft>
              <a:buClr>
                <a:srgbClr val="2F2C6E"/>
              </a:buClr>
              <a:buSzPts val="1400"/>
              <a:buChar char="●"/>
              <a:defRPr>
                <a:solidFill>
                  <a:srgbClr val="2F2C6E"/>
                </a:solidFill>
              </a:defRPr>
            </a:lvl7pPr>
            <a:lvl8pPr marL="4876678" lvl="7" indent="-423323">
              <a:spcBef>
                <a:spcPts val="0"/>
              </a:spcBef>
              <a:spcAft>
                <a:spcPts val="0"/>
              </a:spcAft>
              <a:buClr>
                <a:srgbClr val="2F2C6E"/>
              </a:buClr>
              <a:buSzPts val="1400"/>
              <a:buChar char="○"/>
              <a:defRPr>
                <a:solidFill>
                  <a:srgbClr val="2F2C6E"/>
                </a:solidFill>
              </a:defRPr>
            </a:lvl8pPr>
            <a:lvl9pPr marL="5486263" lvl="8" indent="-423323">
              <a:spcBef>
                <a:spcPts val="0"/>
              </a:spcBef>
              <a:spcAft>
                <a:spcPts val="0"/>
              </a:spcAft>
              <a:buClr>
                <a:srgbClr val="2F2C6E"/>
              </a:buClr>
              <a:buSzPts val="1400"/>
              <a:buChar char="■"/>
              <a:defRPr>
                <a:solidFill>
                  <a:srgbClr val="2F2C6E"/>
                </a:solidFill>
              </a:defRPr>
            </a:lvl9pPr>
          </a:lstStyle>
          <a:p>
            <a:endParaRPr/>
          </a:p>
        </p:txBody>
      </p:sp>
      <p:sp>
        <p:nvSpPr>
          <p:cNvPr id="52" name="Google Shape;52;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956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cxnSp>
        <p:nvCxnSpPr>
          <p:cNvPr id="28" name="Google Shape;28;p5"/>
          <p:cNvCxnSpPr/>
          <p:nvPr/>
        </p:nvCxnSpPr>
        <p:spPr>
          <a:xfrm>
            <a:off x="559233" y="1538927"/>
            <a:ext cx="5136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415600" y="496967"/>
            <a:ext cx="11360800" cy="860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415600" y="1890600"/>
            <a:ext cx="5333200" cy="4201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5"/>
          <p:cNvSpPr txBox="1">
            <a:spLocks noGrp="1"/>
          </p:cNvSpPr>
          <p:nvPr>
            <p:ph type="body" idx="2"/>
          </p:nvPr>
        </p:nvSpPr>
        <p:spPr>
          <a:xfrm>
            <a:off x="6443200" y="1890600"/>
            <a:ext cx="5333200" cy="4201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2" name="Google Shape;32;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077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EA95E4-049F-45BB-8BE4-23D683FDDF23}" type="datetimeFigureOut">
              <a:rPr lang="en-US" smtClean="0"/>
              <a:pPr/>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4C4500-3A1F-430B-AD79-C256438E01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A95E4-049F-45BB-8BE4-23D683FDDF23}" type="datetimeFigureOut">
              <a:rPr lang="en-US" smtClean="0"/>
              <a:pPr/>
              <a:t>12/5/2023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C4500-3A1F-430B-AD79-C256438E01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mailto:luis@ecfrp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D24E9-BB40-4078-9AFF-694C2BF6D5DF}"/>
              </a:ext>
            </a:extLst>
          </p:cNvPr>
          <p:cNvPicPr>
            <a:picLocks noChangeAspect="1"/>
          </p:cNvPicPr>
          <p:nvPr/>
        </p:nvPicPr>
        <p:blipFill>
          <a:blip r:embed="rId3"/>
          <a:stretch>
            <a:fillRect/>
          </a:stretch>
        </p:blipFill>
        <p:spPr>
          <a:xfrm>
            <a:off x="381000" y="4343400"/>
            <a:ext cx="3960812" cy="2407552"/>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0" y="0"/>
            <a:ext cx="12192000" cy="1066800"/>
          </a:xfrm>
          <a:prstGeom prst="rect">
            <a:avLst/>
          </a:prstGeom>
        </p:spPr>
      </p:pic>
      <p:sp>
        <p:nvSpPr>
          <p:cNvPr id="11" name="Title 10"/>
          <p:cNvSpPr txBox="1">
            <a:spLocks noGrp="1"/>
          </p:cNvSpPr>
          <p:nvPr>
            <p:ph type="title" idx="4294967295"/>
          </p:nvPr>
        </p:nvSpPr>
        <p:spPr>
          <a:xfrm>
            <a:off x="228600" y="1219200"/>
            <a:ext cx="11963400" cy="35855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lang="en-US" sz="6600" b="1" dirty="0">
                <a:solidFill>
                  <a:srgbClr val="153355"/>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City of Palm Bay  </a:t>
            </a:r>
            <a:br>
              <a:rPr lang="en-US" sz="6600" b="1" dirty="0">
                <a:solidFill>
                  <a:srgbClr val="153355"/>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br>
            <a:r>
              <a:rPr lang="en-US" sz="6600" b="1" dirty="0">
                <a:solidFill>
                  <a:srgbClr val="153355"/>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Vulnerability Assessment</a:t>
            </a:r>
            <a:br>
              <a:rPr lang="en-US" sz="5500" b="1" dirty="0">
                <a:solidFill>
                  <a:srgbClr val="153355"/>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br>
            <a:br>
              <a:rPr lang="en-US" sz="5500" b="1" dirty="0">
                <a:solidFill>
                  <a:srgbClr val="153355"/>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br>
            <a:r>
              <a:rPr lang="en-US" sz="4000" b="1" dirty="0">
                <a:solidFill>
                  <a:srgbClr val="153355"/>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December 5, 2023 </a:t>
            </a:r>
          </a:p>
        </p:txBody>
      </p:sp>
      <p:pic>
        <p:nvPicPr>
          <p:cNvPr id="7" name="Picture 6">
            <a:extLst>
              <a:ext uri="{FF2B5EF4-FFF2-40B4-BE49-F238E27FC236}">
                <a16:creationId xmlns:a16="http://schemas.microsoft.com/office/drawing/2014/main" id="{7F88BEAC-1ADD-4F4B-A7B9-F7D40DE7F4A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33560" y="4267200"/>
            <a:ext cx="2362200" cy="236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body" idx="2"/>
          </p:nvPr>
        </p:nvSpPr>
        <p:spPr>
          <a:xfrm>
            <a:off x="6400800" y="304800"/>
            <a:ext cx="5638800" cy="6477000"/>
          </a:xfrm>
          <a:prstGeom prst="rect">
            <a:avLst/>
          </a:prstGeom>
        </p:spPr>
        <p:txBody>
          <a:bodyPr spcFirstLastPara="1" vert="horz" wrap="square" lIns="121900" tIns="121900" rIns="121900" bIns="121900" rtlCol="0" anchor="ctr" anchorCtr="0">
            <a:normAutofit fontScale="92500" lnSpcReduction="10000"/>
          </a:bodyPr>
          <a:lstStyle/>
          <a:p>
            <a:pPr marL="0" indent="0">
              <a:spcAft>
                <a:spcPts val="1600"/>
              </a:spcAft>
              <a:buNone/>
            </a:pPr>
            <a:r>
              <a:rPr lang="en" sz="3800" b="1" dirty="0">
                <a:solidFill>
                  <a:schemeClr val="bg2"/>
                </a:solidFill>
                <a:latin typeface="Roboto" panose="02000000000000000000" pitchFamily="2" charset="0"/>
                <a:ea typeface="Roboto" panose="02000000000000000000" pitchFamily="2" charset="0"/>
              </a:rPr>
              <a:t>Critical Assets/Data </a:t>
            </a:r>
            <a:endParaRPr lang="en" sz="3800" b="1" i="1" dirty="0">
              <a:solidFill>
                <a:schemeClr val="bg2"/>
              </a:solidFill>
              <a:latin typeface="Roboto" panose="02000000000000000000" pitchFamily="2" charset="0"/>
              <a:ea typeface="Roboto" panose="02000000000000000000" pitchFamily="2" charset="0"/>
            </a:endParaRPr>
          </a:p>
          <a:p>
            <a:pPr marL="0" indent="0">
              <a:spcAft>
                <a:spcPts val="1600"/>
              </a:spcAft>
              <a:buNone/>
            </a:pPr>
            <a:r>
              <a:rPr lang="en-US" sz="3800" dirty="0">
                <a:solidFill>
                  <a:schemeClr val="bg2"/>
                </a:solidFill>
                <a:latin typeface="Roboto" panose="02000000000000000000" pitchFamily="2" charset="0"/>
                <a:ea typeface="Roboto" panose="02000000000000000000" pitchFamily="2" charset="0"/>
              </a:rPr>
              <a:t>The Project Team, in Coordination with the Local Government, Should Research and Compile Data Needed to Perform The VA, Including: (1) Critical/Regionally Significant Assets; (2) Topographic Data; and (3) Flood Scenario-related Data.</a:t>
            </a:r>
            <a:endParaRPr lang="en-US" sz="3800" i="1" dirty="0">
              <a:solidFill>
                <a:schemeClr val="bg2"/>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AF687146-CD32-4675-8B0D-543A640B6A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723900" y="85208"/>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ASSESSMENT COMPONENTS</a:t>
            </a:r>
          </a:p>
        </p:txBody>
      </p:sp>
      <p:sp>
        <p:nvSpPr>
          <p:cNvPr id="2" name="TextBox 1"/>
          <p:cNvSpPr txBox="1"/>
          <p:nvPr/>
        </p:nvSpPr>
        <p:spPr>
          <a:xfrm>
            <a:off x="1447800" y="121412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Critical Assets Inventory </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4" name="Content Placeholder 2">
            <a:extLst>
              <a:ext uri="{FF2B5EF4-FFF2-40B4-BE49-F238E27FC236}">
                <a16:creationId xmlns:a16="http://schemas.microsoft.com/office/drawing/2014/main" id="{C2FDB694-FD98-4A9A-A5DA-6DDA2E403F32}"/>
              </a:ext>
            </a:extLst>
          </p:cNvPr>
          <p:cNvSpPr txBox="1">
            <a:spLocks/>
          </p:cNvSpPr>
          <p:nvPr/>
        </p:nvSpPr>
        <p:spPr>
          <a:xfrm>
            <a:off x="152400" y="1866066"/>
            <a:ext cx="11430000" cy="38657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1pPr>
            <a:lvl2pPr marL="914400" marR="0" lvl="1"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2pPr>
            <a:lvl3pPr marL="1371600" marR="0" lvl="2"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9pPr>
          </a:lstStyle>
          <a:p>
            <a:pPr marL="342900" indent="-342900"/>
            <a:r>
              <a:rPr lang="en-US" sz="2600" b="1" dirty="0">
                <a:solidFill>
                  <a:srgbClr val="153355"/>
                </a:solidFill>
                <a:latin typeface="Roboto" panose="02000000000000000000" pitchFamily="2" charset="0"/>
                <a:ea typeface="Roboto" panose="02000000000000000000" pitchFamily="2" charset="0"/>
              </a:rPr>
              <a:t>Transportation Assets and Evacuation Routes: </a:t>
            </a:r>
            <a:r>
              <a:rPr lang="en-US" sz="2600" dirty="0">
                <a:solidFill>
                  <a:srgbClr val="153355"/>
                </a:solidFill>
                <a:latin typeface="Roboto" panose="02000000000000000000" pitchFamily="2" charset="0"/>
                <a:ea typeface="Roboto" panose="02000000000000000000" pitchFamily="2" charset="0"/>
              </a:rPr>
              <a:t>Airports, Bridges, Bus Terminals, Ports, Major Roadways, Marinas, Rail Facilities, and Railroad Bridges</a:t>
            </a:r>
          </a:p>
          <a:p>
            <a:pPr marL="342900" indent="-342900"/>
            <a:endParaRPr lang="en-US" sz="2600" dirty="0">
              <a:solidFill>
                <a:srgbClr val="153355"/>
              </a:solidFill>
              <a:latin typeface="Roboto" panose="02000000000000000000" pitchFamily="2" charset="0"/>
              <a:ea typeface="Roboto" panose="02000000000000000000" pitchFamily="2" charset="0"/>
            </a:endParaRPr>
          </a:p>
          <a:p>
            <a:pPr marL="342900" indent="-342900"/>
            <a:r>
              <a:rPr lang="en-US" sz="2600" b="1" dirty="0">
                <a:solidFill>
                  <a:srgbClr val="153355"/>
                </a:solidFill>
                <a:latin typeface="Roboto" panose="02000000000000000000" pitchFamily="2" charset="0"/>
                <a:ea typeface="Roboto" panose="02000000000000000000" pitchFamily="2" charset="0"/>
              </a:rPr>
              <a:t>Critical</a:t>
            </a:r>
            <a:r>
              <a:rPr lang="en-US" sz="2600" b="1" dirty="0">
                <a:solidFill>
                  <a:srgbClr val="153355"/>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2600" b="1" dirty="0">
                <a:solidFill>
                  <a:srgbClr val="153355"/>
                </a:solidFill>
                <a:latin typeface="Roboto" panose="02000000000000000000" pitchFamily="2" charset="0"/>
                <a:ea typeface="Roboto" panose="02000000000000000000" pitchFamily="2" charset="0"/>
              </a:rPr>
              <a:t>Infrastructure: </a:t>
            </a:r>
            <a:r>
              <a:rPr lang="en-US" sz="2600" dirty="0">
                <a:solidFill>
                  <a:srgbClr val="153355"/>
                </a:solidFill>
                <a:latin typeface="Roboto" panose="02000000000000000000" pitchFamily="2" charset="0"/>
                <a:ea typeface="Roboto" panose="02000000000000000000" pitchFamily="2" charset="0"/>
              </a:rPr>
              <a:t> Wastewater Treatment Facilities and Lift Stations, Stormwater Treatment Facilities and Pump Stations, Drinking Water Facilities, Water Utility Conveyance Systems, Electric Production and Supply Facilities, Solid and Hazardous Waste Facilities, Military Installations, Communications Facilities, and Disaster Debris Management Sites</a:t>
            </a:r>
          </a:p>
        </p:txBody>
      </p:sp>
    </p:spTree>
    <p:extLst>
      <p:ext uri="{BB962C8B-B14F-4D97-AF65-F5344CB8AC3E}">
        <p14:creationId xmlns:p14="http://schemas.microsoft.com/office/powerpoint/2010/main" val="417013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723900" y="85208"/>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ASSESSMENT COMPONENTS</a:t>
            </a:r>
          </a:p>
        </p:txBody>
      </p:sp>
      <p:sp>
        <p:nvSpPr>
          <p:cNvPr id="2" name="TextBox 1"/>
          <p:cNvSpPr txBox="1"/>
          <p:nvPr/>
        </p:nvSpPr>
        <p:spPr>
          <a:xfrm>
            <a:off x="1447800" y="121412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Critical Assets Inventory </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4" name="Content Placeholder 2">
            <a:extLst>
              <a:ext uri="{FF2B5EF4-FFF2-40B4-BE49-F238E27FC236}">
                <a16:creationId xmlns:a16="http://schemas.microsoft.com/office/drawing/2014/main" id="{C2FDB694-FD98-4A9A-A5DA-6DDA2E403F32}"/>
              </a:ext>
            </a:extLst>
          </p:cNvPr>
          <p:cNvSpPr txBox="1">
            <a:spLocks/>
          </p:cNvSpPr>
          <p:nvPr/>
        </p:nvSpPr>
        <p:spPr>
          <a:xfrm>
            <a:off x="304800" y="2009538"/>
            <a:ext cx="11582400" cy="403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1pPr>
            <a:lvl2pPr marL="914400" marR="0" lvl="1"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2pPr>
            <a:lvl3pPr marL="1371600" marR="0" lvl="2"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9pPr>
          </a:lstStyle>
          <a:p>
            <a:pPr marL="342900" indent="-342900"/>
            <a:r>
              <a:rPr lang="en-US" sz="2600" b="1" dirty="0">
                <a:solidFill>
                  <a:srgbClr val="153355"/>
                </a:solidFill>
                <a:latin typeface="Roboto" panose="02000000000000000000" pitchFamily="2" charset="0"/>
                <a:ea typeface="Roboto" panose="02000000000000000000" pitchFamily="2" charset="0"/>
              </a:rPr>
              <a:t>Critical Community And Emergency Facilities: </a:t>
            </a:r>
            <a:r>
              <a:rPr lang="en-US" sz="2600" dirty="0">
                <a:solidFill>
                  <a:srgbClr val="153355"/>
                </a:solidFill>
                <a:latin typeface="Roboto" panose="02000000000000000000" pitchFamily="2" charset="0"/>
                <a:ea typeface="Roboto" panose="02000000000000000000" pitchFamily="2" charset="0"/>
              </a:rPr>
              <a:t>Schools, Colleges, Universities, Community Centers, Correctional Facilities, Disaster Recovery Centers, Emergency Medical Service Facilities, Emergency Operation Centers, Fire Stations, Health Care Facilities, Hospitals, Law Enforcement Facilities, Local Government Facilities, Logistical Staging Areas, Affordable Public Housing, Risk Shelter Inventory, and State Government Facilities</a:t>
            </a:r>
          </a:p>
          <a:p>
            <a:pPr marL="342900" indent="-342900"/>
            <a:endParaRPr lang="en-US" sz="2600" dirty="0">
              <a:solidFill>
                <a:srgbClr val="153355"/>
              </a:solidFill>
              <a:latin typeface="Roboto" panose="02000000000000000000" pitchFamily="2" charset="0"/>
              <a:ea typeface="Roboto" panose="02000000000000000000" pitchFamily="2" charset="0"/>
            </a:endParaRPr>
          </a:p>
          <a:p>
            <a:pPr marL="342900" indent="-342900"/>
            <a:r>
              <a:rPr lang="en-US" sz="2600" b="1" dirty="0">
                <a:solidFill>
                  <a:srgbClr val="153355"/>
                </a:solidFill>
                <a:latin typeface="Roboto" panose="02000000000000000000" pitchFamily="2" charset="0"/>
                <a:ea typeface="Roboto" panose="02000000000000000000" pitchFamily="2" charset="0"/>
              </a:rPr>
              <a:t>Natural, Cultural, And Historical Resources: </a:t>
            </a:r>
            <a:r>
              <a:rPr lang="en-US" sz="2600" dirty="0">
                <a:solidFill>
                  <a:srgbClr val="153355"/>
                </a:solidFill>
                <a:latin typeface="Roboto" panose="02000000000000000000" pitchFamily="2" charset="0"/>
                <a:ea typeface="Roboto" panose="02000000000000000000" pitchFamily="2" charset="0"/>
              </a:rPr>
              <a:t>Conservation Lands, Parks, Shorelines, Surface Waters, Wetlands, and Historical and Cultural Assets</a:t>
            </a:r>
          </a:p>
        </p:txBody>
      </p:sp>
    </p:spTree>
    <p:extLst>
      <p:ext uri="{BB962C8B-B14F-4D97-AF65-F5344CB8AC3E}">
        <p14:creationId xmlns:p14="http://schemas.microsoft.com/office/powerpoint/2010/main" val="157103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1"/>
          <p:cNvSpPr txBox="1">
            <a:spLocks noGrp="1"/>
          </p:cNvSpPr>
          <p:nvPr>
            <p:ph type="body" idx="2"/>
          </p:nvPr>
        </p:nvSpPr>
        <p:spPr>
          <a:xfrm>
            <a:off x="6530918" y="762000"/>
            <a:ext cx="5075545" cy="4926800"/>
          </a:xfrm>
          <a:prstGeom prst="rect">
            <a:avLst/>
          </a:prstGeom>
        </p:spPr>
        <p:txBody>
          <a:bodyPr spcFirstLastPara="1" vert="horz" wrap="square" lIns="121900" tIns="121900" rIns="121900" bIns="121900" rtlCol="0" anchor="ctr" anchorCtr="0">
            <a:normAutofit/>
          </a:bodyPr>
          <a:lstStyle/>
          <a:p>
            <a:pPr marL="0" indent="0">
              <a:spcAft>
                <a:spcPts val="1600"/>
              </a:spcAft>
              <a:buNone/>
            </a:pPr>
            <a:r>
              <a:rPr lang="en" sz="3600" b="1" dirty="0">
                <a:solidFill>
                  <a:schemeClr val="bg2"/>
                </a:solidFill>
                <a:latin typeface="Roboto" panose="02000000000000000000" pitchFamily="2" charset="0"/>
                <a:ea typeface="Roboto" panose="02000000000000000000" pitchFamily="2" charset="0"/>
              </a:rPr>
              <a:t>Exposure Analysis:</a:t>
            </a:r>
          </a:p>
          <a:p>
            <a:pPr marL="0" indent="0">
              <a:spcAft>
                <a:spcPts val="1600"/>
              </a:spcAft>
              <a:buNone/>
            </a:pPr>
            <a:r>
              <a:rPr lang="en" dirty="0">
                <a:solidFill>
                  <a:schemeClr val="bg2"/>
                </a:solidFill>
                <a:latin typeface="Roboto" panose="02000000000000000000" pitchFamily="2" charset="0"/>
                <a:ea typeface="Roboto" panose="02000000000000000000" pitchFamily="2" charset="0"/>
              </a:rPr>
              <a:t>Identifies Baseline Risk and Allows a Community to Understand Those Risks in Terms of Spatial Extent and Level of Exposure.</a:t>
            </a:r>
            <a:endParaRPr i="1" dirty="0">
              <a:solidFill>
                <a:schemeClr val="bg2"/>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0C60592B-C514-4267-89DB-0438B53D06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8191"/>
            <a:ext cx="5218100" cy="67237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ASSESSMENT COMPONENTS</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Exposure Analysis</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grpSp>
        <p:nvGrpSpPr>
          <p:cNvPr id="10" name="Group 9">
            <a:extLst>
              <a:ext uri="{FF2B5EF4-FFF2-40B4-BE49-F238E27FC236}">
                <a16:creationId xmlns:a16="http://schemas.microsoft.com/office/drawing/2014/main" id="{50C5AE68-86BD-410C-8194-537C15A28113}"/>
              </a:ext>
            </a:extLst>
          </p:cNvPr>
          <p:cNvGrpSpPr/>
          <p:nvPr/>
        </p:nvGrpSpPr>
        <p:grpSpPr>
          <a:xfrm>
            <a:off x="571500" y="2133600"/>
            <a:ext cx="10401299" cy="3962400"/>
            <a:chOff x="571500" y="2053284"/>
            <a:chExt cx="10401299" cy="3461316"/>
          </a:xfrm>
        </p:grpSpPr>
        <p:grpSp>
          <p:nvGrpSpPr>
            <p:cNvPr id="7" name="Group 6">
              <a:extLst>
                <a:ext uri="{FF2B5EF4-FFF2-40B4-BE49-F238E27FC236}">
                  <a16:creationId xmlns:a16="http://schemas.microsoft.com/office/drawing/2014/main" id="{F225D280-C562-468D-8D44-53D839A711E6}"/>
                </a:ext>
              </a:extLst>
            </p:cNvPr>
            <p:cNvGrpSpPr/>
            <p:nvPr/>
          </p:nvGrpSpPr>
          <p:grpSpPr>
            <a:xfrm>
              <a:off x="571500" y="2053284"/>
              <a:ext cx="10401299" cy="990600"/>
              <a:chOff x="571500" y="2053284"/>
              <a:chExt cx="10401299" cy="990600"/>
            </a:xfrm>
          </p:grpSpPr>
          <p:grpSp>
            <p:nvGrpSpPr>
              <p:cNvPr id="23" name="Google Shape;105;p18">
                <a:extLst>
                  <a:ext uri="{FF2B5EF4-FFF2-40B4-BE49-F238E27FC236}">
                    <a16:creationId xmlns:a16="http://schemas.microsoft.com/office/drawing/2014/main" id="{AF9EA338-DCB7-4DEE-9931-F250AF39B1F7}"/>
                  </a:ext>
                </a:extLst>
              </p:cNvPr>
              <p:cNvGrpSpPr/>
              <p:nvPr/>
            </p:nvGrpSpPr>
            <p:grpSpPr>
              <a:xfrm>
                <a:off x="571500" y="2053284"/>
                <a:ext cx="10401299" cy="990600"/>
                <a:chOff x="424813" y="1177875"/>
                <a:chExt cx="8437928" cy="849900"/>
              </a:xfrm>
            </p:grpSpPr>
            <p:sp>
              <p:nvSpPr>
                <p:cNvPr id="24" name="Google Shape;106;p18">
                  <a:extLst>
                    <a:ext uri="{FF2B5EF4-FFF2-40B4-BE49-F238E27FC236}">
                      <a16:creationId xmlns:a16="http://schemas.microsoft.com/office/drawing/2014/main" id="{DAA5715B-2EA9-4C68-B4EB-BC0B51EC3477}"/>
                    </a:ext>
                  </a:extLst>
                </p:cNvPr>
                <p:cNvSpPr/>
                <p:nvPr/>
              </p:nvSpPr>
              <p:spPr>
                <a:xfrm>
                  <a:off x="3071241"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7;p18">
                  <a:extLst>
                    <a:ext uri="{FF2B5EF4-FFF2-40B4-BE49-F238E27FC236}">
                      <a16:creationId xmlns:a16="http://schemas.microsoft.com/office/drawing/2014/main" id="{713DE606-535D-4ABC-B762-0706D426009F}"/>
                    </a:ext>
                  </a:extLst>
                </p:cNvPr>
                <p:cNvSpPr/>
                <p:nvPr/>
              </p:nvSpPr>
              <p:spPr>
                <a:xfrm>
                  <a:off x="424813" y="1177875"/>
                  <a:ext cx="3055800" cy="849900"/>
                </a:xfrm>
                <a:prstGeom prst="homePlate">
                  <a:avLst>
                    <a:gd name="adj" fmla="val 26719"/>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F9C20C"/>
                    </a:highlight>
                  </a:endParaRPr>
                </a:p>
              </p:txBody>
            </p:sp>
          </p:grpSp>
          <p:sp>
            <p:nvSpPr>
              <p:cNvPr id="26" name="TextBox 25">
                <a:extLst>
                  <a:ext uri="{FF2B5EF4-FFF2-40B4-BE49-F238E27FC236}">
                    <a16:creationId xmlns:a16="http://schemas.microsoft.com/office/drawing/2014/main" id="{F08C60B8-599D-4946-910B-756A6EC58572}"/>
                  </a:ext>
                </a:extLst>
              </p:cNvPr>
              <p:cNvSpPr txBox="1"/>
              <p:nvPr/>
            </p:nvSpPr>
            <p:spPr>
              <a:xfrm>
                <a:off x="1058333" y="2089777"/>
                <a:ext cx="3478102" cy="954107"/>
              </a:xfrm>
              <a:prstGeom prst="rect">
                <a:avLst/>
              </a:prstGeom>
              <a:noFill/>
            </p:spPr>
            <p:txBody>
              <a:bodyPr wrap="square">
                <a:spAutoFit/>
              </a:bodyPr>
              <a:lstStyle/>
              <a:p>
                <a:pPr marL="0" lvl="0" indent="0" algn="l" rtl="0">
                  <a:lnSpc>
                    <a:spcPct val="100000"/>
                  </a:lnSpc>
                  <a:spcBef>
                    <a:spcPts val="0"/>
                  </a:spcBef>
                  <a:spcAft>
                    <a:spcPts val="0"/>
                  </a:spcAft>
                  <a:buNone/>
                </a:pPr>
                <a:r>
                  <a:rPr lang="en-US" sz="2800" b="1" dirty="0">
                    <a:solidFill>
                      <a:schemeClr val="dk2"/>
                    </a:solidFill>
                    <a:latin typeface="Roboto" panose="02000000000000000000" pitchFamily="2" charset="0"/>
                    <a:ea typeface="Roboto" panose="02000000000000000000" pitchFamily="2" charset="0"/>
                  </a:rPr>
                  <a:t>Two Planning Horizons</a:t>
                </a:r>
              </a:p>
            </p:txBody>
          </p:sp>
          <p:sp>
            <p:nvSpPr>
              <p:cNvPr id="27" name="TextBox 26">
                <a:extLst>
                  <a:ext uri="{FF2B5EF4-FFF2-40B4-BE49-F238E27FC236}">
                    <a16:creationId xmlns:a16="http://schemas.microsoft.com/office/drawing/2014/main" id="{81DE0310-8020-4A80-81D2-257A8A00B7C6}"/>
                  </a:ext>
                </a:extLst>
              </p:cNvPr>
              <p:cNvSpPr txBox="1"/>
              <p:nvPr/>
            </p:nvSpPr>
            <p:spPr>
              <a:xfrm>
                <a:off x="4785590" y="2102891"/>
                <a:ext cx="4656245" cy="940993"/>
              </a:xfrm>
              <a:prstGeom prst="rect">
                <a:avLst/>
              </a:prstGeom>
              <a:noFill/>
            </p:spPr>
            <p:txBody>
              <a:bodyPr wrap="square">
                <a:spAutoFit/>
              </a:bodyPr>
              <a:lstStyle/>
              <a:p>
                <a:pPr marL="285750" indent="-285750" algn="just">
                  <a:buClrTx/>
                  <a:buFont typeface="Arial" panose="020B0604020202020204" pitchFamily="34" charset="0"/>
                  <a:buChar char="•"/>
                </a:pPr>
                <a:r>
                  <a:rPr lang="en" sz="3200" dirty="0">
                    <a:solidFill>
                      <a:schemeClr val="bg2"/>
                    </a:solidFill>
                    <a:latin typeface="Roboto" panose="02000000000000000000" pitchFamily="2" charset="0"/>
                    <a:ea typeface="Roboto" panose="02000000000000000000" pitchFamily="2" charset="0"/>
                  </a:rPr>
                  <a:t>2040</a:t>
                </a:r>
              </a:p>
              <a:p>
                <a:pPr marL="285750" indent="-285750" algn="just">
                  <a:buClrTx/>
                  <a:buFont typeface="Arial" panose="020B0604020202020204" pitchFamily="34" charset="0"/>
                  <a:buChar char="•"/>
                </a:pPr>
                <a:r>
                  <a:rPr lang="en" sz="3200" dirty="0">
                    <a:solidFill>
                      <a:schemeClr val="bg2"/>
                    </a:solidFill>
                    <a:latin typeface="Roboto" panose="02000000000000000000" pitchFamily="2" charset="0"/>
                    <a:ea typeface="Roboto" panose="02000000000000000000" pitchFamily="2" charset="0"/>
                  </a:rPr>
                  <a:t>2070</a:t>
                </a:r>
              </a:p>
            </p:txBody>
          </p:sp>
        </p:grpSp>
        <p:grpSp>
          <p:nvGrpSpPr>
            <p:cNvPr id="8" name="Group 7">
              <a:extLst>
                <a:ext uri="{FF2B5EF4-FFF2-40B4-BE49-F238E27FC236}">
                  <a16:creationId xmlns:a16="http://schemas.microsoft.com/office/drawing/2014/main" id="{8B66EC3F-C8AF-46A7-B894-67B5D0C447FB}"/>
                </a:ext>
              </a:extLst>
            </p:cNvPr>
            <p:cNvGrpSpPr/>
            <p:nvPr/>
          </p:nvGrpSpPr>
          <p:grpSpPr>
            <a:xfrm>
              <a:off x="571500" y="3241247"/>
              <a:ext cx="10401299" cy="990600"/>
              <a:chOff x="571500" y="3241247"/>
              <a:chExt cx="10401299" cy="990600"/>
            </a:xfrm>
          </p:grpSpPr>
          <p:grpSp>
            <p:nvGrpSpPr>
              <p:cNvPr id="28" name="Google Shape;105;p18">
                <a:extLst>
                  <a:ext uri="{FF2B5EF4-FFF2-40B4-BE49-F238E27FC236}">
                    <a16:creationId xmlns:a16="http://schemas.microsoft.com/office/drawing/2014/main" id="{7C84241F-8C2D-4743-85A0-4607A32BE20A}"/>
                  </a:ext>
                </a:extLst>
              </p:cNvPr>
              <p:cNvGrpSpPr/>
              <p:nvPr/>
            </p:nvGrpSpPr>
            <p:grpSpPr>
              <a:xfrm>
                <a:off x="571500" y="3241247"/>
                <a:ext cx="10401299" cy="990600"/>
                <a:chOff x="424813" y="1177875"/>
                <a:chExt cx="8437928" cy="849900"/>
              </a:xfrm>
            </p:grpSpPr>
            <p:sp>
              <p:nvSpPr>
                <p:cNvPr id="29" name="Google Shape;106;p18">
                  <a:extLst>
                    <a:ext uri="{FF2B5EF4-FFF2-40B4-BE49-F238E27FC236}">
                      <a16:creationId xmlns:a16="http://schemas.microsoft.com/office/drawing/2014/main" id="{1AE65BC8-2521-4CB7-9467-A4972331247F}"/>
                    </a:ext>
                  </a:extLst>
                </p:cNvPr>
                <p:cNvSpPr/>
                <p:nvPr/>
              </p:nvSpPr>
              <p:spPr>
                <a:xfrm>
                  <a:off x="3071241"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07;p18">
                  <a:extLst>
                    <a:ext uri="{FF2B5EF4-FFF2-40B4-BE49-F238E27FC236}">
                      <a16:creationId xmlns:a16="http://schemas.microsoft.com/office/drawing/2014/main" id="{63AEB3DF-A8E3-48D8-81B5-ED01F0693C15}"/>
                    </a:ext>
                  </a:extLst>
                </p:cNvPr>
                <p:cNvSpPr/>
                <p:nvPr/>
              </p:nvSpPr>
              <p:spPr>
                <a:xfrm>
                  <a:off x="424813" y="1177875"/>
                  <a:ext cx="3055800" cy="849900"/>
                </a:xfrm>
                <a:prstGeom prst="homePlate">
                  <a:avLst>
                    <a:gd name="adj" fmla="val 26719"/>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F9C20C"/>
                    </a:highlight>
                  </a:endParaRPr>
                </a:p>
              </p:txBody>
            </p:sp>
          </p:grpSp>
          <p:sp>
            <p:nvSpPr>
              <p:cNvPr id="34" name="TextBox 33">
                <a:extLst>
                  <a:ext uri="{FF2B5EF4-FFF2-40B4-BE49-F238E27FC236}">
                    <a16:creationId xmlns:a16="http://schemas.microsoft.com/office/drawing/2014/main" id="{156E7FDD-3DF8-45DF-99AE-830CBFE36000}"/>
                  </a:ext>
                </a:extLst>
              </p:cNvPr>
              <p:cNvSpPr txBox="1"/>
              <p:nvPr/>
            </p:nvSpPr>
            <p:spPr>
              <a:xfrm>
                <a:off x="981074" y="3259493"/>
                <a:ext cx="3231931" cy="954107"/>
              </a:xfrm>
              <a:prstGeom prst="rect">
                <a:avLst/>
              </a:prstGeom>
              <a:noFill/>
            </p:spPr>
            <p:txBody>
              <a:bodyPr wrap="square">
                <a:spAutoFit/>
              </a:bodyPr>
              <a:lstStyle/>
              <a:p>
                <a:pPr marL="0" lvl="0" indent="0" algn="l" rtl="0">
                  <a:lnSpc>
                    <a:spcPct val="100000"/>
                  </a:lnSpc>
                  <a:spcBef>
                    <a:spcPts val="0"/>
                  </a:spcBef>
                  <a:spcAft>
                    <a:spcPts val="0"/>
                  </a:spcAft>
                  <a:buNone/>
                </a:pPr>
                <a:r>
                  <a:rPr lang="en-US" sz="2800" b="1" dirty="0">
                    <a:solidFill>
                      <a:schemeClr val="dk2"/>
                    </a:solidFill>
                    <a:latin typeface="Roboto" panose="02000000000000000000" pitchFamily="2" charset="0"/>
                    <a:ea typeface="Roboto" panose="02000000000000000000" pitchFamily="2" charset="0"/>
                  </a:rPr>
                  <a:t>NOAA SLR Projections</a:t>
                </a:r>
              </a:p>
            </p:txBody>
          </p:sp>
          <p:sp>
            <p:nvSpPr>
              <p:cNvPr id="36" name="TextBox 35">
                <a:extLst>
                  <a:ext uri="{FF2B5EF4-FFF2-40B4-BE49-F238E27FC236}">
                    <a16:creationId xmlns:a16="http://schemas.microsoft.com/office/drawing/2014/main" id="{4792A201-485C-49ED-9E77-1613DE3CFC05}"/>
                  </a:ext>
                </a:extLst>
              </p:cNvPr>
              <p:cNvSpPr txBox="1"/>
              <p:nvPr/>
            </p:nvSpPr>
            <p:spPr>
              <a:xfrm>
                <a:off x="4544902" y="3275114"/>
                <a:ext cx="6096000" cy="940993"/>
              </a:xfrm>
              <a:prstGeom prst="rect">
                <a:avLst/>
              </a:prstGeom>
              <a:noFill/>
            </p:spPr>
            <p:txBody>
              <a:bodyPr wrap="square">
                <a:spAutoFit/>
              </a:bodyPr>
              <a:lstStyle/>
              <a:p>
                <a:pPr marL="457200" lvl="0" indent="-342900" algn="l" rtl="0">
                  <a:spcBef>
                    <a:spcPts val="0"/>
                  </a:spcBef>
                  <a:spcAft>
                    <a:spcPts val="0"/>
                  </a:spcAft>
                  <a:buClrTx/>
                  <a:buSzPts val="1800"/>
                  <a:buChar char="●"/>
                </a:pPr>
                <a:r>
                  <a:rPr lang="en-US" sz="3200" dirty="0">
                    <a:solidFill>
                      <a:schemeClr val="bg2"/>
                    </a:solidFill>
                    <a:latin typeface="Roboto" panose="02000000000000000000" pitchFamily="2" charset="0"/>
                    <a:ea typeface="Roboto" panose="02000000000000000000" pitchFamily="2" charset="0"/>
                  </a:rPr>
                  <a:t>Intermediate-Low (2017)</a:t>
                </a:r>
              </a:p>
              <a:p>
                <a:pPr marL="457200" lvl="0" indent="-342900" algn="l" rtl="0">
                  <a:spcBef>
                    <a:spcPts val="0"/>
                  </a:spcBef>
                  <a:spcAft>
                    <a:spcPts val="0"/>
                  </a:spcAft>
                  <a:buClrTx/>
                  <a:buSzPts val="1800"/>
                  <a:buChar char="●"/>
                </a:pPr>
                <a:r>
                  <a:rPr lang="en-US" sz="3200" dirty="0">
                    <a:solidFill>
                      <a:schemeClr val="bg2"/>
                    </a:solidFill>
                    <a:latin typeface="Roboto" panose="02000000000000000000" pitchFamily="2" charset="0"/>
                    <a:ea typeface="Roboto" panose="02000000000000000000" pitchFamily="2" charset="0"/>
                  </a:rPr>
                  <a:t>Intermediate-High (2017)</a:t>
                </a:r>
              </a:p>
            </p:txBody>
          </p:sp>
        </p:grpSp>
        <p:grpSp>
          <p:nvGrpSpPr>
            <p:cNvPr id="9" name="Group 8">
              <a:extLst>
                <a:ext uri="{FF2B5EF4-FFF2-40B4-BE49-F238E27FC236}">
                  <a16:creationId xmlns:a16="http://schemas.microsoft.com/office/drawing/2014/main" id="{E56341D2-34F8-4211-B522-DF887CCAF3B9}"/>
                </a:ext>
              </a:extLst>
            </p:cNvPr>
            <p:cNvGrpSpPr/>
            <p:nvPr/>
          </p:nvGrpSpPr>
          <p:grpSpPr>
            <a:xfrm>
              <a:off x="571500" y="4524000"/>
              <a:ext cx="10401299" cy="990600"/>
              <a:chOff x="571500" y="4524000"/>
              <a:chExt cx="10267951" cy="990600"/>
            </a:xfrm>
          </p:grpSpPr>
          <p:grpSp>
            <p:nvGrpSpPr>
              <p:cNvPr id="31" name="Google Shape;105;p18">
                <a:extLst>
                  <a:ext uri="{FF2B5EF4-FFF2-40B4-BE49-F238E27FC236}">
                    <a16:creationId xmlns:a16="http://schemas.microsoft.com/office/drawing/2014/main" id="{BE2BC2AC-D4CC-41F5-B85F-F437523337CC}"/>
                  </a:ext>
                </a:extLst>
              </p:cNvPr>
              <p:cNvGrpSpPr/>
              <p:nvPr/>
            </p:nvGrpSpPr>
            <p:grpSpPr>
              <a:xfrm>
                <a:off x="571500" y="4524000"/>
                <a:ext cx="10267951" cy="990600"/>
                <a:chOff x="424813" y="1177875"/>
                <a:chExt cx="8437928" cy="849900"/>
              </a:xfrm>
            </p:grpSpPr>
            <p:sp>
              <p:nvSpPr>
                <p:cNvPr id="32" name="Google Shape;106;p18">
                  <a:extLst>
                    <a:ext uri="{FF2B5EF4-FFF2-40B4-BE49-F238E27FC236}">
                      <a16:creationId xmlns:a16="http://schemas.microsoft.com/office/drawing/2014/main" id="{66547010-B7F4-475D-901B-60BCBE972481}"/>
                    </a:ext>
                  </a:extLst>
                </p:cNvPr>
                <p:cNvSpPr/>
                <p:nvPr/>
              </p:nvSpPr>
              <p:spPr>
                <a:xfrm>
                  <a:off x="3071241"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07;p18">
                  <a:extLst>
                    <a:ext uri="{FF2B5EF4-FFF2-40B4-BE49-F238E27FC236}">
                      <a16:creationId xmlns:a16="http://schemas.microsoft.com/office/drawing/2014/main" id="{35BCFC01-8DE9-412C-80DE-808BFBC2A3EB}"/>
                    </a:ext>
                  </a:extLst>
                </p:cNvPr>
                <p:cNvSpPr/>
                <p:nvPr/>
              </p:nvSpPr>
              <p:spPr>
                <a:xfrm>
                  <a:off x="424813" y="1177875"/>
                  <a:ext cx="3055800" cy="849900"/>
                </a:xfrm>
                <a:prstGeom prst="homePlate">
                  <a:avLst>
                    <a:gd name="adj" fmla="val 26719"/>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F9C20C"/>
                    </a:highlight>
                  </a:endParaRPr>
                </a:p>
              </p:txBody>
            </p:sp>
          </p:grpSp>
          <p:sp>
            <p:nvSpPr>
              <p:cNvPr id="21" name="Google Shape;123;p18">
                <a:extLst>
                  <a:ext uri="{FF2B5EF4-FFF2-40B4-BE49-F238E27FC236}">
                    <a16:creationId xmlns:a16="http://schemas.microsoft.com/office/drawing/2014/main" id="{6155DFAD-3EBE-48F1-8FA8-2E7AA6A8487C}"/>
                  </a:ext>
                </a:extLst>
              </p:cNvPr>
              <p:cNvSpPr txBox="1">
                <a:spLocks/>
              </p:cNvSpPr>
              <p:nvPr/>
            </p:nvSpPr>
            <p:spPr>
              <a:xfrm>
                <a:off x="1210734" y="4591500"/>
                <a:ext cx="2422500" cy="799200"/>
              </a:xfrm>
              <a:prstGeom prst="rect">
                <a:avLst/>
              </a:prstGeom>
            </p:spPr>
            <p:txBody>
              <a:bodyPr spcFirstLastPara="1" vert="horz" wrap="square" lIns="91425" tIns="91425" rIns="91425" bIns="91425" rtlCol="0" anchor="ctr"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800" b="1" dirty="0">
                    <a:solidFill>
                      <a:schemeClr val="dk2"/>
                    </a:solidFill>
                    <a:latin typeface="Roboto" panose="02000000000000000000" pitchFamily="2" charset="0"/>
                    <a:ea typeface="Roboto" panose="02000000000000000000" pitchFamily="2" charset="0"/>
                  </a:rPr>
                  <a:t>Storm Surge</a:t>
                </a:r>
              </a:p>
            </p:txBody>
          </p:sp>
          <p:sp>
            <p:nvSpPr>
              <p:cNvPr id="22" name="Google Shape;124;p18">
                <a:extLst>
                  <a:ext uri="{FF2B5EF4-FFF2-40B4-BE49-F238E27FC236}">
                    <a16:creationId xmlns:a16="http://schemas.microsoft.com/office/drawing/2014/main" id="{9318FD10-4D78-4632-8512-D37652EFF89C}"/>
                  </a:ext>
                </a:extLst>
              </p:cNvPr>
              <p:cNvSpPr txBox="1">
                <a:spLocks/>
              </p:cNvSpPr>
              <p:nvPr/>
            </p:nvSpPr>
            <p:spPr>
              <a:xfrm>
                <a:off x="4544902" y="4591500"/>
                <a:ext cx="5966907" cy="79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1pPr>
                <a:lvl2pPr marL="914400" marR="0" lvl="1"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2pPr>
                <a:lvl3pPr marL="1371600" marR="0" lvl="2"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115000"/>
                  </a:lnSpc>
                  <a:spcBef>
                    <a:spcPts val="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9pPr>
              </a:lstStyle>
              <a:p>
                <a:pPr>
                  <a:buClrTx/>
                </a:pPr>
                <a:r>
                  <a:rPr lang="en-US" sz="3200" dirty="0">
                    <a:solidFill>
                      <a:schemeClr val="bg2"/>
                    </a:solidFill>
                    <a:latin typeface="Roboto" panose="02000000000000000000" pitchFamily="2" charset="0"/>
                    <a:ea typeface="Roboto" panose="02000000000000000000" pitchFamily="2" charset="0"/>
                  </a:rPr>
                  <a:t>Equal or Exceed the Current 100-year Flood Event</a:t>
                </a:r>
              </a:p>
            </p:txBody>
          </p:sp>
        </p:grpSp>
      </p:grpSp>
    </p:spTree>
    <p:extLst>
      <p:ext uri="{BB962C8B-B14F-4D97-AF65-F5344CB8AC3E}">
        <p14:creationId xmlns:p14="http://schemas.microsoft.com/office/powerpoint/2010/main" val="407898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ASSESSMENT COMPONENTS</a:t>
            </a:r>
          </a:p>
        </p:txBody>
      </p:sp>
      <p:sp>
        <p:nvSpPr>
          <p:cNvPr id="2" name="TextBox 1"/>
          <p:cNvSpPr txBox="1"/>
          <p:nvPr/>
        </p:nvSpPr>
        <p:spPr>
          <a:xfrm>
            <a:off x="1524000" y="1289684"/>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Exposure Analysis</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grpSp>
        <p:nvGrpSpPr>
          <p:cNvPr id="7" name="Group 6">
            <a:extLst>
              <a:ext uri="{FF2B5EF4-FFF2-40B4-BE49-F238E27FC236}">
                <a16:creationId xmlns:a16="http://schemas.microsoft.com/office/drawing/2014/main" id="{95B0E2E5-FB65-4CE1-966F-0274514D1874}"/>
              </a:ext>
            </a:extLst>
          </p:cNvPr>
          <p:cNvGrpSpPr/>
          <p:nvPr/>
        </p:nvGrpSpPr>
        <p:grpSpPr>
          <a:xfrm>
            <a:off x="381000" y="2169369"/>
            <a:ext cx="11125200" cy="4155231"/>
            <a:chOff x="762000" y="2157213"/>
            <a:chExt cx="10210799" cy="3633987"/>
          </a:xfrm>
        </p:grpSpPr>
        <p:grpSp>
          <p:nvGrpSpPr>
            <p:cNvPr id="45" name="Group 44">
              <a:extLst>
                <a:ext uri="{FF2B5EF4-FFF2-40B4-BE49-F238E27FC236}">
                  <a16:creationId xmlns:a16="http://schemas.microsoft.com/office/drawing/2014/main" id="{4DD02D2B-39D3-4A6C-B5A7-D49E95A560FE}"/>
                </a:ext>
              </a:extLst>
            </p:cNvPr>
            <p:cNvGrpSpPr/>
            <p:nvPr/>
          </p:nvGrpSpPr>
          <p:grpSpPr>
            <a:xfrm>
              <a:off x="886881" y="2157213"/>
              <a:ext cx="10077451" cy="1080638"/>
              <a:chOff x="886881" y="2000120"/>
              <a:chExt cx="10077451" cy="1080638"/>
            </a:xfrm>
          </p:grpSpPr>
          <p:grpSp>
            <p:nvGrpSpPr>
              <p:cNvPr id="23" name="Google Shape;105;p18">
                <a:extLst>
                  <a:ext uri="{FF2B5EF4-FFF2-40B4-BE49-F238E27FC236}">
                    <a16:creationId xmlns:a16="http://schemas.microsoft.com/office/drawing/2014/main" id="{AF9EA338-DCB7-4DEE-9931-F250AF39B1F7}"/>
                  </a:ext>
                </a:extLst>
              </p:cNvPr>
              <p:cNvGrpSpPr/>
              <p:nvPr/>
            </p:nvGrpSpPr>
            <p:grpSpPr>
              <a:xfrm>
                <a:off x="886881" y="2000120"/>
                <a:ext cx="10077451" cy="990600"/>
                <a:chOff x="424813" y="1177875"/>
                <a:chExt cx="8437928" cy="849900"/>
              </a:xfrm>
            </p:grpSpPr>
            <p:sp>
              <p:nvSpPr>
                <p:cNvPr id="24" name="Google Shape;106;p18">
                  <a:extLst>
                    <a:ext uri="{FF2B5EF4-FFF2-40B4-BE49-F238E27FC236}">
                      <a16:creationId xmlns:a16="http://schemas.microsoft.com/office/drawing/2014/main" id="{DAA5715B-2EA9-4C68-B4EB-BC0B51EC3477}"/>
                    </a:ext>
                  </a:extLst>
                </p:cNvPr>
                <p:cNvSpPr/>
                <p:nvPr/>
              </p:nvSpPr>
              <p:spPr>
                <a:xfrm>
                  <a:off x="3071241"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7;p18">
                  <a:extLst>
                    <a:ext uri="{FF2B5EF4-FFF2-40B4-BE49-F238E27FC236}">
                      <a16:creationId xmlns:a16="http://schemas.microsoft.com/office/drawing/2014/main" id="{713DE606-535D-4ABC-B762-0706D426009F}"/>
                    </a:ext>
                  </a:extLst>
                </p:cNvPr>
                <p:cNvSpPr/>
                <p:nvPr/>
              </p:nvSpPr>
              <p:spPr>
                <a:xfrm>
                  <a:off x="424813" y="1177875"/>
                  <a:ext cx="3055800" cy="849900"/>
                </a:xfrm>
                <a:prstGeom prst="homePlate">
                  <a:avLst>
                    <a:gd name="adj" fmla="val 26719"/>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F9C20C"/>
                    </a:highlight>
                  </a:endParaRPr>
                </a:p>
              </p:txBody>
            </p:sp>
          </p:grpSp>
          <p:sp>
            <p:nvSpPr>
              <p:cNvPr id="37" name="Google Shape;133;p19">
                <a:extLst>
                  <a:ext uri="{FF2B5EF4-FFF2-40B4-BE49-F238E27FC236}">
                    <a16:creationId xmlns:a16="http://schemas.microsoft.com/office/drawing/2014/main" id="{A24BB0C9-14D0-4C5F-B93B-F82228023360}"/>
                  </a:ext>
                </a:extLst>
              </p:cNvPr>
              <p:cNvSpPr txBox="1">
                <a:spLocks/>
              </p:cNvSpPr>
              <p:nvPr/>
            </p:nvSpPr>
            <p:spPr>
              <a:xfrm>
                <a:off x="1219201" y="2095820"/>
                <a:ext cx="2940900" cy="799200"/>
              </a:xfrm>
              <a:prstGeom prst="rect">
                <a:avLst/>
              </a:prstGeom>
            </p:spPr>
            <p:txBody>
              <a:bodyPr spcFirstLastPara="1" vert="horz" wrap="square" lIns="91425" tIns="91425" rIns="91425" bIns="91425"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800" b="1" dirty="0">
                    <a:solidFill>
                      <a:schemeClr val="dk2"/>
                    </a:solidFill>
                    <a:latin typeface="Roboto" panose="02000000000000000000" pitchFamily="2" charset="0"/>
                    <a:ea typeface="Roboto" panose="02000000000000000000" pitchFamily="2" charset="0"/>
                  </a:rPr>
                  <a:t>Rainfall-induced Flooding (FEMA)</a:t>
                </a:r>
              </a:p>
            </p:txBody>
          </p:sp>
          <p:sp>
            <p:nvSpPr>
              <p:cNvPr id="39" name="TextBox 38">
                <a:extLst>
                  <a:ext uri="{FF2B5EF4-FFF2-40B4-BE49-F238E27FC236}">
                    <a16:creationId xmlns:a16="http://schemas.microsoft.com/office/drawing/2014/main" id="{99FBABEE-2953-4308-93AA-8F7A8A9ABA2C}"/>
                  </a:ext>
                </a:extLst>
              </p:cNvPr>
              <p:cNvSpPr txBox="1"/>
              <p:nvPr/>
            </p:nvSpPr>
            <p:spPr>
              <a:xfrm>
                <a:off x="4702383" y="2003540"/>
                <a:ext cx="6096000" cy="1077218"/>
              </a:xfrm>
              <a:prstGeom prst="rect">
                <a:avLst/>
              </a:prstGeom>
              <a:noFill/>
            </p:spPr>
            <p:txBody>
              <a:bodyPr wrap="square">
                <a:spAutoFit/>
              </a:bodyPr>
              <a:lstStyle/>
              <a:p>
                <a:pPr marL="457200" lvl="0" indent="-342900" algn="l" rtl="0">
                  <a:spcBef>
                    <a:spcPts val="0"/>
                  </a:spcBef>
                  <a:spcAft>
                    <a:spcPts val="0"/>
                  </a:spcAft>
                  <a:buClrTx/>
                  <a:buSzPts val="1800"/>
                  <a:buChar char="●"/>
                </a:pPr>
                <a:r>
                  <a:rPr lang="en-US" sz="3200" dirty="0">
                    <a:solidFill>
                      <a:schemeClr val="bg2"/>
                    </a:solidFill>
                    <a:latin typeface="Roboto" panose="02000000000000000000" pitchFamily="2" charset="0"/>
                    <a:ea typeface="Roboto" panose="02000000000000000000" pitchFamily="2" charset="0"/>
                  </a:rPr>
                  <a:t>100-year storm</a:t>
                </a:r>
              </a:p>
              <a:p>
                <a:pPr marL="457200" lvl="0" indent="-342900" algn="l" rtl="0">
                  <a:spcBef>
                    <a:spcPts val="0"/>
                  </a:spcBef>
                  <a:spcAft>
                    <a:spcPts val="0"/>
                  </a:spcAft>
                  <a:buClrTx/>
                  <a:buSzPts val="1800"/>
                  <a:buChar char="●"/>
                </a:pPr>
                <a:r>
                  <a:rPr lang="en-US" sz="3200" dirty="0">
                    <a:solidFill>
                      <a:schemeClr val="bg2"/>
                    </a:solidFill>
                    <a:latin typeface="Roboto" panose="02000000000000000000" pitchFamily="2" charset="0"/>
                    <a:ea typeface="Roboto" panose="02000000000000000000" pitchFamily="2" charset="0"/>
                  </a:rPr>
                  <a:t>500-year storm</a:t>
                </a:r>
              </a:p>
            </p:txBody>
          </p:sp>
        </p:grpSp>
        <p:grpSp>
          <p:nvGrpSpPr>
            <p:cNvPr id="46" name="Group 45">
              <a:extLst>
                <a:ext uri="{FF2B5EF4-FFF2-40B4-BE49-F238E27FC236}">
                  <a16:creationId xmlns:a16="http://schemas.microsoft.com/office/drawing/2014/main" id="{543AAABA-D871-40EB-B327-150DAF3369F5}"/>
                </a:ext>
              </a:extLst>
            </p:cNvPr>
            <p:cNvGrpSpPr/>
            <p:nvPr/>
          </p:nvGrpSpPr>
          <p:grpSpPr>
            <a:xfrm>
              <a:off x="886881" y="3437467"/>
              <a:ext cx="10077451" cy="990600"/>
              <a:chOff x="895348" y="3241247"/>
              <a:chExt cx="10077451" cy="990600"/>
            </a:xfrm>
          </p:grpSpPr>
          <p:grpSp>
            <p:nvGrpSpPr>
              <p:cNvPr id="28" name="Google Shape;105;p18">
                <a:extLst>
                  <a:ext uri="{FF2B5EF4-FFF2-40B4-BE49-F238E27FC236}">
                    <a16:creationId xmlns:a16="http://schemas.microsoft.com/office/drawing/2014/main" id="{7C84241F-8C2D-4743-85A0-4607A32BE20A}"/>
                  </a:ext>
                </a:extLst>
              </p:cNvPr>
              <p:cNvGrpSpPr/>
              <p:nvPr/>
            </p:nvGrpSpPr>
            <p:grpSpPr>
              <a:xfrm>
                <a:off x="895348" y="3241247"/>
                <a:ext cx="10077451" cy="990600"/>
                <a:chOff x="424813" y="1177875"/>
                <a:chExt cx="8437928" cy="849900"/>
              </a:xfrm>
            </p:grpSpPr>
            <p:sp>
              <p:nvSpPr>
                <p:cNvPr id="29" name="Google Shape;106;p18">
                  <a:extLst>
                    <a:ext uri="{FF2B5EF4-FFF2-40B4-BE49-F238E27FC236}">
                      <a16:creationId xmlns:a16="http://schemas.microsoft.com/office/drawing/2014/main" id="{1AE65BC8-2521-4CB7-9467-A4972331247F}"/>
                    </a:ext>
                  </a:extLst>
                </p:cNvPr>
                <p:cNvSpPr/>
                <p:nvPr/>
              </p:nvSpPr>
              <p:spPr>
                <a:xfrm>
                  <a:off x="3071241"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07;p18">
                  <a:extLst>
                    <a:ext uri="{FF2B5EF4-FFF2-40B4-BE49-F238E27FC236}">
                      <a16:creationId xmlns:a16="http://schemas.microsoft.com/office/drawing/2014/main" id="{63AEB3DF-A8E3-48D8-81B5-ED01F0693C15}"/>
                    </a:ext>
                  </a:extLst>
                </p:cNvPr>
                <p:cNvSpPr/>
                <p:nvPr/>
              </p:nvSpPr>
              <p:spPr>
                <a:xfrm>
                  <a:off x="424813" y="1177875"/>
                  <a:ext cx="3055800" cy="849900"/>
                </a:xfrm>
                <a:prstGeom prst="homePlate">
                  <a:avLst>
                    <a:gd name="adj" fmla="val 26719"/>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F9C20C"/>
                    </a:highlight>
                  </a:endParaRPr>
                </a:p>
              </p:txBody>
            </p:sp>
          </p:grpSp>
          <p:sp>
            <p:nvSpPr>
              <p:cNvPr id="40" name="Google Shape;138;p19">
                <a:extLst>
                  <a:ext uri="{FF2B5EF4-FFF2-40B4-BE49-F238E27FC236}">
                    <a16:creationId xmlns:a16="http://schemas.microsoft.com/office/drawing/2014/main" id="{5E0939E4-26C9-49E3-91C6-775F32757824}"/>
                  </a:ext>
                </a:extLst>
              </p:cNvPr>
              <p:cNvSpPr txBox="1">
                <a:spLocks/>
              </p:cNvSpPr>
              <p:nvPr/>
            </p:nvSpPr>
            <p:spPr>
              <a:xfrm>
                <a:off x="1478401" y="3343660"/>
                <a:ext cx="2422500" cy="799200"/>
              </a:xfrm>
              <a:prstGeom prst="rect">
                <a:avLst/>
              </a:prstGeom>
            </p:spPr>
            <p:txBody>
              <a:bodyPr spcFirstLastPara="1" vert="horz" wrap="square" lIns="91425" tIns="91425" rIns="91425" bIns="91425" rtlCol="0" anchor="ctr"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800" b="1" dirty="0">
                    <a:solidFill>
                      <a:schemeClr val="dk2"/>
                    </a:solidFill>
                    <a:latin typeface="Roboto" panose="02000000000000000000" pitchFamily="2" charset="0"/>
                    <a:ea typeface="Roboto" panose="02000000000000000000" pitchFamily="2" charset="0"/>
                  </a:rPr>
                  <a:t>Tidal Days</a:t>
                </a:r>
              </a:p>
            </p:txBody>
          </p:sp>
          <p:sp>
            <p:nvSpPr>
              <p:cNvPr id="41" name="Google Shape;139;p19">
                <a:extLst>
                  <a:ext uri="{FF2B5EF4-FFF2-40B4-BE49-F238E27FC236}">
                    <a16:creationId xmlns:a16="http://schemas.microsoft.com/office/drawing/2014/main" id="{538F95BD-957F-42CD-9F65-6C6E861032EA}"/>
                  </a:ext>
                </a:extLst>
              </p:cNvPr>
              <p:cNvSpPr txBox="1">
                <a:spLocks/>
              </p:cNvSpPr>
              <p:nvPr/>
            </p:nvSpPr>
            <p:spPr>
              <a:xfrm>
                <a:off x="4613727" y="3297789"/>
                <a:ext cx="6193123" cy="799200"/>
              </a:xfrm>
              <a:prstGeom prst="rect">
                <a:avLst/>
              </a:prstGeom>
            </p:spPr>
            <p:txBody>
              <a:bodyPr spcFirstLastPara="1" vert="horz" wrap="square" lIns="91425" tIns="91425" rIns="91425" bIns="91425"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Bef>
                    <a:spcPts val="0"/>
                  </a:spcBef>
                  <a:buSzPts val="1800"/>
                  <a:buFont typeface="Arial" pitchFamily="34" charset="0"/>
                  <a:buChar char="●"/>
                </a:pPr>
                <a:r>
                  <a:rPr lang="en-US" dirty="0">
                    <a:solidFill>
                      <a:schemeClr val="bg2"/>
                    </a:solidFill>
                    <a:latin typeface="Roboto" panose="02000000000000000000" pitchFamily="2" charset="0"/>
                    <a:ea typeface="Roboto" panose="02000000000000000000" pitchFamily="2" charset="0"/>
                  </a:rPr>
                  <a:t>Depth</a:t>
                </a:r>
              </a:p>
              <a:p>
                <a:pPr marL="457200">
                  <a:spcBef>
                    <a:spcPts val="0"/>
                  </a:spcBef>
                  <a:buSzPts val="1800"/>
                  <a:buFont typeface="Arial" pitchFamily="34" charset="0"/>
                  <a:buChar char="●"/>
                </a:pPr>
                <a:r>
                  <a:rPr lang="en-US" dirty="0">
                    <a:solidFill>
                      <a:schemeClr val="bg2"/>
                    </a:solidFill>
                    <a:latin typeface="Roboto" panose="02000000000000000000" pitchFamily="2" charset="0"/>
                    <a:ea typeface="Roboto" panose="02000000000000000000" pitchFamily="2" charset="0"/>
                  </a:rPr>
                  <a:t>Number of Tidal Flood Days</a:t>
                </a:r>
              </a:p>
            </p:txBody>
          </p:sp>
        </p:grpSp>
        <p:grpSp>
          <p:nvGrpSpPr>
            <p:cNvPr id="47" name="Group 46">
              <a:extLst>
                <a:ext uri="{FF2B5EF4-FFF2-40B4-BE49-F238E27FC236}">
                  <a16:creationId xmlns:a16="http://schemas.microsoft.com/office/drawing/2014/main" id="{2CFD23AE-6099-4E9C-B3B1-DCE067E75112}"/>
                </a:ext>
              </a:extLst>
            </p:cNvPr>
            <p:cNvGrpSpPr/>
            <p:nvPr/>
          </p:nvGrpSpPr>
          <p:grpSpPr>
            <a:xfrm>
              <a:off x="762000" y="4800600"/>
              <a:ext cx="10210799" cy="990600"/>
              <a:chOff x="895348" y="4591500"/>
              <a:chExt cx="10077451" cy="990600"/>
            </a:xfrm>
          </p:grpSpPr>
          <p:grpSp>
            <p:nvGrpSpPr>
              <p:cNvPr id="31" name="Google Shape;105;p18">
                <a:extLst>
                  <a:ext uri="{FF2B5EF4-FFF2-40B4-BE49-F238E27FC236}">
                    <a16:creationId xmlns:a16="http://schemas.microsoft.com/office/drawing/2014/main" id="{BE2BC2AC-D4CC-41F5-B85F-F437523337CC}"/>
                  </a:ext>
                </a:extLst>
              </p:cNvPr>
              <p:cNvGrpSpPr/>
              <p:nvPr/>
            </p:nvGrpSpPr>
            <p:grpSpPr>
              <a:xfrm>
                <a:off x="895348" y="4591500"/>
                <a:ext cx="10077451" cy="990600"/>
                <a:chOff x="424813" y="1177875"/>
                <a:chExt cx="8437928" cy="849900"/>
              </a:xfrm>
            </p:grpSpPr>
            <p:sp>
              <p:nvSpPr>
                <p:cNvPr id="32" name="Google Shape;106;p18">
                  <a:extLst>
                    <a:ext uri="{FF2B5EF4-FFF2-40B4-BE49-F238E27FC236}">
                      <a16:creationId xmlns:a16="http://schemas.microsoft.com/office/drawing/2014/main" id="{66547010-B7F4-475D-901B-60BCBE972481}"/>
                    </a:ext>
                  </a:extLst>
                </p:cNvPr>
                <p:cNvSpPr/>
                <p:nvPr/>
              </p:nvSpPr>
              <p:spPr>
                <a:xfrm>
                  <a:off x="3071241"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07;p18">
                  <a:extLst>
                    <a:ext uri="{FF2B5EF4-FFF2-40B4-BE49-F238E27FC236}">
                      <a16:creationId xmlns:a16="http://schemas.microsoft.com/office/drawing/2014/main" id="{35BCFC01-8DE9-412C-80DE-808BFBC2A3EB}"/>
                    </a:ext>
                  </a:extLst>
                </p:cNvPr>
                <p:cNvSpPr/>
                <p:nvPr/>
              </p:nvSpPr>
              <p:spPr>
                <a:xfrm>
                  <a:off x="424813" y="1177875"/>
                  <a:ext cx="3055800" cy="849900"/>
                </a:xfrm>
                <a:prstGeom prst="homePlate">
                  <a:avLst>
                    <a:gd name="adj" fmla="val 26719"/>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F9C20C"/>
                    </a:highlight>
                  </a:endParaRPr>
                </a:p>
              </p:txBody>
            </p:sp>
          </p:grpSp>
          <p:sp>
            <p:nvSpPr>
              <p:cNvPr id="42" name="Google Shape;148;p19">
                <a:extLst>
                  <a:ext uri="{FF2B5EF4-FFF2-40B4-BE49-F238E27FC236}">
                    <a16:creationId xmlns:a16="http://schemas.microsoft.com/office/drawing/2014/main" id="{CCEC6E97-B867-491D-B477-96C8D17F1F5A}"/>
                  </a:ext>
                </a:extLst>
              </p:cNvPr>
              <p:cNvSpPr txBox="1">
                <a:spLocks/>
              </p:cNvSpPr>
              <p:nvPr/>
            </p:nvSpPr>
            <p:spPr>
              <a:xfrm>
                <a:off x="1371600" y="4591500"/>
                <a:ext cx="2422500" cy="799200"/>
              </a:xfrm>
              <a:prstGeom prst="rect">
                <a:avLst/>
              </a:prstGeom>
            </p:spPr>
            <p:txBody>
              <a:bodyPr spcFirstLastPara="1" vert="horz" wrap="square" lIns="91425" tIns="91425" rIns="91425" bIns="91425" rtlCol="0" anchor="ctr"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b="1" dirty="0">
                    <a:solidFill>
                      <a:schemeClr val="dk2"/>
                    </a:solidFill>
                    <a:latin typeface="+mj-lt"/>
                  </a:rPr>
                  <a:t>What’s Next?</a:t>
                </a:r>
              </a:p>
            </p:txBody>
          </p:sp>
          <p:sp>
            <p:nvSpPr>
              <p:cNvPr id="44" name="Google Shape;149;p19">
                <a:extLst>
                  <a:ext uri="{FF2B5EF4-FFF2-40B4-BE49-F238E27FC236}">
                    <a16:creationId xmlns:a16="http://schemas.microsoft.com/office/drawing/2014/main" id="{C9BF155F-B61D-46AF-808F-518E8F7096FF}"/>
                  </a:ext>
                </a:extLst>
              </p:cNvPr>
              <p:cNvSpPr txBox="1">
                <a:spLocks/>
              </p:cNvSpPr>
              <p:nvPr/>
            </p:nvSpPr>
            <p:spPr>
              <a:xfrm>
                <a:off x="4674592" y="4687200"/>
                <a:ext cx="6142781" cy="799200"/>
              </a:xfrm>
              <a:prstGeom prst="rect">
                <a:avLst/>
              </a:prstGeom>
            </p:spPr>
            <p:txBody>
              <a:bodyPr spcFirstLastPara="1" vert="horz" wrap="square" lIns="91425" tIns="91425" rIns="91425" bIns="91425"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Bef>
                    <a:spcPts val="0"/>
                  </a:spcBef>
                  <a:buSzPts val="1800"/>
                  <a:buFont typeface="Arial" pitchFamily="34" charset="0"/>
                  <a:buChar char="●"/>
                </a:pPr>
                <a:r>
                  <a:rPr lang="en-US" dirty="0">
                    <a:solidFill>
                      <a:schemeClr val="bg2"/>
                    </a:solidFill>
                    <a:latin typeface="Roboto" panose="02000000000000000000" pitchFamily="2" charset="0"/>
                    <a:ea typeface="Roboto" panose="02000000000000000000" pitchFamily="2" charset="0"/>
                  </a:rPr>
                  <a:t>Economic Corridors Exposure Analysis</a:t>
                </a:r>
              </a:p>
            </p:txBody>
          </p:sp>
        </p:grpSp>
      </p:grpSp>
    </p:spTree>
    <p:extLst>
      <p:ext uri="{BB962C8B-B14F-4D97-AF65-F5344CB8AC3E}">
        <p14:creationId xmlns:p14="http://schemas.microsoft.com/office/powerpoint/2010/main" val="374788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7"/>
          <p:cNvSpPr txBox="1">
            <a:spLocks noGrp="1"/>
          </p:cNvSpPr>
          <p:nvPr>
            <p:ph type="body" idx="1"/>
          </p:nvPr>
        </p:nvSpPr>
        <p:spPr>
          <a:xfrm>
            <a:off x="435042" y="2209800"/>
            <a:ext cx="5333200" cy="4201200"/>
          </a:xfrm>
          <a:prstGeom prst="rect">
            <a:avLst/>
          </a:prstGeom>
        </p:spPr>
        <p:txBody>
          <a:bodyPr spcFirstLastPara="1" vert="horz" wrap="square" lIns="121900" tIns="121900" rIns="121900" bIns="121900" rtlCol="0" anchor="t" anchorCtr="0">
            <a:normAutofit/>
          </a:bodyPr>
          <a:lstStyle/>
          <a:p>
            <a:pPr marL="0" indent="0" algn="ctr">
              <a:buNone/>
            </a:pPr>
            <a:r>
              <a:rPr lang="en" sz="4000" dirty="0">
                <a:solidFill>
                  <a:srgbClr val="153355"/>
                </a:solidFill>
                <a:latin typeface="EB Garamond SemiBold"/>
                <a:ea typeface="EB Garamond SemiBold"/>
                <a:cs typeface="EB Garamond SemiBold"/>
                <a:sym typeface="EB Garamond SemiBold"/>
              </a:rPr>
              <a:t>Intermediate Low</a:t>
            </a:r>
            <a:endParaRPr sz="4000" dirty="0">
              <a:solidFill>
                <a:srgbClr val="153355"/>
              </a:solidFill>
              <a:latin typeface="EB Garamond SemiBold"/>
              <a:ea typeface="EB Garamond SemiBold"/>
              <a:cs typeface="EB Garamond SemiBold"/>
              <a:sym typeface="EB Garamond SemiBold"/>
            </a:endParaRPr>
          </a:p>
          <a:p>
            <a:pPr marL="0" indent="0" algn="ctr">
              <a:buNone/>
            </a:pPr>
            <a:r>
              <a:rPr lang="en" sz="12800" dirty="0">
                <a:solidFill>
                  <a:srgbClr val="153355"/>
                </a:solidFill>
                <a:latin typeface="EB Garamond SemiBold"/>
                <a:ea typeface="EB Garamond SemiBold"/>
                <a:cs typeface="EB Garamond SemiBold"/>
                <a:sym typeface="EB Garamond SemiBold"/>
              </a:rPr>
              <a:t>1.75 ft.</a:t>
            </a:r>
            <a:endParaRPr sz="12800" dirty="0">
              <a:solidFill>
                <a:srgbClr val="153355"/>
              </a:solidFill>
              <a:latin typeface="EB Garamond SemiBold"/>
              <a:ea typeface="EB Garamond SemiBold"/>
              <a:cs typeface="EB Garamond SemiBold"/>
              <a:sym typeface="EB Garamond SemiBold"/>
            </a:endParaRPr>
          </a:p>
          <a:p>
            <a:pPr marL="0" indent="0" algn="ctr">
              <a:buNone/>
            </a:pPr>
            <a:r>
              <a:rPr lang="en" dirty="0"/>
              <a:t>Minimum by 2100 (2017 NOAA)</a:t>
            </a:r>
            <a:endParaRPr dirty="0"/>
          </a:p>
          <a:p>
            <a:pPr marL="0" indent="0">
              <a:spcBef>
                <a:spcPts val="1600"/>
              </a:spcBef>
              <a:spcAft>
                <a:spcPts val="1600"/>
              </a:spcAft>
              <a:buNone/>
            </a:pPr>
            <a:endParaRPr dirty="0"/>
          </a:p>
        </p:txBody>
      </p:sp>
      <p:sp>
        <p:nvSpPr>
          <p:cNvPr id="198" name="Google Shape;198;p27"/>
          <p:cNvSpPr txBox="1">
            <a:spLocks noGrp="1"/>
          </p:cNvSpPr>
          <p:nvPr>
            <p:ph type="body" idx="2"/>
          </p:nvPr>
        </p:nvSpPr>
        <p:spPr>
          <a:xfrm>
            <a:off x="6096000" y="2133599"/>
            <a:ext cx="5680400" cy="4201200"/>
          </a:xfrm>
          <a:prstGeom prst="rect">
            <a:avLst/>
          </a:prstGeom>
        </p:spPr>
        <p:txBody>
          <a:bodyPr spcFirstLastPara="1" vert="horz" wrap="square" lIns="121900" tIns="121900" rIns="121900" bIns="121900" rtlCol="0" anchor="t" anchorCtr="0">
            <a:normAutofit/>
          </a:bodyPr>
          <a:lstStyle/>
          <a:p>
            <a:pPr marL="0" indent="0" algn="ctr">
              <a:buNone/>
            </a:pPr>
            <a:r>
              <a:rPr lang="en" sz="4000" dirty="0">
                <a:solidFill>
                  <a:srgbClr val="153355"/>
                </a:solidFill>
                <a:latin typeface="EB Garamond SemiBold"/>
                <a:ea typeface="EB Garamond SemiBold"/>
                <a:cs typeface="EB Garamond SemiBold"/>
                <a:sym typeface="EB Garamond SemiBold"/>
              </a:rPr>
              <a:t>Intermediate High</a:t>
            </a:r>
            <a:endParaRPr sz="4000" dirty="0">
              <a:solidFill>
                <a:srgbClr val="153355"/>
              </a:solidFill>
              <a:latin typeface="EB Garamond SemiBold"/>
              <a:ea typeface="EB Garamond SemiBold"/>
              <a:cs typeface="EB Garamond SemiBold"/>
              <a:sym typeface="EB Garamond SemiBold"/>
            </a:endParaRPr>
          </a:p>
          <a:p>
            <a:pPr marL="0" indent="0" algn="ctr">
              <a:buNone/>
            </a:pPr>
            <a:r>
              <a:rPr lang="en" sz="12800" dirty="0">
                <a:solidFill>
                  <a:srgbClr val="153355"/>
                </a:solidFill>
                <a:latin typeface="EB Garamond SemiBold"/>
                <a:ea typeface="EB Garamond SemiBold"/>
                <a:cs typeface="EB Garamond SemiBold"/>
                <a:sym typeface="EB Garamond SemiBold"/>
              </a:rPr>
              <a:t>6.08 ft.</a:t>
            </a:r>
            <a:endParaRPr sz="12800" dirty="0">
              <a:solidFill>
                <a:srgbClr val="153355"/>
              </a:solidFill>
              <a:latin typeface="EB Garamond SemiBold"/>
              <a:ea typeface="EB Garamond SemiBold"/>
              <a:cs typeface="EB Garamond SemiBold"/>
              <a:sym typeface="EB Garamond SemiBold"/>
            </a:endParaRPr>
          </a:p>
          <a:p>
            <a:pPr marL="0" indent="0" algn="ctr">
              <a:spcAft>
                <a:spcPts val="1600"/>
              </a:spcAft>
              <a:buNone/>
            </a:pPr>
            <a:r>
              <a:rPr lang="en" dirty="0"/>
              <a:t>Minimum by 2100 (2017 NOAA)</a:t>
            </a:r>
            <a:endParaRPr b="1" dirty="0">
              <a:solidFill>
                <a:schemeClr val="accent6"/>
              </a:solidFill>
              <a:latin typeface="Playfair Display"/>
              <a:ea typeface="Playfair Display"/>
              <a:cs typeface="Playfair Display"/>
              <a:sym typeface="Playfair Display"/>
            </a:endParaRPr>
          </a:p>
        </p:txBody>
      </p:sp>
      <p:pic>
        <p:nvPicPr>
          <p:cNvPr id="5" name="Picture 4">
            <a:extLst>
              <a:ext uri="{FF2B5EF4-FFF2-40B4-BE49-F238E27FC236}">
                <a16:creationId xmlns:a16="http://schemas.microsoft.com/office/drawing/2014/main" id="{13540396-92D3-4FAF-B27B-07D8E6E0D224}"/>
              </a:ex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0"/>
            <a:ext cx="12201099" cy="1066800"/>
          </a:xfrm>
          <a:prstGeom prst="rect">
            <a:avLst/>
          </a:prstGeom>
        </p:spPr>
      </p:pic>
      <p:sp>
        <p:nvSpPr>
          <p:cNvPr id="8" name="TextBox 7">
            <a:extLst>
              <a:ext uri="{FF2B5EF4-FFF2-40B4-BE49-F238E27FC236}">
                <a16:creationId xmlns:a16="http://schemas.microsoft.com/office/drawing/2014/main" id="{A3EF9617-0C9A-4942-A61A-A8847AB9C148}"/>
              </a:ext>
            </a:extLst>
          </p:cNvPr>
          <p:cNvSpPr txBox="1"/>
          <p:nvPr/>
        </p:nvSpPr>
        <p:spPr>
          <a:xfrm>
            <a:off x="1100600" y="1277034"/>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NOAA Sea Level Rise Projections</a:t>
            </a:r>
          </a:p>
        </p:txBody>
      </p:sp>
      <p:sp>
        <p:nvSpPr>
          <p:cNvPr id="9" name="Title 11">
            <a:extLst>
              <a:ext uri="{FF2B5EF4-FFF2-40B4-BE49-F238E27FC236}">
                <a16:creationId xmlns:a16="http://schemas.microsoft.com/office/drawing/2014/main" id="{77425298-6A73-4F9B-95F5-45ED9E2DB836}"/>
              </a:ext>
            </a:extLst>
          </p:cNvPr>
          <p:cNvSpPr txBox="1">
            <a:spLocks/>
          </p:cNvSpPr>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EXPOSURE ANALYSIS</a:t>
            </a:r>
          </a:p>
        </p:txBody>
      </p:sp>
      <p:grpSp>
        <p:nvGrpSpPr>
          <p:cNvPr id="10" name="Group 6">
            <a:extLst>
              <a:ext uri="{FF2B5EF4-FFF2-40B4-BE49-F238E27FC236}">
                <a16:creationId xmlns:a16="http://schemas.microsoft.com/office/drawing/2014/main" id="{0F64E07A-8EC7-4E9A-98A1-7E8041EF6D0A}"/>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11" name="Oval 10">
              <a:extLst>
                <a:ext uri="{FF2B5EF4-FFF2-40B4-BE49-F238E27FC236}">
                  <a16:creationId xmlns:a16="http://schemas.microsoft.com/office/drawing/2014/main" id="{0AAE69CB-0AA0-41F6-A6CB-C877529DC690}"/>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02C0AD1-31AF-4BE5-BC16-2F61F0696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EXPOSURE ANALYSIS</a:t>
            </a:r>
          </a:p>
        </p:txBody>
      </p:sp>
      <p:sp>
        <p:nvSpPr>
          <p:cNvPr id="2" name="TextBox 1"/>
          <p:cNvSpPr txBox="1"/>
          <p:nvPr/>
        </p:nvSpPr>
        <p:spPr>
          <a:xfrm>
            <a:off x="1143000" y="1190065"/>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Sea Level Rise + Storm Surge (2040)</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grpSp>
        <p:nvGrpSpPr>
          <p:cNvPr id="22" name="Group 21">
            <a:extLst>
              <a:ext uri="{FF2B5EF4-FFF2-40B4-BE49-F238E27FC236}">
                <a16:creationId xmlns:a16="http://schemas.microsoft.com/office/drawing/2014/main" id="{BC975DB8-D19B-4913-B193-AC5F477113DC}"/>
              </a:ext>
            </a:extLst>
          </p:cNvPr>
          <p:cNvGrpSpPr/>
          <p:nvPr/>
        </p:nvGrpSpPr>
        <p:grpSpPr>
          <a:xfrm>
            <a:off x="538843" y="1946188"/>
            <a:ext cx="11430000" cy="4569394"/>
            <a:chOff x="909714" y="1907606"/>
            <a:chExt cx="10372572" cy="3984155"/>
          </a:xfrm>
        </p:grpSpPr>
        <p:pic>
          <p:nvPicPr>
            <p:cNvPr id="19" name="Picture 18">
              <a:extLst>
                <a:ext uri="{FF2B5EF4-FFF2-40B4-BE49-F238E27FC236}">
                  <a16:creationId xmlns:a16="http://schemas.microsoft.com/office/drawing/2014/main" id="{B731DAE6-DEAA-4DB3-A163-C9D668F5B3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9714" y="1907606"/>
              <a:ext cx="4811213" cy="3984155"/>
            </a:xfrm>
            <a:prstGeom prst="rect">
              <a:avLst/>
            </a:prstGeom>
          </p:spPr>
        </p:pic>
        <p:pic>
          <p:nvPicPr>
            <p:cNvPr id="20" name="Picture 19">
              <a:extLst>
                <a:ext uri="{FF2B5EF4-FFF2-40B4-BE49-F238E27FC236}">
                  <a16:creationId xmlns:a16="http://schemas.microsoft.com/office/drawing/2014/main" id="{3FD34447-0753-41EB-953F-36315E2E136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7733" y="2020950"/>
              <a:ext cx="5364553" cy="3870811"/>
            </a:xfrm>
            <a:prstGeom prst="rect">
              <a:avLst/>
            </a:prstGeom>
          </p:spPr>
        </p:pic>
      </p:grpSp>
      <p:pic>
        <p:nvPicPr>
          <p:cNvPr id="21" name="Picture 20">
            <a:extLst>
              <a:ext uri="{FF2B5EF4-FFF2-40B4-BE49-F238E27FC236}">
                <a16:creationId xmlns:a16="http://schemas.microsoft.com/office/drawing/2014/main" id="{E77A95D2-1BF3-49BD-A953-5A878B29C9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5800" y="2819400"/>
            <a:ext cx="3276600" cy="824958"/>
          </a:xfrm>
          <a:prstGeom prst="rect">
            <a:avLst/>
          </a:prstGeom>
        </p:spPr>
      </p:pic>
    </p:spTree>
    <p:extLst>
      <p:ext uri="{BB962C8B-B14F-4D97-AF65-F5344CB8AC3E}">
        <p14:creationId xmlns:p14="http://schemas.microsoft.com/office/powerpoint/2010/main" val="271657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22A5886-9A83-43A0-8DFC-69917257D94D}"/>
              </a:ext>
            </a:extLst>
          </p:cNvPr>
          <p:cNvGrpSpPr/>
          <p:nvPr/>
        </p:nvGrpSpPr>
        <p:grpSpPr>
          <a:xfrm>
            <a:off x="429986" y="2057400"/>
            <a:ext cx="11152414" cy="4639225"/>
            <a:chOff x="429986" y="2057400"/>
            <a:chExt cx="10123714" cy="3886201"/>
          </a:xfrm>
        </p:grpSpPr>
        <p:pic>
          <p:nvPicPr>
            <p:cNvPr id="8" name="Picture 7">
              <a:extLst>
                <a:ext uri="{FF2B5EF4-FFF2-40B4-BE49-F238E27FC236}">
                  <a16:creationId xmlns:a16="http://schemas.microsoft.com/office/drawing/2014/main" id="{731A78A5-6E7E-479D-80C3-E0C7E73709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986" y="2057400"/>
              <a:ext cx="5067300" cy="3886200"/>
            </a:xfrm>
            <a:prstGeom prst="rect">
              <a:avLst/>
            </a:prstGeom>
          </p:spPr>
        </p:pic>
        <p:pic>
          <p:nvPicPr>
            <p:cNvPr id="14" name="Picture 13">
              <a:extLst>
                <a:ext uri="{FF2B5EF4-FFF2-40B4-BE49-F238E27FC236}">
                  <a16:creationId xmlns:a16="http://schemas.microsoft.com/office/drawing/2014/main" id="{14787446-1551-4BC1-AF37-F6E9536108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2600" y="2057401"/>
              <a:ext cx="4991100" cy="3886200"/>
            </a:xfrm>
            <a:prstGeom prst="rect">
              <a:avLst/>
            </a:prstGeom>
          </p:spPr>
        </p:pic>
      </p:gr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EXPOSURE ANALYSIS</a:t>
            </a:r>
          </a:p>
        </p:txBody>
      </p:sp>
      <p:sp>
        <p:nvSpPr>
          <p:cNvPr id="2" name="TextBox 1"/>
          <p:cNvSpPr txBox="1"/>
          <p:nvPr/>
        </p:nvSpPr>
        <p:spPr>
          <a:xfrm>
            <a:off x="1143000" y="1190065"/>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Sea Level Rise + Storm Surge (2070)</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pic>
        <p:nvPicPr>
          <p:cNvPr id="21" name="Picture 20">
            <a:extLst>
              <a:ext uri="{FF2B5EF4-FFF2-40B4-BE49-F238E27FC236}">
                <a16:creationId xmlns:a16="http://schemas.microsoft.com/office/drawing/2014/main" id="{E77A95D2-1BF3-49BD-A953-5A878B29C9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29200" y="2604042"/>
            <a:ext cx="3276600" cy="824958"/>
          </a:xfrm>
          <a:prstGeom prst="rect">
            <a:avLst/>
          </a:prstGeom>
        </p:spPr>
      </p:pic>
    </p:spTree>
    <p:extLst>
      <p:ext uri="{BB962C8B-B14F-4D97-AF65-F5344CB8AC3E}">
        <p14:creationId xmlns:p14="http://schemas.microsoft.com/office/powerpoint/2010/main" val="340340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EXPOSURE ANALYSIS</a:t>
            </a:r>
          </a:p>
        </p:txBody>
      </p:sp>
      <p:sp>
        <p:nvSpPr>
          <p:cNvPr id="2" name="TextBox 1"/>
          <p:cNvSpPr txBox="1"/>
          <p:nvPr/>
        </p:nvSpPr>
        <p:spPr>
          <a:xfrm>
            <a:off x="1676400" y="1105882"/>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FEMA Flood Zones </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pic>
        <p:nvPicPr>
          <p:cNvPr id="10" name="Picture 9">
            <a:extLst>
              <a:ext uri="{FF2B5EF4-FFF2-40B4-BE49-F238E27FC236}">
                <a16:creationId xmlns:a16="http://schemas.microsoft.com/office/drawing/2014/main" id="{DE0A9E6F-1271-41E2-ABE9-93745800E5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43200" y="1767323"/>
            <a:ext cx="3962400" cy="4875146"/>
          </a:xfrm>
          <a:prstGeom prst="rect">
            <a:avLst/>
          </a:prstGeom>
        </p:spPr>
      </p:pic>
      <p:pic>
        <p:nvPicPr>
          <p:cNvPr id="13" name="Picture 12">
            <a:extLst>
              <a:ext uri="{FF2B5EF4-FFF2-40B4-BE49-F238E27FC236}">
                <a16:creationId xmlns:a16="http://schemas.microsoft.com/office/drawing/2014/main" id="{1085D661-9DE3-4C72-8A2F-D12AD95B4B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74291" y="1734768"/>
            <a:ext cx="3962400" cy="4915865"/>
          </a:xfrm>
          <a:prstGeom prst="rect">
            <a:avLst/>
          </a:prstGeom>
        </p:spPr>
      </p:pic>
    </p:spTree>
    <p:extLst>
      <p:ext uri="{BB962C8B-B14F-4D97-AF65-F5344CB8AC3E}">
        <p14:creationId xmlns:p14="http://schemas.microsoft.com/office/powerpoint/2010/main" val="344268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76200" y="0"/>
            <a:ext cx="12268200" cy="1066800"/>
          </a:xfrm>
          <a:prstGeom prst="rect">
            <a:avLst/>
          </a:prstGeom>
        </p:spPr>
      </p:pic>
      <p:sp>
        <p:nvSpPr>
          <p:cNvPr id="12" name="Title 11"/>
          <p:cNvSpPr txBox="1">
            <a:spLocks noGrp="1"/>
          </p:cNvSpPr>
          <p:nvPr>
            <p:ph type="title" idx="4294967295"/>
          </p:nvPr>
        </p:nvSpPr>
        <p:spPr>
          <a:xfrm>
            <a:off x="2095500" y="0"/>
            <a:ext cx="79248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INTRODUCTIONS</a:t>
            </a:r>
            <a:r>
              <a:rPr lang="en-US" sz="6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 </a:t>
            </a:r>
          </a:p>
        </p:txBody>
      </p:sp>
      <p:sp>
        <p:nvSpPr>
          <p:cNvPr id="2" name="TextBox 1"/>
          <p:cNvSpPr txBox="1"/>
          <p:nvPr/>
        </p:nvSpPr>
        <p:spPr>
          <a:xfrm>
            <a:off x="1066800" y="1183855"/>
            <a:ext cx="4149514" cy="707886"/>
          </a:xfrm>
          <a:prstGeom prst="rect">
            <a:avLst/>
          </a:prstGeom>
          <a:noFill/>
        </p:spPr>
        <p:txBody>
          <a:bodyPr wrap="square" rtlCol="0">
            <a:spAutoFit/>
          </a:bodyPr>
          <a:lstStyle/>
          <a:p>
            <a:pPr algn="ctr"/>
            <a:r>
              <a:rPr lang="en-US" sz="4000" b="1" dirty="0">
                <a:solidFill>
                  <a:schemeClr val="tx2">
                    <a:lumMod val="75000"/>
                  </a:schemeClr>
                </a:solidFill>
                <a:latin typeface="Ottawa" panose="020B7200000000000000" pitchFamily="34" charset="0"/>
              </a:rPr>
              <a:t>About ECFRPC </a:t>
            </a:r>
          </a:p>
        </p:txBody>
      </p:sp>
      <p:sp>
        <p:nvSpPr>
          <p:cNvPr id="8" name="TextBox 7"/>
          <p:cNvSpPr txBox="1"/>
          <p:nvPr/>
        </p:nvSpPr>
        <p:spPr>
          <a:xfrm>
            <a:off x="193886" y="2209800"/>
            <a:ext cx="6664114"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lumMod val="75000"/>
                  </a:schemeClr>
                </a:solidFill>
                <a:latin typeface="Roboto" panose="02000000000000000000" pitchFamily="2" charset="0"/>
                <a:ea typeface="Roboto" panose="02000000000000000000" pitchFamily="2" charset="0"/>
                <a:cs typeface="Aharoni" panose="02010803020104030203" pitchFamily="2" charset="-79"/>
              </a:rPr>
              <a:t>One of Florida’s 10 Regional Planning Councils</a:t>
            </a:r>
          </a:p>
          <a:p>
            <a:pPr marL="342900" indent="-342900">
              <a:buFont typeface="Arial" panose="020B0604020202020204" pitchFamily="34" charset="0"/>
              <a:buChar char="•"/>
            </a:pPr>
            <a:endParaRPr lang="en-US" sz="2800" dirty="0">
              <a:solidFill>
                <a:schemeClr val="tx2">
                  <a:lumMod val="75000"/>
                </a:schemeClr>
              </a:solidFill>
              <a:latin typeface="Roboto" panose="02000000000000000000" pitchFamily="2" charset="0"/>
              <a:ea typeface="Roboto" panose="02000000000000000000" pitchFamily="2" charset="0"/>
              <a:cs typeface="Aharoni" panose="02010803020104030203" pitchFamily="2" charset="-79"/>
            </a:endParaRPr>
          </a:p>
          <a:p>
            <a:pPr marL="342900" indent="-342900">
              <a:buFont typeface="Arial" panose="020B0604020202020204" pitchFamily="34" charset="0"/>
              <a:buChar char="•"/>
            </a:pPr>
            <a:r>
              <a:rPr lang="en-US" sz="2800" dirty="0">
                <a:solidFill>
                  <a:schemeClr val="tx2">
                    <a:lumMod val="75000"/>
                  </a:schemeClr>
                </a:solidFill>
                <a:latin typeface="Roboto" panose="02000000000000000000" pitchFamily="2" charset="0"/>
                <a:ea typeface="Roboto" panose="02000000000000000000" pitchFamily="2" charset="0"/>
                <a:cs typeface="Aharoni" panose="02010803020104030203" pitchFamily="2" charset="-79"/>
              </a:rPr>
              <a:t>Provide Technical Assistance to Governments and Organizations within Eight Counties</a:t>
            </a:r>
          </a:p>
          <a:p>
            <a:pPr marL="342900" indent="-342900">
              <a:buFont typeface="Arial" panose="020B0604020202020204" pitchFamily="34" charset="0"/>
              <a:buChar char="•"/>
            </a:pPr>
            <a:endParaRPr lang="en-US" sz="2800" dirty="0">
              <a:solidFill>
                <a:schemeClr val="tx2">
                  <a:lumMod val="75000"/>
                </a:schemeClr>
              </a:solidFill>
              <a:latin typeface="Roboto" panose="02000000000000000000" pitchFamily="2" charset="0"/>
              <a:ea typeface="Roboto" panose="02000000000000000000" pitchFamily="2" charset="0"/>
              <a:cs typeface="Aharoni" panose="02010803020104030203" pitchFamily="2" charset="-79"/>
            </a:endParaRPr>
          </a:p>
          <a:p>
            <a:pPr marL="342900" indent="-342900">
              <a:buFont typeface="Arial" panose="020B0604020202020204" pitchFamily="34" charset="0"/>
              <a:buChar char="•"/>
            </a:pPr>
            <a:r>
              <a:rPr lang="en-US" sz="2800" dirty="0">
                <a:solidFill>
                  <a:srgbClr val="153355"/>
                </a:solidFill>
                <a:latin typeface="Roboto" panose="02000000000000000000" pitchFamily="2" charset="0"/>
                <a:ea typeface="Roboto" panose="02000000000000000000" pitchFamily="2" charset="0"/>
              </a:rPr>
              <a:t>This Includes Developing Resiliency Analyses and Adaptation Plans</a:t>
            </a:r>
          </a:p>
        </p:txBody>
      </p:sp>
      <p:pic>
        <p:nvPicPr>
          <p:cNvPr id="5" name="Picture 4">
            <a:extLst>
              <a:ext uri="{FF2B5EF4-FFF2-40B4-BE49-F238E27FC236}">
                <a16:creationId xmlns:a16="http://schemas.microsoft.com/office/drawing/2014/main" id="{68A401A1-65F7-4EFE-89D1-DB6C862F60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00" y="1269393"/>
            <a:ext cx="4378114" cy="5424716"/>
          </a:xfrm>
          <a:prstGeom prst="rect">
            <a:avLst/>
          </a:prstGeom>
        </p:spPr>
      </p:pic>
    </p:spTree>
    <p:extLst>
      <p:ext uri="{BB962C8B-B14F-4D97-AF65-F5344CB8AC3E}">
        <p14:creationId xmlns:p14="http://schemas.microsoft.com/office/powerpoint/2010/main" val="264818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22"/>
          <p:cNvSpPr txBox="1">
            <a:spLocks noGrp="1"/>
          </p:cNvSpPr>
          <p:nvPr>
            <p:ph type="body" idx="2"/>
          </p:nvPr>
        </p:nvSpPr>
        <p:spPr>
          <a:xfrm>
            <a:off x="6586000" y="965600"/>
            <a:ext cx="5116000" cy="4926800"/>
          </a:xfrm>
          <a:prstGeom prst="rect">
            <a:avLst/>
          </a:prstGeom>
        </p:spPr>
        <p:txBody>
          <a:bodyPr spcFirstLastPara="1" vert="horz" wrap="square" lIns="121900" tIns="121900" rIns="121900" bIns="121900" rtlCol="0" anchor="ctr" anchorCtr="0">
            <a:normAutofit/>
          </a:bodyPr>
          <a:lstStyle/>
          <a:p>
            <a:pPr marL="0" indent="0" algn="ctr">
              <a:spcAft>
                <a:spcPts val="1600"/>
              </a:spcAft>
              <a:buNone/>
            </a:pPr>
            <a:r>
              <a:rPr lang="en" sz="3600" b="1" dirty="0">
                <a:solidFill>
                  <a:schemeClr val="bg2"/>
                </a:solidFill>
                <a:latin typeface="+mj-lt"/>
              </a:rPr>
              <a:t>Sensitivity Analysis </a:t>
            </a:r>
            <a:endParaRPr lang="en" sz="3600" b="1" i="1" dirty="0">
              <a:solidFill>
                <a:schemeClr val="bg2"/>
              </a:solidFill>
              <a:latin typeface="+mj-lt"/>
            </a:endParaRPr>
          </a:p>
          <a:p>
            <a:pPr marL="0" indent="0">
              <a:spcAft>
                <a:spcPts val="1600"/>
              </a:spcAft>
              <a:buNone/>
            </a:pPr>
            <a:r>
              <a:rPr lang="en-US" dirty="0">
                <a:solidFill>
                  <a:schemeClr val="bg2"/>
                </a:solidFill>
                <a:latin typeface="+mj-lt"/>
              </a:rPr>
              <a:t>Provides an Inventory of Community Assets, Such as Populations, Structures, and Economic Functions, and Quantifies and Measures the Impacts of Sea Level Rise on Those Assets.</a:t>
            </a:r>
            <a:endParaRPr lang="en-US" sz="1200" dirty="0">
              <a:solidFill>
                <a:schemeClr val="bg2"/>
              </a:solidFill>
              <a:latin typeface="+mj-lt"/>
            </a:endParaRPr>
          </a:p>
        </p:txBody>
      </p:sp>
      <p:pic>
        <p:nvPicPr>
          <p:cNvPr id="6" name="Picture 5">
            <a:extLst>
              <a:ext uri="{FF2B5EF4-FFF2-40B4-BE49-F238E27FC236}">
                <a16:creationId xmlns:a16="http://schemas.microsoft.com/office/drawing/2014/main" id="{E4F75458-8DA0-439A-B3A6-9F47CAF498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75177"/>
            <a:ext cx="5613401" cy="56887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SENSITIVITY ANAYSIS</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Sensitivity Analysis</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0" name="Google Shape;236;p31">
            <a:extLst>
              <a:ext uri="{FF2B5EF4-FFF2-40B4-BE49-F238E27FC236}">
                <a16:creationId xmlns:a16="http://schemas.microsoft.com/office/drawing/2014/main" id="{4E613D0F-0B06-4CBC-8D2D-9FDEDB782E21}"/>
              </a:ext>
            </a:extLst>
          </p:cNvPr>
          <p:cNvSpPr txBox="1">
            <a:spLocks/>
          </p:cNvSpPr>
          <p:nvPr/>
        </p:nvSpPr>
        <p:spPr>
          <a:xfrm>
            <a:off x="228600" y="1852058"/>
            <a:ext cx="6629400" cy="4777342"/>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342900" algn="l">
              <a:lnSpc>
                <a:spcPct val="150000"/>
              </a:lnSpc>
              <a:spcBef>
                <a:spcPts val="0"/>
              </a:spcBef>
              <a:buSzPts val="1800"/>
              <a:buFont typeface="Arial" pitchFamily="34" charset="0"/>
              <a:buChar char="●"/>
            </a:pPr>
            <a:r>
              <a:rPr lang="en-US" dirty="0">
                <a:solidFill>
                  <a:srgbClr val="153355"/>
                </a:solidFill>
                <a:latin typeface="Roboto" panose="02000000000000000000" pitchFamily="2" charset="0"/>
                <a:ea typeface="Roboto" panose="02000000000000000000" pitchFamily="2" charset="0"/>
                <a:cs typeface="Arial" panose="020B0604020202020204" pitchFamily="34" charset="0"/>
              </a:rPr>
              <a:t>Social Vulnerability Index (SoVi)</a:t>
            </a:r>
          </a:p>
          <a:p>
            <a:pPr marL="457200" indent="-342900" algn="l">
              <a:lnSpc>
                <a:spcPct val="150000"/>
              </a:lnSpc>
              <a:spcBef>
                <a:spcPts val="0"/>
              </a:spcBef>
              <a:buSzPts val="1800"/>
              <a:buFont typeface="Arial" pitchFamily="34" charset="0"/>
              <a:buChar char="●"/>
            </a:pPr>
            <a:r>
              <a:rPr lang="en-US" dirty="0">
                <a:solidFill>
                  <a:srgbClr val="153355"/>
                </a:solidFill>
                <a:latin typeface="Roboto" panose="02000000000000000000" pitchFamily="2" charset="0"/>
                <a:ea typeface="Roboto" panose="02000000000000000000" pitchFamily="2" charset="0"/>
                <a:cs typeface="Arial" panose="020B0604020202020204" pitchFamily="34" charset="0"/>
              </a:rPr>
              <a:t> +   Regional Drivers Vulnerability </a:t>
            </a:r>
          </a:p>
          <a:p>
            <a:pPr marL="457200" indent="-342900" algn="l">
              <a:lnSpc>
                <a:spcPct val="150000"/>
              </a:lnSpc>
              <a:spcBef>
                <a:spcPts val="0"/>
              </a:spcBef>
              <a:buSzPts val="1800"/>
              <a:buFont typeface="Arial" pitchFamily="34" charset="0"/>
              <a:buChar char="●"/>
            </a:pPr>
            <a:r>
              <a:rPr lang="en-US" dirty="0">
                <a:solidFill>
                  <a:srgbClr val="153355"/>
                </a:solidFill>
                <a:latin typeface="Roboto" panose="02000000000000000000" pitchFamily="2" charset="0"/>
                <a:ea typeface="Roboto" panose="02000000000000000000" pitchFamily="2" charset="0"/>
                <a:cs typeface="Arial" panose="020B0604020202020204" pitchFamily="34" charset="0"/>
              </a:rPr>
              <a:t>+ Population </a:t>
            </a:r>
          </a:p>
          <a:p>
            <a:pPr marL="457200" indent="-342900" algn="l">
              <a:lnSpc>
                <a:spcPct val="150000"/>
              </a:lnSpc>
              <a:spcBef>
                <a:spcPts val="0"/>
              </a:spcBef>
              <a:buSzPts val="1800"/>
              <a:buFont typeface="Arial" pitchFamily="34" charset="0"/>
              <a:buChar char="●"/>
            </a:pPr>
            <a:r>
              <a:rPr lang="en-US" dirty="0">
                <a:solidFill>
                  <a:srgbClr val="153355"/>
                </a:solidFill>
                <a:latin typeface="Roboto" panose="02000000000000000000" pitchFamily="2" charset="0"/>
                <a:ea typeface="Roboto" panose="02000000000000000000" pitchFamily="2" charset="0"/>
                <a:cs typeface="Arial" panose="020B0604020202020204" pitchFamily="34" charset="0"/>
              </a:rPr>
              <a:t>+ Flooding </a:t>
            </a:r>
          </a:p>
          <a:p>
            <a:pPr marL="457200" indent="-342900" algn="l">
              <a:lnSpc>
                <a:spcPct val="150000"/>
              </a:lnSpc>
              <a:spcBef>
                <a:spcPts val="0"/>
              </a:spcBef>
              <a:buSzPts val="1800"/>
              <a:buFont typeface="Arial" pitchFamily="34" charset="0"/>
              <a:buChar char="●"/>
            </a:pPr>
            <a:r>
              <a:rPr lang="en-US" dirty="0">
                <a:solidFill>
                  <a:srgbClr val="153355"/>
                </a:solidFill>
                <a:latin typeface="Roboto" panose="02000000000000000000" pitchFamily="2" charset="0"/>
                <a:ea typeface="Roboto" panose="02000000000000000000" pitchFamily="2" charset="0"/>
                <a:cs typeface="Arial" panose="020B0604020202020204" pitchFamily="34" charset="0"/>
              </a:rPr>
              <a:t>+ Natural Attributes (Vulnerable Landscapes)</a:t>
            </a:r>
          </a:p>
        </p:txBody>
      </p:sp>
      <p:pic>
        <p:nvPicPr>
          <p:cNvPr id="7" name="Picture 6">
            <a:extLst>
              <a:ext uri="{FF2B5EF4-FFF2-40B4-BE49-F238E27FC236}">
                <a16:creationId xmlns:a16="http://schemas.microsoft.com/office/drawing/2014/main" id="{61ECBB3D-E2F3-4B93-9418-37AEA738A1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5031" y="2514600"/>
            <a:ext cx="4608382" cy="2895600"/>
          </a:xfrm>
          <a:prstGeom prst="rect">
            <a:avLst/>
          </a:prstGeom>
        </p:spPr>
      </p:pic>
    </p:spTree>
    <p:extLst>
      <p:ext uri="{BB962C8B-B14F-4D97-AF65-F5344CB8AC3E}">
        <p14:creationId xmlns:p14="http://schemas.microsoft.com/office/powerpoint/2010/main" val="2705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SENSITIVITY ANALYSIS</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Areas of Concern</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pic>
        <p:nvPicPr>
          <p:cNvPr id="14" name="Picture 13">
            <a:extLst>
              <a:ext uri="{FF2B5EF4-FFF2-40B4-BE49-F238E27FC236}">
                <a16:creationId xmlns:a16="http://schemas.microsoft.com/office/drawing/2014/main" id="{52252735-C316-40D0-A338-6532987100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27747" y="2034188"/>
            <a:ext cx="4833623" cy="4383984"/>
          </a:xfrm>
          <a:prstGeom prst="rect">
            <a:avLst/>
          </a:prstGeom>
        </p:spPr>
      </p:pic>
      <p:pic>
        <p:nvPicPr>
          <p:cNvPr id="16" name="Picture 15">
            <a:extLst>
              <a:ext uri="{FF2B5EF4-FFF2-40B4-BE49-F238E27FC236}">
                <a16:creationId xmlns:a16="http://schemas.microsoft.com/office/drawing/2014/main" id="{801FA163-A618-4F0A-8F1D-6169E6ABBC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00" y="1996970"/>
            <a:ext cx="3068323" cy="4399431"/>
          </a:xfrm>
          <a:prstGeom prst="rect">
            <a:avLst/>
          </a:prstGeom>
        </p:spPr>
      </p:pic>
      <p:pic>
        <p:nvPicPr>
          <p:cNvPr id="17" name="Picture 16">
            <a:extLst>
              <a:ext uri="{FF2B5EF4-FFF2-40B4-BE49-F238E27FC236}">
                <a16:creationId xmlns:a16="http://schemas.microsoft.com/office/drawing/2014/main" id="{ED0044EC-0ED9-4941-BBD4-E8C5CF6F5FF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14535" y="1990188"/>
            <a:ext cx="3124200" cy="4390766"/>
          </a:xfrm>
          <a:prstGeom prst="rect">
            <a:avLst/>
          </a:prstGeom>
        </p:spPr>
      </p:pic>
    </p:spTree>
    <p:extLst>
      <p:ext uri="{BB962C8B-B14F-4D97-AF65-F5344CB8AC3E}">
        <p14:creationId xmlns:p14="http://schemas.microsoft.com/office/powerpoint/2010/main" val="45710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PUBLIC ENGAGEMENT </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Public Engagement </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1" name="TextBox 10">
            <a:extLst>
              <a:ext uri="{FF2B5EF4-FFF2-40B4-BE49-F238E27FC236}">
                <a16:creationId xmlns:a16="http://schemas.microsoft.com/office/drawing/2014/main" id="{88420603-5F65-4E57-B209-54F654AD3A7E}"/>
              </a:ext>
            </a:extLst>
          </p:cNvPr>
          <p:cNvSpPr txBox="1"/>
          <p:nvPr/>
        </p:nvSpPr>
        <p:spPr>
          <a:xfrm>
            <a:off x="381000" y="2151727"/>
            <a:ext cx="6019800" cy="255454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Introduction Meeting- Today </a:t>
            </a:r>
          </a:p>
          <a:p>
            <a:pPr marL="457200" indent="-457200">
              <a:buFont typeface="Arial" panose="020B0604020202020204" pitchFamily="34" charset="0"/>
              <a:buChar char="•"/>
            </a:pPr>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Online Survey</a:t>
            </a:r>
          </a:p>
          <a:p>
            <a:pPr marL="457200" indent="-457200">
              <a:buFont typeface="Arial" panose="020B0604020202020204" pitchFamily="34" charset="0"/>
              <a:buChar char="•"/>
            </a:pPr>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Second Meeting- February  </a:t>
            </a:r>
          </a:p>
        </p:txBody>
      </p:sp>
      <p:pic>
        <p:nvPicPr>
          <p:cNvPr id="8" name="Picture 7">
            <a:extLst>
              <a:ext uri="{FF2B5EF4-FFF2-40B4-BE49-F238E27FC236}">
                <a16:creationId xmlns:a16="http://schemas.microsoft.com/office/drawing/2014/main" id="{49DE8622-A666-47CF-AF33-3415A3891D7B}"/>
              </a:ext>
            </a:extLst>
          </p:cNvPr>
          <p:cNvPicPr>
            <a:picLocks noChangeAspect="1"/>
          </p:cNvPicPr>
          <p:nvPr/>
        </p:nvPicPr>
        <p:blipFill>
          <a:blip r:embed="rId5"/>
          <a:stretch>
            <a:fillRect/>
          </a:stretch>
        </p:blipFill>
        <p:spPr>
          <a:xfrm>
            <a:off x="7924800" y="1852058"/>
            <a:ext cx="3886200" cy="3886200"/>
          </a:xfrm>
          <a:prstGeom prst="rect">
            <a:avLst/>
          </a:prstGeom>
        </p:spPr>
      </p:pic>
    </p:spTree>
    <p:extLst>
      <p:ext uri="{BB962C8B-B14F-4D97-AF65-F5344CB8AC3E}">
        <p14:creationId xmlns:p14="http://schemas.microsoft.com/office/powerpoint/2010/main" val="218040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PUBLIC ENGAGEMENT </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Online Survey</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1" name="TextBox 10">
            <a:extLst>
              <a:ext uri="{FF2B5EF4-FFF2-40B4-BE49-F238E27FC236}">
                <a16:creationId xmlns:a16="http://schemas.microsoft.com/office/drawing/2014/main" id="{88420603-5F65-4E57-B209-54F654AD3A7E}"/>
              </a:ext>
            </a:extLst>
          </p:cNvPr>
          <p:cNvSpPr txBox="1"/>
          <p:nvPr/>
        </p:nvSpPr>
        <p:spPr>
          <a:xfrm>
            <a:off x="381000" y="2151727"/>
            <a:ext cx="6019800" cy="3539430"/>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This QR Code Should Take You to the Project’s Online Survey</a:t>
            </a:r>
          </a:p>
          <a:p>
            <a:pPr marL="457200" indent="-457200">
              <a:buFont typeface="Arial" panose="020B0604020202020204" pitchFamily="34" charset="0"/>
              <a:buChar char="•"/>
            </a:pPr>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The Survey will be Live Today and Available Until Mid January</a:t>
            </a:r>
          </a:p>
        </p:txBody>
      </p:sp>
      <p:pic>
        <p:nvPicPr>
          <p:cNvPr id="10" name="Picture 9">
            <a:extLst>
              <a:ext uri="{FF2B5EF4-FFF2-40B4-BE49-F238E27FC236}">
                <a16:creationId xmlns:a16="http://schemas.microsoft.com/office/drawing/2014/main" id="{DBE80C65-8FB1-4A60-AB9E-A79E70CA2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1860079"/>
            <a:ext cx="4454381" cy="4558510"/>
          </a:xfrm>
          <a:prstGeom prst="rect">
            <a:avLst/>
          </a:prstGeom>
        </p:spPr>
      </p:pic>
    </p:spTree>
    <p:extLst>
      <p:ext uri="{BB962C8B-B14F-4D97-AF65-F5344CB8AC3E}">
        <p14:creationId xmlns:p14="http://schemas.microsoft.com/office/powerpoint/2010/main" val="29129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ASSESSMENT COMPONENTS</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Report, Maps, and Tables</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1" name="TextBox 10">
            <a:extLst>
              <a:ext uri="{FF2B5EF4-FFF2-40B4-BE49-F238E27FC236}">
                <a16:creationId xmlns:a16="http://schemas.microsoft.com/office/drawing/2014/main" id="{88420603-5F65-4E57-B209-54F654AD3A7E}"/>
              </a:ext>
            </a:extLst>
          </p:cNvPr>
          <p:cNvSpPr txBox="1"/>
          <p:nvPr/>
        </p:nvSpPr>
        <p:spPr>
          <a:xfrm>
            <a:off x="571500" y="2286000"/>
            <a:ext cx="5372100" cy="3539430"/>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Vulnerability Analysis Report </a:t>
            </a:r>
          </a:p>
          <a:p>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Map Series for the Different Vulnerabilities </a:t>
            </a:r>
          </a:p>
          <a:p>
            <a:pPr marL="457200" indent="-457200">
              <a:buFont typeface="Arial" panose="020B0604020202020204" pitchFamily="34" charset="0"/>
              <a:buChar char="•"/>
            </a:pPr>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Asset Vulnerability Tables </a:t>
            </a:r>
          </a:p>
        </p:txBody>
      </p:sp>
      <p:pic>
        <p:nvPicPr>
          <p:cNvPr id="8" name="Picture 7">
            <a:extLst>
              <a:ext uri="{FF2B5EF4-FFF2-40B4-BE49-F238E27FC236}">
                <a16:creationId xmlns:a16="http://schemas.microsoft.com/office/drawing/2014/main" id="{C2601E52-0A0E-4C37-89F2-E868D18446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96200" y="1892572"/>
            <a:ext cx="3657597" cy="4326285"/>
          </a:xfrm>
          <a:prstGeom prst="rect">
            <a:avLst/>
          </a:prstGeom>
        </p:spPr>
      </p:pic>
    </p:spTree>
    <p:extLst>
      <p:ext uri="{BB962C8B-B14F-4D97-AF65-F5344CB8AC3E}">
        <p14:creationId xmlns:p14="http://schemas.microsoft.com/office/powerpoint/2010/main" val="821855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ASSESSMENT COMPONENTS</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Next Steps</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1" name="TextBox 10">
            <a:extLst>
              <a:ext uri="{FF2B5EF4-FFF2-40B4-BE49-F238E27FC236}">
                <a16:creationId xmlns:a16="http://schemas.microsoft.com/office/drawing/2014/main" id="{88420603-5F65-4E57-B209-54F654AD3A7E}"/>
              </a:ext>
            </a:extLst>
          </p:cNvPr>
          <p:cNvSpPr txBox="1"/>
          <p:nvPr/>
        </p:nvSpPr>
        <p:spPr>
          <a:xfrm>
            <a:off x="798678" y="2151727"/>
            <a:ext cx="9527843" cy="255454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PIRS Analysis- Stormwater and Road Network</a:t>
            </a:r>
          </a:p>
          <a:p>
            <a:r>
              <a:rPr lang="en-US" sz="3200" dirty="0">
                <a:solidFill>
                  <a:srgbClr val="153355"/>
                </a:solidFill>
                <a:latin typeface="Roboto" panose="02000000000000000000" pitchFamily="2" charset="0"/>
                <a:ea typeface="Roboto" panose="02000000000000000000" pitchFamily="2" charset="0"/>
              </a:rPr>
              <a:t> </a:t>
            </a: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Critical Commercial Corridors Exposure Analysis</a:t>
            </a:r>
          </a:p>
          <a:p>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Deep-Dive on Most Sensitive Areas</a:t>
            </a:r>
          </a:p>
        </p:txBody>
      </p:sp>
      <p:pic>
        <p:nvPicPr>
          <p:cNvPr id="9" name="Picture 8">
            <a:extLst>
              <a:ext uri="{FF2B5EF4-FFF2-40B4-BE49-F238E27FC236}">
                <a16:creationId xmlns:a16="http://schemas.microsoft.com/office/drawing/2014/main" id="{15B2DE51-8717-47CD-B32F-965947E27A4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0" y="5297105"/>
            <a:ext cx="8724899" cy="1523998"/>
          </a:xfrm>
          <a:prstGeom prst="rect">
            <a:avLst/>
          </a:prstGeom>
        </p:spPr>
      </p:pic>
    </p:spTree>
    <p:extLst>
      <p:ext uri="{BB962C8B-B14F-4D97-AF65-F5344CB8AC3E}">
        <p14:creationId xmlns:p14="http://schemas.microsoft.com/office/powerpoint/2010/main" val="56445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CONTACT INFORMATION</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Questions/Comments</a:t>
            </a:r>
          </a:p>
        </p:txBody>
      </p:sp>
      <p:sp>
        <p:nvSpPr>
          <p:cNvPr id="9" name="TextBox 8">
            <a:extLst>
              <a:ext uri="{FF2B5EF4-FFF2-40B4-BE49-F238E27FC236}">
                <a16:creationId xmlns:a16="http://schemas.microsoft.com/office/drawing/2014/main" id="{0CAA4DB4-B453-4FB0-B68A-A6D3E3885012}"/>
              </a:ext>
            </a:extLst>
          </p:cNvPr>
          <p:cNvSpPr txBox="1"/>
          <p:nvPr/>
        </p:nvSpPr>
        <p:spPr>
          <a:xfrm>
            <a:off x="387012" y="2590800"/>
            <a:ext cx="7467599" cy="2246769"/>
          </a:xfrm>
          <a:prstGeom prst="rect">
            <a:avLst/>
          </a:prstGeom>
          <a:noFill/>
        </p:spPr>
        <p:txBody>
          <a:bodyPr wrap="square" rtlCol="0">
            <a:spAutoFit/>
          </a:bodyPr>
          <a:lstStyle/>
          <a:p>
            <a:pPr algn="ctr"/>
            <a:r>
              <a:rPr lang="en-US" sz="4400" dirty="0">
                <a:latin typeface="Cambria" panose="02040503050406030204" pitchFamily="18" charset="0"/>
                <a:ea typeface="Cambria" panose="02040503050406030204" pitchFamily="18" charset="0"/>
              </a:rPr>
              <a:t> </a:t>
            </a:r>
            <a:r>
              <a:rPr lang="en-US" sz="3200" dirty="0">
                <a:solidFill>
                  <a:srgbClr val="153355"/>
                </a:solidFill>
                <a:latin typeface="Roboto" panose="02000000000000000000" pitchFamily="2" charset="0"/>
                <a:ea typeface="Roboto" panose="02000000000000000000" pitchFamily="2" charset="0"/>
              </a:rPr>
              <a:t>Luis Nieves-Ruiz , FAICP</a:t>
            </a:r>
          </a:p>
          <a:p>
            <a:pPr algn="ctr"/>
            <a:r>
              <a:rPr lang="en-US" sz="3200" dirty="0">
                <a:solidFill>
                  <a:srgbClr val="153355"/>
                </a:solidFill>
                <a:latin typeface="Roboto" panose="02000000000000000000" pitchFamily="2" charset="0"/>
                <a:ea typeface="Roboto" panose="02000000000000000000" pitchFamily="2" charset="0"/>
              </a:rPr>
              <a:t>Director of Economic Development </a:t>
            </a:r>
          </a:p>
          <a:p>
            <a:pPr algn="ctr"/>
            <a:r>
              <a:rPr lang="en-US" sz="3200" dirty="0">
                <a:solidFill>
                  <a:srgbClr val="153355"/>
                </a:solidFill>
                <a:latin typeface="Roboto" panose="02000000000000000000" pitchFamily="2" charset="0"/>
                <a:ea typeface="Roboto" panose="02000000000000000000" pitchFamily="2" charset="0"/>
              </a:rPr>
              <a:t>407-245-0300 x308</a:t>
            </a:r>
          </a:p>
          <a:p>
            <a:pPr algn="ctr"/>
            <a:r>
              <a:rPr lang="en-US" sz="3200" dirty="0">
                <a:solidFill>
                  <a:srgbClr val="153355"/>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luis@ecfrpc.org</a:t>
            </a:r>
            <a:r>
              <a:rPr lang="en-US" sz="3200" dirty="0">
                <a:solidFill>
                  <a:srgbClr val="153355"/>
                </a:solidFill>
                <a:latin typeface="Roboto" panose="02000000000000000000" pitchFamily="2" charset="0"/>
                <a:ea typeface="Roboto" panose="02000000000000000000" pitchFamily="2" charset="0"/>
              </a:rPr>
              <a:t> </a:t>
            </a:r>
          </a:p>
        </p:txBody>
      </p:sp>
      <p:pic>
        <p:nvPicPr>
          <p:cNvPr id="7" name="Picture 6">
            <a:extLst>
              <a:ext uri="{FF2B5EF4-FFF2-40B4-BE49-F238E27FC236}">
                <a16:creationId xmlns:a16="http://schemas.microsoft.com/office/drawing/2014/main" id="{902D0A8B-028B-4C93-B893-A033DF1BA5FB}"/>
              </a:ext>
            </a:extLst>
          </p:cNvPr>
          <p:cNvPicPr>
            <a:picLocks noChangeAspect="1"/>
          </p:cNvPicPr>
          <p:nvPr/>
        </p:nvPicPr>
        <p:blipFill>
          <a:blip r:embed="rId5"/>
          <a:stretch>
            <a:fillRect/>
          </a:stretch>
        </p:blipFill>
        <p:spPr>
          <a:xfrm>
            <a:off x="8071189" y="2249048"/>
            <a:ext cx="3353091" cy="3353091"/>
          </a:xfrm>
          <a:prstGeom prst="rect">
            <a:avLst/>
          </a:prstGeom>
        </p:spPr>
      </p:pic>
    </p:spTree>
    <p:extLst>
      <p:ext uri="{BB962C8B-B14F-4D97-AF65-F5344CB8AC3E}">
        <p14:creationId xmlns:p14="http://schemas.microsoft.com/office/powerpoint/2010/main" val="132440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36095" y="22789"/>
            <a:ext cx="12192000" cy="1066800"/>
          </a:xfrm>
          <a:prstGeom prst="rect">
            <a:avLst/>
          </a:prstGeom>
        </p:spPr>
      </p:pic>
      <p:sp>
        <p:nvSpPr>
          <p:cNvPr id="12" name="Title 11"/>
          <p:cNvSpPr txBox="1">
            <a:spLocks noGrp="1"/>
          </p:cNvSpPr>
          <p:nvPr>
            <p:ph type="title" idx="4294967295"/>
          </p:nvPr>
        </p:nvSpPr>
        <p:spPr>
          <a:xfrm>
            <a:off x="2095500" y="22789"/>
            <a:ext cx="92583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lang="en-US" sz="5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RESILIENCY FRAMEWORK</a:t>
            </a:r>
          </a:p>
        </p:txBody>
      </p:sp>
      <p:sp>
        <p:nvSpPr>
          <p:cNvPr id="2" name="TextBox 1"/>
          <p:cNvSpPr txBox="1"/>
          <p:nvPr/>
        </p:nvSpPr>
        <p:spPr>
          <a:xfrm>
            <a:off x="4191000" y="1287521"/>
            <a:ext cx="4149514" cy="646331"/>
          </a:xfrm>
          <a:prstGeom prst="rect">
            <a:avLst/>
          </a:prstGeom>
          <a:noFill/>
        </p:spPr>
        <p:txBody>
          <a:bodyPr wrap="square" rtlCol="0">
            <a:spAutoFit/>
          </a:bodyPr>
          <a:lstStyle/>
          <a:p>
            <a:pPr algn="ctr"/>
            <a:r>
              <a:rPr lang="en-US" sz="3600" b="1" dirty="0">
                <a:solidFill>
                  <a:schemeClr val="tx2">
                    <a:lumMod val="75000"/>
                  </a:schemeClr>
                </a:solidFill>
                <a:latin typeface="Ottawa" panose="020B7200000000000000" pitchFamily="34" charset="0"/>
              </a:rPr>
              <a:t>What is Resiliency? </a:t>
            </a:r>
          </a:p>
        </p:txBody>
      </p:sp>
      <p:sp>
        <p:nvSpPr>
          <p:cNvPr id="8" name="TextBox 7"/>
          <p:cNvSpPr txBox="1"/>
          <p:nvPr/>
        </p:nvSpPr>
        <p:spPr>
          <a:xfrm>
            <a:off x="779357" y="2362200"/>
            <a:ext cx="10972800" cy="1569660"/>
          </a:xfrm>
          <a:prstGeom prst="rect">
            <a:avLst/>
          </a:prstGeom>
          <a:noFill/>
        </p:spPr>
        <p:txBody>
          <a:bodyPr wrap="square" rtlCol="0">
            <a:spAutoFit/>
          </a:bodyPr>
          <a:lstStyle/>
          <a:p>
            <a:pPr algn="just"/>
            <a:r>
              <a:rPr lang="en-US" sz="3200" dirty="0">
                <a:solidFill>
                  <a:srgbClr val="153355"/>
                </a:solidFill>
                <a:latin typeface="Roboto" panose="02000000000000000000" pitchFamily="2" charset="0"/>
                <a:ea typeface="Roboto" panose="02000000000000000000" pitchFamily="2" charset="0"/>
              </a:rPr>
              <a:t>The Ability to Bounce Forward; Absorb, Recover and Get Better in the Face of </a:t>
            </a:r>
            <a:r>
              <a:rPr lang="en-US" sz="3200" b="1" dirty="0">
                <a:solidFill>
                  <a:srgbClr val="153355"/>
                </a:solidFill>
                <a:latin typeface="Roboto" panose="02000000000000000000" pitchFamily="2" charset="0"/>
                <a:ea typeface="Roboto" panose="02000000000000000000" pitchFamily="2" charset="0"/>
              </a:rPr>
              <a:t>Short Term Shocks </a:t>
            </a:r>
            <a:r>
              <a:rPr lang="en-US" sz="3200" dirty="0">
                <a:solidFill>
                  <a:srgbClr val="153355"/>
                </a:solidFill>
                <a:latin typeface="Roboto" panose="02000000000000000000" pitchFamily="2" charset="0"/>
                <a:ea typeface="Roboto" panose="02000000000000000000" pitchFamily="2" charset="0"/>
              </a:rPr>
              <a:t>and </a:t>
            </a:r>
            <a:r>
              <a:rPr lang="en-US" sz="3200" b="1" dirty="0">
                <a:solidFill>
                  <a:srgbClr val="153355"/>
                </a:solidFill>
                <a:latin typeface="Roboto" panose="02000000000000000000" pitchFamily="2" charset="0"/>
                <a:ea typeface="Roboto" panose="02000000000000000000" pitchFamily="2" charset="0"/>
              </a:rPr>
              <a:t>Chronic Stressors</a:t>
            </a:r>
            <a:r>
              <a:rPr lang="en-US" sz="3200" dirty="0">
                <a:solidFill>
                  <a:srgbClr val="153355"/>
                </a:solidFill>
                <a:latin typeface="Roboto" panose="02000000000000000000" pitchFamily="2" charset="0"/>
                <a:ea typeface="Roboto" panose="02000000000000000000" pitchFamily="2" charset="0"/>
              </a:rPr>
              <a:t>.</a:t>
            </a:r>
          </a:p>
        </p:txBody>
      </p:sp>
      <p:pic>
        <p:nvPicPr>
          <p:cNvPr id="3" name="Picture 2">
            <a:extLst>
              <a:ext uri="{FF2B5EF4-FFF2-40B4-BE49-F238E27FC236}">
                <a16:creationId xmlns:a16="http://schemas.microsoft.com/office/drawing/2014/main" id="{F43D5937-1CA6-56B0-F9C5-E47AAAB0E84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5500" y="5297105"/>
            <a:ext cx="8724899" cy="1523998"/>
          </a:xfrm>
          <a:prstGeom prst="rect">
            <a:avLst/>
          </a:prstGeom>
        </p:spPr>
      </p:pic>
    </p:spTree>
    <p:extLst>
      <p:ext uri="{BB962C8B-B14F-4D97-AF65-F5344CB8AC3E}">
        <p14:creationId xmlns:p14="http://schemas.microsoft.com/office/powerpoint/2010/main" val="190579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36095" y="22789"/>
            <a:ext cx="12192000" cy="1066800"/>
          </a:xfrm>
          <a:prstGeom prst="rect">
            <a:avLst/>
          </a:prstGeom>
        </p:spPr>
      </p:pic>
      <p:sp>
        <p:nvSpPr>
          <p:cNvPr id="12" name="Title 11"/>
          <p:cNvSpPr txBox="1">
            <a:spLocks noGrp="1"/>
          </p:cNvSpPr>
          <p:nvPr>
            <p:ph type="title" idx="4294967295"/>
          </p:nvPr>
        </p:nvSpPr>
        <p:spPr>
          <a:xfrm>
            <a:off x="2095500" y="22789"/>
            <a:ext cx="92583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lang="en-US" sz="5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RESILIENCY FRAMEWORK</a:t>
            </a:r>
          </a:p>
        </p:txBody>
      </p:sp>
      <p:sp>
        <p:nvSpPr>
          <p:cNvPr id="2" name="TextBox 1"/>
          <p:cNvSpPr txBox="1"/>
          <p:nvPr/>
        </p:nvSpPr>
        <p:spPr>
          <a:xfrm>
            <a:off x="3200400" y="1287521"/>
            <a:ext cx="5140114" cy="646331"/>
          </a:xfrm>
          <a:prstGeom prst="rect">
            <a:avLst/>
          </a:prstGeom>
          <a:noFill/>
        </p:spPr>
        <p:txBody>
          <a:bodyPr wrap="square" rtlCol="0">
            <a:spAutoFit/>
          </a:bodyPr>
          <a:lstStyle/>
          <a:p>
            <a:pPr algn="ctr"/>
            <a:r>
              <a:rPr lang="en-US" sz="3600" b="1" dirty="0">
                <a:solidFill>
                  <a:schemeClr val="tx2">
                    <a:lumMod val="75000"/>
                  </a:schemeClr>
                </a:solidFill>
                <a:latin typeface="Ottawa" panose="020B7200000000000000" pitchFamily="34" charset="0"/>
              </a:rPr>
              <a:t>Acute Shock </a:t>
            </a:r>
          </a:p>
        </p:txBody>
      </p:sp>
      <p:sp>
        <p:nvSpPr>
          <p:cNvPr id="8" name="TextBox 7"/>
          <p:cNvSpPr txBox="1"/>
          <p:nvPr/>
        </p:nvSpPr>
        <p:spPr>
          <a:xfrm>
            <a:off x="609600" y="2438400"/>
            <a:ext cx="6324600" cy="2062103"/>
          </a:xfrm>
          <a:prstGeom prst="rect">
            <a:avLst/>
          </a:prstGeom>
          <a:noFill/>
        </p:spPr>
        <p:txBody>
          <a:bodyPr wrap="square" rtlCol="0">
            <a:spAutoFit/>
          </a:bodyPr>
          <a:lstStyle/>
          <a:p>
            <a:pPr marL="457200" indent="-457200" algn="just">
              <a:buFont typeface="Arial" panose="020B0604020202020204" pitchFamily="34" charset="0"/>
              <a:buChar char="•"/>
            </a:pPr>
            <a:r>
              <a:rPr lang="en-US" sz="3200" i="0" dirty="0">
                <a:solidFill>
                  <a:srgbClr val="153355"/>
                </a:solidFill>
                <a:effectLst/>
                <a:latin typeface="Roboto" panose="02000000000000000000" pitchFamily="2" charset="0"/>
                <a:ea typeface="Roboto" panose="02000000000000000000" pitchFamily="2" charset="0"/>
              </a:rPr>
              <a:t>Sudden, Sharp Natural or Man-Made Event that Threatens the Immediate Well-Being of a Community </a:t>
            </a:r>
          </a:p>
        </p:txBody>
      </p:sp>
      <p:pic>
        <p:nvPicPr>
          <p:cNvPr id="4" name="Picture 3">
            <a:extLst>
              <a:ext uri="{FF2B5EF4-FFF2-40B4-BE49-F238E27FC236}">
                <a16:creationId xmlns:a16="http://schemas.microsoft.com/office/drawing/2014/main" id="{90CC9F4E-91F7-49C1-954F-EF1FD3E2D1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3800" y="2131784"/>
            <a:ext cx="2993395" cy="3962743"/>
          </a:xfrm>
          <a:prstGeom prst="rect">
            <a:avLst/>
          </a:prstGeom>
        </p:spPr>
      </p:pic>
      <p:sp>
        <p:nvSpPr>
          <p:cNvPr id="9" name="TextBox 8">
            <a:extLst>
              <a:ext uri="{FF2B5EF4-FFF2-40B4-BE49-F238E27FC236}">
                <a16:creationId xmlns:a16="http://schemas.microsoft.com/office/drawing/2014/main" id="{9BAD30A8-882B-43E7-914F-4F40CD986A9A}"/>
              </a:ext>
            </a:extLst>
          </p:cNvPr>
          <p:cNvSpPr txBox="1"/>
          <p:nvPr/>
        </p:nvSpPr>
        <p:spPr>
          <a:xfrm>
            <a:off x="8063502" y="3810000"/>
            <a:ext cx="2438400" cy="369332"/>
          </a:xfrm>
          <a:prstGeom prst="rect">
            <a:avLst/>
          </a:prstGeom>
          <a:noFill/>
        </p:spPr>
        <p:txBody>
          <a:bodyPr wrap="square" rtlCol="0">
            <a:spAutoFit/>
          </a:bodyPr>
          <a:lstStyle/>
          <a:p>
            <a:r>
              <a:rPr lang="en-US" i="1" dirty="0">
                <a:solidFill>
                  <a:schemeClr val="bg1"/>
                </a:solidFill>
                <a:latin typeface="Ottawa" panose="020B7200000000000000"/>
              </a:rPr>
              <a:t>Natural Disasters</a:t>
            </a:r>
          </a:p>
        </p:txBody>
      </p:sp>
      <p:sp>
        <p:nvSpPr>
          <p:cNvPr id="10" name="TextBox 9">
            <a:extLst>
              <a:ext uri="{FF2B5EF4-FFF2-40B4-BE49-F238E27FC236}">
                <a16:creationId xmlns:a16="http://schemas.microsoft.com/office/drawing/2014/main" id="{812947BD-1D13-4E48-926D-61A7E8D733F4}"/>
              </a:ext>
            </a:extLst>
          </p:cNvPr>
          <p:cNvSpPr txBox="1"/>
          <p:nvPr/>
        </p:nvSpPr>
        <p:spPr>
          <a:xfrm>
            <a:off x="7897655" y="5629980"/>
            <a:ext cx="2438400" cy="369332"/>
          </a:xfrm>
          <a:prstGeom prst="rect">
            <a:avLst/>
          </a:prstGeom>
          <a:noFill/>
        </p:spPr>
        <p:txBody>
          <a:bodyPr wrap="square" rtlCol="0">
            <a:spAutoFit/>
          </a:bodyPr>
          <a:lstStyle/>
          <a:p>
            <a:r>
              <a:rPr lang="en-US" i="1" dirty="0">
                <a:solidFill>
                  <a:schemeClr val="bg1"/>
                </a:solidFill>
                <a:latin typeface="Ottawa" panose="020B7200000000000000"/>
              </a:rPr>
              <a:t>Infrastructure Failure</a:t>
            </a:r>
          </a:p>
        </p:txBody>
      </p:sp>
    </p:spTree>
    <p:extLst>
      <p:ext uri="{BB962C8B-B14F-4D97-AF65-F5344CB8AC3E}">
        <p14:creationId xmlns:p14="http://schemas.microsoft.com/office/powerpoint/2010/main" val="137822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36095" y="22789"/>
            <a:ext cx="12192000" cy="1066800"/>
          </a:xfrm>
          <a:prstGeom prst="rect">
            <a:avLst/>
          </a:prstGeom>
        </p:spPr>
      </p:pic>
      <p:sp>
        <p:nvSpPr>
          <p:cNvPr id="12" name="Title 11"/>
          <p:cNvSpPr txBox="1">
            <a:spLocks noGrp="1"/>
          </p:cNvSpPr>
          <p:nvPr>
            <p:ph type="title" idx="4294967295"/>
          </p:nvPr>
        </p:nvSpPr>
        <p:spPr>
          <a:xfrm>
            <a:off x="2095500" y="22789"/>
            <a:ext cx="92583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lang="en-US" sz="5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RESILIENCY FRAMEWORK</a:t>
            </a:r>
          </a:p>
        </p:txBody>
      </p:sp>
      <p:sp>
        <p:nvSpPr>
          <p:cNvPr id="2" name="TextBox 1"/>
          <p:cNvSpPr txBox="1"/>
          <p:nvPr/>
        </p:nvSpPr>
        <p:spPr>
          <a:xfrm>
            <a:off x="3200400" y="1287521"/>
            <a:ext cx="5140114"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Chronic Stressor</a:t>
            </a:r>
          </a:p>
        </p:txBody>
      </p:sp>
      <p:sp>
        <p:nvSpPr>
          <p:cNvPr id="11" name="TextBox 10">
            <a:extLst>
              <a:ext uri="{FF2B5EF4-FFF2-40B4-BE49-F238E27FC236}">
                <a16:creationId xmlns:a16="http://schemas.microsoft.com/office/drawing/2014/main" id="{7F88A3BD-BB15-49DA-A4F0-CCB942824DBE}"/>
              </a:ext>
            </a:extLst>
          </p:cNvPr>
          <p:cNvSpPr txBox="1"/>
          <p:nvPr/>
        </p:nvSpPr>
        <p:spPr>
          <a:xfrm>
            <a:off x="304800" y="2667000"/>
            <a:ext cx="7239000" cy="2062103"/>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Continuous or Re-occurring Issues or Events that Impact or Weaken the Fabric of a Community on a Day to Day or Cyclical Basis</a:t>
            </a:r>
            <a:endParaRPr lang="en-US" sz="3200" i="0" dirty="0">
              <a:solidFill>
                <a:srgbClr val="153355"/>
              </a:solidFill>
              <a:effectLst/>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7DD2CDD5-E6D3-4E4D-A5B7-C44BF141EB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0514" y="2057400"/>
            <a:ext cx="2822693" cy="4511431"/>
          </a:xfrm>
          <a:prstGeom prst="rect">
            <a:avLst/>
          </a:prstGeom>
        </p:spPr>
      </p:pic>
    </p:spTree>
    <p:extLst>
      <p:ext uri="{BB962C8B-B14F-4D97-AF65-F5344CB8AC3E}">
        <p14:creationId xmlns:p14="http://schemas.microsoft.com/office/powerpoint/2010/main" val="271732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36095" y="22789"/>
            <a:ext cx="12192000" cy="1066800"/>
          </a:xfrm>
          <a:prstGeom prst="rect">
            <a:avLst/>
          </a:prstGeom>
        </p:spPr>
      </p:pic>
      <p:sp>
        <p:nvSpPr>
          <p:cNvPr id="12" name="Title 11"/>
          <p:cNvSpPr txBox="1">
            <a:spLocks noGrp="1"/>
          </p:cNvSpPr>
          <p:nvPr>
            <p:ph type="title" idx="4294967295"/>
          </p:nvPr>
        </p:nvSpPr>
        <p:spPr>
          <a:xfrm>
            <a:off x="2095500" y="22789"/>
            <a:ext cx="92583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lang="en-US" sz="5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RESILIENCY FRAMEWORK</a:t>
            </a:r>
          </a:p>
        </p:txBody>
      </p:sp>
      <p:sp>
        <p:nvSpPr>
          <p:cNvPr id="7" name="TextBox 6">
            <a:extLst>
              <a:ext uri="{FF2B5EF4-FFF2-40B4-BE49-F238E27FC236}">
                <a16:creationId xmlns:a16="http://schemas.microsoft.com/office/drawing/2014/main" id="{07C30FC1-0DA5-409B-8AE6-489E5097B8AA}"/>
              </a:ext>
            </a:extLst>
          </p:cNvPr>
          <p:cNvSpPr txBox="1"/>
          <p:nvPr/>
        </p:nvSpPr>
        <p:spPr>
          <a:xfrm>
            <a:off x="1447800" y="1295400"/>
            <a:ext cx="75438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Shock and Stressors Relationship </a:t>
            </a:r>
          </a:p>
        </p:txBody>
      </p:sp>
      <p:sp>
        <p:nvSpPr>
          <p:cNvPr id="9" name="TextBox 8">
            <a:extLst>
              <a:ext uri="{FF2B5EF4-FFF2-40B4-BE49-F238E27FC236}">
                <a16:creationId xmlns:a16="http://schemas.microsoft.com/office/drawing/2014/main" id="{4826CA7D-0466-4D44-AA68-3FF861610FEB}"/>
              </a:ext>
            </a:extLst>
          </p:cNvPr>
          <p:cNvSpPr txBox="1"/>
          <p:nvPr/>
        </p:nvSpPr>
        <p:spPr>
          <a:xfrm>
            <a:off x="802105" y="2348061"/>
            <a:ext cx="10515600" cy="1631216"/>
          </a:xfrm>
          <a:prstGeom prst="rect">
            <a:avLst/>
          </a:prstGeom>
          <a:noFill/>
        </p:spPr>
        <p:txBody>
          <a:bodyPr wrap="square">
            <a:spAutoFit/>
          </a:bodyPr>
          <a:lstStyle/>
          <a:p>
            <a:pPr marL="457200" indent="-457200">
              <a:buFont typeface="Arial" panose="020B0604020202020204" pitchFamily="34" charset="0"/>
              <a:buChar char="•"/>
            </a:pPr>
            <a:r>
              <a:rPr lang="en-US" sz="3600" dirty="0">
                <a:solidFill>
                  <a:srgbClr val="153355"/>
                </a:solidFill>
                <a:latin typeface="Roboto" panose="02000000000000000000" pitchFamily="2" charset="0"/>
                <a:ea typeface="Roboto" panose="02000000000000000000" pitchFamily="2" charset="0"/>
              </a:rPr>
              <a:t>A </a:t>
            </a:r>
            <a:r>
              <a:rPr lang="en-US" sz="3200" dirty="0">
                <a:solidFill>
                  <a:srgbClr val="153355"/>
                </a:solidFill>
                <a:latin typeface="Roboto" panose="02000000000000000000" pitchFamily="2" charset="0"/>
                <a:ea typeface="Roboto" panose="02000000000000000000" pitchFamily="2" charset="0"/>
              </a:rPr>
              <a:t>One-time Shock can Sometimes Exacerbate  Community Stressors and/or Uncover Vulnerabilities </a:t>
            </a:r>
          </a:p>
          <a:p>
            <a:pPr algn="just"/>
            <a:endParaRPr lang="en-US" sz="3200" i="0" dirty="0">
              <a:solidFill>
                <a:srgbClr val="153355"/>
              </a:solidFill>
              <a:effectLst/>
              <a:latin typeface="Ottawa" panose="020B7200000000000000"/>
            </a:endParaRPr>
          </a:p>
        </p:txBody>
      </p:sp>
      <p:pic>
        <p:nvPicPr>
          <p:cNvPr id="10" name="Picture 9">
            <a:extLst>
              <a:ext uri="{FF2B5EF4-FFF2-40B4-BE49-F238E27FC236}">
                <a16:creationId xmlns:a16="http://schemas.microsoft.com/office/drawing/2014/main" id="{2FA153EC-C773-4C8A-9580-F39F2666C33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5500" y="5297105"/>
            <a:ext cx="8724899" cy="1523998"/>
          </a:xfrm>
          <a:prstGeom prst="rect">
            <a:avLst/>
          </a:prstGeom>
        </p:spPr>
      </p:pic>
    </p:spTree>
    <p:extLst>
      <p:ext uri="{BB962C8B-B14F-4D97-AF65-F5344CB8AC3E}">
        <p14:creationId xmlns:p14="http://schemas.microsoft.com/office/powerpoint/2010/main" val="113445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36095" y="22789"/>
            <a:ext cx="12192000" cy="1066800"/>
          </a:xfrm>
          <a:prstGeom prst="rect">
            <a:avLst/>
          </a:prstGeom>
        </p:spPr>
      </p:pic>
      <p:sp>
        <p:nvSpPr>
          <p:cNvPr id="12" name="Title 11"/>
          <p:cNvSpPr txBox="1">
            <a:spLocks noGrp="1"/>
          </p:cNvSpPr>
          <p:nvPr>
            <p:ph type="title" idx="4294967295"/>
          </p:nvPr>
        </p:nvSpPr>
        <p:spPr>
          <a:xfrm>
            <a:off x="2095500" y="22789"/>
            <a:ext cx="92583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lang="en-US" sz="5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rPr>
              <a:t>RESILIENCY FRAMEWORK</a:t>
            </a:r>
          </a:p>
        </p:txBody>
      </p:sp>
      <p:sp>
        <p:nvSpPr>
          <p:cNvPr id="2" name="TextBox 1"/>
          <p:cNvSpPr txBox="1"/>
          <p:nvPr/>
        </p:nvSpPr>
        <p:spPr>
          <a:xfrm>
            <a:off x="3200400" y="1287521"/>
            <a:ext cx="5140114"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Vulnerabilities</a:t>
            </a:r>
          </a:p>
        </p:txBody>
      </p:sp>
      <p:sp>
        <p:nvSpPr>
          <p:cNvPr id="13" name="TextBox 12">
            <a:extLst>
              <a:ext uri="{FF2B5EF4-FFF2-40B4-BE49-F238E27FC236}">
                <a16:creationId xmlns:a16="http://schemas.microsoft.com/office/drawing/2014/main" id="{C4FB94C5-DC94-47A7-B40A-16346EAC2FC8}"/>
              </a:ext>
            </a:extLst>
          </p:cNvPr>
          <p:cNvSpPr txBox="1"/>
          <p:nvPr/>
        </p:nvSpPr>
        <p:spPr>
          <a:xfrm>
            <a:off x="152400" y="2131784"/>
            <a:ext cx="11430000" cy="2554545"/>
          </a:xfrm>
          <a:prstGeom prst="rect">
            <a:avLst/>
          </a:prstGeom>
          <a:noFill/>
        </p:spPr>
        <p:txBody>
          <a:bodyPr wrap="square" rtlCol="0">
            <a:spAutoFit/>
          </a:bodyPr>
          <a:lstStyle/>
          <a:p>
            <a:pPr marL="457200" indent="-457200" algn="just">
              <a:buFont typeface="Arial" panose="020B0604020202020204" pitchFamily="34" charset="0"/>
              <a:buChar char="•"/>
            </a:pPr>
            <a:r>
              <a:rPr lang="en-US" sz="3200" b="0" i="0" dirty="0">
                <a:solidFill>
                  <a:srgbClr val="153355"/>
                </a:solidFill>
                <a:effectLst/>
                <a:latin typeface="Roboto" panose="02000000000000000000" pitchFamily="2" charset="0"/>
                <a:ea typeface="Roboto" panose="02000000000000000000" pitchFamily="2" charset="0"/>
              </a:rPr>
              <a:t>Degree to Which a System, or Part of It, May React Adversely During The Occurrence of </a:t>
            </a:r>
            <a:r>
              <a:rPr lang="en-US" sz="3200" dirty="0">
                <a:solidFill>
                  <a:srgbClr val="153355"/>
                </a:solidFill>
                <a:latin typeface="Roboto" panose="02000000000000000000" pitchFamily="2" charset="0"/>
                <a:ea typeface="Roboto" panose="02000000000000000000" pitchFamily="2" charset="0"/>
              </a:rPr>
              <a:t>a</a:t>
            </a:r>
            <a:r>
              <a:rPr lang="en-US" sz="3200" b="0" i="0" dirty="0">
                <a:solidFill>
                  <a:srgbClr val="153355"/>
                </a:solidFill>
                <a:effectLst/>
                <a:latin typeface="Roboto" panose="02000000000000000000" pitchFamily="2" charset="0"/>
                <a:ea typeface="Roboto" panose="02000000000000000000" pitchFamily="2" charset="0"/>
              </a:rPr>
              <a:t> Hazardous Event. </a:t>
            </a:r>
          </a:p>
          <a:p>
            <a:pPr marL="457200" indent="-457200" algn="just">
              <a:buFont typeface="Arial" panose="020B0604020202020204" pitchFamily="34" charset="0"/>
              <a:buChar char="•"/>
            </a:pPr>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Identifying and Addressing Vulnerabilities can Help to Make  a Community More Resilient to Shocks and Stressors</a:t>
            </a:r>
            <a:endParaRPr lang="en-US" sz="3200" i="0" dirty="0">
              <a:solidFill>
                <a:srgbClr val="153355"/>
              </a:solidFill>
              <a:effectLst/>
              <a:latin typeface="Roboto" panose="02000000000000000000" pitchFamily="2" charset="0"/>
              <a:ea typeface="Roboto" panose="02000000000000000000" pitchFamily="2" charset="0"/>
            </a:endParaRPr>
          </a:p>
        </p:txBody>
      </p:sp>
      <p:pic>
        <p:nvPicPr>
          <p:cNvPr id="14" name="Picture 13">
            <a:extLst>
              <a:ext uri="{FF2B5EF4-FFF2-40B4-BE49-F238E27FC236}">
                <a16:creationId xmlns:a16="http://schemas.microsoft.com/office/drawing/2014/main" id="{58A83B04-6F35-422B-B198-2C5A2352D96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6400" y="5311213"/>
            <a:ext cx="7147258" cy="1523998"/>
          </a:xfrm>
          <a:prstGeom prst="rect">
            <a:avLst/>
          </a:prstGeom>
        </p:spPr>
      </p:pic>
    </p:spTree>
    <p:extLst>
      <p:ext uri="{BB962C8B-B14F-4D97-AF65-F5344CB8AC3E}">
        <p14:creationId xmlns:p14="http://schemas.microsoft.com/office/powerpoint/2010/main" val="397271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76200" y="58092"/>
            <a:ext cx="108204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RESILIENT FLORIDA PROGRAM</a:t>
            </a:r>
          </a:p>
        </p:txBody>
      </p:sp>
      <p:sp>
        <p:nvSpPr>
          <p:cNvPr id="2" name="TextBox 1"/>
          <p:cNvSpPr txBox="1"/>
          <p:nvPr/>
        </p:nvSpPr>
        <p:spPr>
          <a:xfrm>
            <a:off x="3124200" y="1163800"/>
            <a:ext cx="620462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F.S. Section 380.093</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0" name="Google Shape;93;p16">
            <a:extLst>
              <a:ext uri="{FF2B5EF4-FFF2-40B4-BE49-F238E27FC236}">
                <a16:creationId xmlns:a16="http://schemas.microsoft.com/office/drawing/2014/main" id="{876374D1-8CD4-4F92-8262-282C1B121143}"/>
              </a:ext>
            </a:extLst>
          </p:cNvPr>
          <p:cNvSpPr txBox="1">
            <a:spLocks/>
          </p:cNvSpPr>
          <p:nvPr/>
        </p:nvSpPr>
        <p:spPr>
          <a:xfrm>
            <a:off x="76200" y="1893658"/>
            <a:ext cx="12039600" cy="4500816"/>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spcAft>
                <a:spcPts val="1200"/>
              </a:spcAft>
            </a:pPr>
            <a:r>
              <a:rPr lang="en-US" sz="2800" dirty="0">
                <a:solidFill>
                  <a:srgbClr val="153355"/>
                </a:solidFill>
                <a:latin typeface="Roboto" panose="02000000000000000000" pitchFamily="2" charset="0"/>
                <a:ea typeface="Roboto" panose="02000000000000000000" pitchFamily="2" charset="0"/>
              </a:rPr>
              <a:t>State is Particularly Vulnerable to Adverse Impacts from Flooding Resulting from Increases in Frequency and Duration of Rainfall Events, Storm Surge from More Frequent and Severe Weather Systems, and Sea Level Rise. </a:t>
            </a:r>
          </a:p>
          <a:p>
            <a:pPr>
              <a:lnSpc>
                <a:spcPct val="120000"/>
              </a:lnSpc>
              <a:spcBef>
                <a:spcPts val="0"/>
              </a:spcBef>
              <a:spcAft>
                <a:spcPts val="1200"/>
              </a:spcAft>
            </a:pPr>
            <a:r>
              <a:rPr lang="en-US" sz="2800" dirty="0">
                <a:solidFill>
                  <a:srgbClr val="153355"/>
                </a:solidFill>
                <a:latin typeface="Roboto" panose="02000000000000000000" pitchFamily="2" charset="0"/>
                <a:ea typeface="Roboto" panose="02000000000000000000" pitchFamily="2" charset="0"/>
              </a:rPr>
              <a:t>Such Adverse Impacts Pose Economic, Social, Environmental, and Public Health and Safety Challenges. </a:t>
            </a:r>
          </a:p>
          <a:p>
            <a:pPr>
              <a:lnSpc>
                <a:spcPct val="120000"/>
              </a:lnSpc>
              <a:spcBef>
                <a:spcPts val="0"/>
              </a:spcBef>
              <a:spcAft>
                <a:spcPts val="1200"/>
              </a:spcAft>
            </a:pPr>
            <a:r>
              <a:rPr lang="en-US" sz="2800" b="0" i="0" dirty="0">
                <a:solidFill>
                  <a:srgbClr val="153355"/>
                </a:solidFill>
                <a:effectLst/>
                <a:latin typeface="Roboto" panose="02000000000000000000" pitchFamily="2" charset="0"/>
                <a:ea typeface="Roboto" panose="02000000000000000000" pitchFamily="2" charset="0"/>
              </a:rPr>
              <a:t>To Address These Challenges, Funding Should be Allocated in a Manner </a:t>
            </a:r>
            <a:r>
              <a:rPr lang="en-US" sz="2800" dirty="0">
                <a:solidFill>
                  <a:srgbClr val="153355"/>
                </a:solidFill>
                <a:latin typeface="Roboto" panose="02000000000000000000" pitchFamily="2" charset="0"/>
                <a:ea typeface="Roboto" panose="02000000000000000000" pitchFamily="2" charset="0"/>
              </a:rPr>
              <a:t>t</a:t>
            </a:r>
            <a:r>
              <a:rPr lang="en-US" sz="2800" b="0" i="0" dirty="0">
                <a:solidFill>
                  <a:srgbClr val="153355"/>
                </a:solidFill>
                <a:effectLst/>
                <a:latin typeface="Roboto" panose="02000000000000000000" pitchFamily="2" charset="0"/>
                <a:ea typeface="Roboto" panose="02000000000000000000" pitchFamily="2" charset="0"/>
              </a:rPr>
              <a:t>hat Prioritizes Addressing the Most Significant </a:t>
            </a:r>
            <a:r>
              <a:rPr lang="en-US" sz="2800" i="0" dirty="0">
                <a:solidFill>
                  <a:srgbClr val="153355"/>
                </a:solidFill>
                <a:effectLst/>
                <a:latin typeface="Roboto" panose="02000000000000000000" pitchFamily="2" charset="0"/>
                <a:ea typeface="Roboto" panose="02000000000000000000" pitchFamily="2" charset="0"/>
              </a:rPr>
              <a:t>Risks.</a:t>
            </a:r>
            <a:endParaRPr lang="en-US" sz="2800" dirty="0">
              <a:solidFill>
                <a:srgbClr val="153355"/>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1050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0" y="13473"/>
            <a:ext cx="12192000" cy="1066800"/>
          </a:xfrm>
          <a:prstGeom prst="rect">
            <a:avLst/>
          </a:prstGeom>
        </p:spPr>
      </p:pic>
      <p:sp>
        <p:nvSpPr>
          <p:cNvPr id="12" name="Title 11"/>
          <p:cNvSpPr txBox="1">
            <a:spLocks noGrp="1"/>
          </p:cNvSpPr>
          <p:nvPr>
            <p:ph type="title" idx="4294967295"/>
          </p:nvPr>
        </p:nvSpPr>
        <p:spPr>
          <a:xfrm>
            <a:off x="571500" y="9041"/>
            <a:ext cx="9982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defRPr/>
            </a:pPr>
            <a:r>
              <a:rPr lang="en-US" sz="5400" b="1" dirty="0">
                <a:solidFill>
                  <a:schemeClr val="bg1"/>
                </a:solidFill>
                <a:latin typeface="Roboto" panose="02000000000000000000" pitchFamily="2" charset="0"/>
                <a:ea typeface="Roboto" panose="02000000000000000000" pitchFamily="2" charset="0"/>
                <a:cs typeface="+mn-cs"/>
              </a:rPr>
              <a:t>RESILIENT FLORIDA PROGRAM</a:t>
            </a:r>
          </a:p>
        </p:txBody>
      </p:sp>
      <p:sp>
        <p:nvSpPr>
          <p:cNvPr id="2" name="TextBox 1"/>
          <p:cNvSpPr txBox="1"/>
          <p:nvPr/>
        </p:nvSpPr>
        <p:spPr>
          <a:xfrm>
            <a:off x="1066800" y="1143000"/>
            <a:ext cx="9296400" cy="646331"/>
          </a:xfrm>
          <a:prstGeom prst="rect">
            <a:avLst/>
          </a:prstGeom>
          <a:noFill/>
        </p:spPr>
        <p:txBody>
          <a:bodyPr wrap="square" rtlCol="0">
            <a:spAutoFit/>
          </a:bodyPr>
          <a:lstStyle/>
          <a:p>
            <a:pPr algn="ctr"/>
            <a:r>
              <a:rPr lang="en-US" sz="3600" b="1" dirty="0">
                <a:solidFill>
                  <a:schemeClr val="tx2">
                    <a:lumMod val="75000"/>
                  </a:schemeClr>
                </a:solidFill>
                <a:latin typeface="Roboto" panose="02000000000000000000" pitchFamily="2" charset="0"/>
                <a:ea typeface="Roboto" panose="02000000000000000000" pitchFamily="2" charset="0"/>
              </a:rPr>
              <a:t>Vulnerability Assessment Components</a:t>
            </a:r>
          </a:p>
        </p:txBody>
      </p:sp>
      <p:grpSp>
        <p:nvGrpSpPr>
          <p:cNvPr id="3" name="Group 6">
            <a:extLst>
              <a:ext uri="{FF2B5EF4-FFF2-40B4-BE49-F238E27FC236}">
                <a16:creationId xmlns:a16="http://schemas.microsoft.com/office/drawing/2014/main" id="{79AA3B20-DA1E-912D-3619-C79F1B9DB38E}"/>
              </a:ext>
              <a:ext uri="{C183D7F6-B498-43B3-948B-1728B52AA6E4}">
                <adec:decorative xmlns:adec="http://schemas.microsoft.com/office/drawing/2017/decorative" val="1"/>
              </a:ext>
            </a:extLst>
          </p:cNvPr>
          <p:cNvGrpSpPr/>
          <p:nvPr/>
        </p:nvGrpSpPr>
        <p:grpSpPr>
          <a:xfrm>
            <a:off x="11125200" y="58092"/>
            <a:ext cx="914400" cy="914400"/>
            <a:chOff x="2286000" y="228600"/>
            <a:chExt cx="4114800" cy="4114800"/>
          </a:xfrm>
        </p:grpSpPr>
        <p:sp>
          <p:nvSpPr>
            <p:cNvPr id="4" name="Oval 3">
              <a:extLst>
                <a:ext uri="{FF2B5EF4-FFF2-40B4-BE49-F238E27FC236}">
                  <a16:creationId xmlns:a16="http://schemas.microsoft.com/office/drawing/2014/main" id="{4E759A97-937A-6A4C-4213-597030CF0B2F}"/>
                </a:ext>
              </a:extLst>
            </p:cNvPr>
            <p:cNvSpPr/>
            <p:nvPr/>
          </p:nvSpPr>
          <p:spPr>
            <a:xfrm>
              <a:off x="2286000" y="243840"/>
              <a:ext cx="4023360" cy="4023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D45E41-1A84-D641-94D3-B60D36C61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228600"/>
              <a:ext cx="4114800" cy="4114800"/>
            </a:xfrm>
            <a:prstGeom prst="rect">
              <a:avLst/>
            </a:prstGeom>
          </p:spPr>
        </p:pic>
      </p:grpSp>
      <p:sp>
        <p:nvSpPr>
          <p:cNvPr id="11" name="TextBox 10">
            <a:extLst>
              <a:ext uri="{FF2B5EF4-FFF2-40B4-BE49-F238E27FC236}">
                <a16:creationId xmlns:a16="http://schemas.microsoft.com/office/drawing/2014/main" id="{88420603-5F65-4E57-B209-54F654AD3A7E}"/>
              </a:ext>
            </a:extLst>
          </p:cNvPr>
          <p:cNvSpPr txBox="1"/>
          <p:nvPr/>
        </p:nvSpPr>
        <p:spPr>
          <a:xfrm>
            <a:off x="304800" y="2057400"/>
            <a:ext cx="6591300" cy="452431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Critical Asset Inventory and Data</a:t>
            </a:r>
          </a:p>
          <a:p>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Exposure Analysis</a:t>
            </a:r>
          </a:p>
          <a:p>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Sensitivity Analysis</a:t>
            </a:r>
          </a:p>
          <a:p>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Public Engagement </a:t>
            </a:r>
          </a:p>
          <a:p>
            <a:endParaRPr lang="en-US" sz="3200" dirty="0">
              <a:solidFill>
                <a:srgbClr val="153355"/>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3200" dirty="0">
                <a:solidFill>
                  <a:srgbClr val="153355"/>
                </a:solidFill>
                <a:latin typeface="Roboto" panose="02000000000000000000" pitchFamily="2" charset="0"/>
                <a:ea typeface="Roboto" panose="02000000000000000000" pitchFamily="2" charset="0"/>
              </a:rPr>
              <a:t>Report, Maps, and Tables</a:t>
            </a:r>
          </a:p>
        </p:txBody>
      </p:sp>
      <p:pic>
        <p:nvPicPr>
          <p:cNvPr id="9" name="Picture 8">
            <a:extLst>
              <a:ext uri="{FF2B5EF4-FFF2-40B4-BE49-F238E27FC236}">
                <a16:creationId xmlns:a16="http://schemas.microsoft.com/office/drawing/2014/main" id="{69C25A70-2FF4-487A-B85D-D4085EAC42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14643" y="1981200"/>
            <a:ext cx="3657597" cy="4326285"/>
          </a:xfrm>
          <a:prstGeom prst="rect">
            <a:avLst/>
          </a:prstGeom>
        </p:spPr>
      </p:pic>
    </p:spTree>
    <p:extLst>
      <p:ext uri="{BB962C8B-B14F-4D97-AF65-F5344CB8AC3E}">
        <p14:creationId xmlns:p14="http://schemas.microsoft.com/office/powerpoint/2010/main" val="133946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18850</TotalTime>
  <Words>1056</Words>
  <Application>Microsoft Office PowerPoint</Application>
  <PresentationFormat>Widescreen</PresentationFormat>
  <Paragraphs>161</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Cambria</vt:lpstr>
      <vt:lpstr>EB Garamond SemiBold</vt:lpstr>
      <vt:lpstr>Helvetica Neue</vt:lpstr>
      <vt:lpstr>Ottawa</vt:lpstr>
      <vt:lpstr>Playfair Display</vt:lpstr>
      <vt:lpstr>Roboto</vt:lpstr>
      <vt:lpstr>Office Theme</vt:lpstr>
      <vt:lpstr>City of Palm Bay   Vulnerability Assessment  December 5, 2023 </vt:lpstr>
      <vt:lpstr>INTRODUCTIONS </vt:lpstr>
      <vt:lpstr>RESILIENCY FRAMEWORK</vt:lpstr>
      <vt:lpstr>RESILIENCY FRAMEWORK</vt:lpstr>
      <vt:lpstr>RESILIENCY FRAMEWORK</vt:lpstr>
      <vt:lpstr>RESILIENCY FRAMEWORK</vt:lpstr>
      <vt:lpstr>RESILIENCY FRAMEWORK</vt:lpstr>
      <vt:lpstr>RESILIENT FLORIDA PROGRAM</vt:lpstr>
      <vt:lpstr>RESILIENT FLORIDA PROGRAM</vt:lpstr>
      <vt:lpstr>PowerPoint Presentation</vt:lpstr>
      <vt:lpstr>ASSESSMENT COMPONENTS</vt:lpstr>
      <vt:lpstr>ASSESSMENT COMPONENTS</vt:lpstr>
      <vt:lpstr>PowerPoint Presentation</vt:lpstr>
      <vt:lpstr>ASSESSMENT COMPONENTS</vt:lpstr>
      <vt:lpstr>ASSESSMENT COMPONENTS</vt:lpstr>
      <vt:lpstr>PowerPoint Presentation</vt:lpstr>
      <vt:lpstr>EXPOSURE ANALYSIS</vt:lpstr>
      <vt:lpstr>EXPOSURE ANALYSIS</vt:lpstr>
      <vt:lpstr>EXPOSURE ANALYSIS</vt:lpstr>
      <vt:lpstr>PowerPoint Presentation</vt:lpstr>
      <vt:lpstr>SENSITIVITY ANAYSIS</vt:lpstr>
      <vt:lpstr>SENSITIVITY ANALYSIS</vt:lpstr>
      <vt:lpstr>PUBLIC ENGAGEMENT </vt:lpstr>
      <vt:lpstr>PUBLIC ENGAGEMENT </vt:lpstr>
      <vt:lpstr>ASSESSMENT COMPONENTS</vt:lpstr>
      <vt:lpstr>ASSESSMENT COMPONENTS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Gina</dc:creator>
  <cp:lastModifiedBy>Nancy Bunt</cp:lastModifiedBy>
  <cp:revision>433</cp:revision>
  <cp:lastPrinted>2015-01-14T18:27:05Z</cp:lastPrinted>
  <dcterms:created xsi:type="dcterms:W3CDTF">2012-06-13T13:46:39Z</dcterms:created>
  <dcterms:modified xsi:type="dcterms:W3CDTF">2023-12-05T14:57:40Z</dcterms:modified>
</cp:coreProperties>
</file>