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2" r:id="rId3"/>
    <p:sldId id="269" r:id="rId4"/>
    <p:sldId id="257" r:id="rId5"/>
    <p:sldId id="258" r:id="rId6"/>
    <p:sldId id="263" r:id="rId7"/>
    <p:sldId id="271" r:id="rId8"/>
    <p:sldId id="259" r:id="rId9"/>
    <p:sldId id="260" r:id="rId10"/>
    <p:sldId id="265" r:id="rId11"/>
    <p:sldId id="266" r:id="rId12"/>
    <p:sldId id="267" r:id="rId13"/>
    <p:sldId id="268" r:id="rId14"/>
    <p:sldId id="264" r:id="rId15"/>
    <p:sldId id="261" r:id="rId16"/>
    <p:sldId id="270" r:id="rId17"/>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alencia\City%20Manager%20Office\Joan\Compound\Compound%20Parcel%20&amp;%20Zoning%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ysClr val="windowText" lastClr="000000"/>
                </a:solidFill>
                <a:latin typeface="+mn-lt"/>
                <a:ea typeface="+mn-ea"/>
                <a:cs typeface="+mn-cs"/>
              </a:defRPr>
            </a:pPr>
            <a:r>
              <a:rPr lang="en-US" sz="1500" b="1" baseline="0" dirty="0">
                <a:solidFill>
                  <a:sysClr val="windowText" lastClr="000000"/>
                </a:solidFill>
              </a:rPr>
              <a:t>Zoning by </a:t>
            </a:r>
            <a:r>
              <a:rPr lang="en-US" sz="1500" b="1" u="sng" baseline="0" dirty="0">
                <a:solidFill>
                  <a:sysClr val="windowText" lastClr="000000"/>
                </a:solidFill>
              </a:rPr>
              <a:t>Acreage</a:t>
            </a:r>
          </a:p>
          <a:p>
            <a:pPr>
              <a:defRPr sz="1500" b="1">
                <a:solidFill>
                  <a:sysClr val="windowText" lastClr="000000"/>
                </a:solidFill>
              </a:defRPr>
            </a:pPr>
            <a:r>
              <a:rPr lang="en-US" sz="1500" b="1" baseline="0" dirty="0">
                <a:solidFill>
                  <a:sysClr val="windowText" lastClr="000000"/>
                </a:solidFill>
              </a:rPr>
              <a:t>Total: 2,942 acres</a:t>
            </a:r>
          </a:p>
        </c:rich>
      </c:tx>
      <c:overlay val="0"/>
      <c:spPr>
        <a:noFill/>
        <a:ln>
          <a:noFill/>
        </a:ln>
        <a:effectLst/>
      </c:spPr>
      <c:txPr>
        <a:bodyPr rot="0" spcFirstLastPara="1" vertOverflow="ellipsis" vert="horz" wrap="square" anchor="ctr" anchorCtr="1"/>
        <a:lstStyle/>
        <a:p>
          <a:pPr>
            <a:defRPr sz="15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3238-4BA0-8BE1-7735854F6A0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3238-4BA0-8BE1-7735854F6A04}"/>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3238-4BA0-8BE1-7735854F6A04}"/>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3238-4BA0-8BE1-7735854F6A0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38-4BA0-8BE1-7735854F6A04}"/>
              </c:ext>
            </c:extLst>
          </c:dPt>
          <c:dPt>
            <c:idx val="5"/>
            <c:bubble3D val="0"/>
            <c:spPr>
              <a:pattFill prst="wdUp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B-3238-4BA0-8BE1-7735854F6A04}"/>
              </c:ext>
            </c:extLst>
          </c:dPt>
          <c:cat>
            <c:strRef>
              <c:f>Sheet1!$B$11:$B$16</c:f>
              <c:strCache>
                <c:ptCount val="6"/>
                <c:pt idx="0">
                  <c:v>Single Family Residential (72.3%) </c:v>
                </c:pt>
                <c:pt idx="1">
                  <c:v>Institutional Use (7%)</c:v>
                </c:pt>
                <c:pt idx="2">
                  <c:v>Neighborhood Commercial (2.7%) </c:v>
                </c:pt>
                <c:pt idx="3">
                  <c:v>General Use (1.2%)</c:v>
                </c:pt>
                <c:pt idx="4">
                  <c:v>Heavy Industrial (0.4%) </c:v>
                </c:pt>
                <c:pt idx="5">
                  <c:v>All others (16.6%)</c:v>
                </c:pt>
              </c:strCache>
            </c:strRef>
          </c:cat>
          <c:val>
            <c:numRef>
              <c:f>Sheet1!$C$11:$C$16</c:f>
              <c:numCache>
                <c:formatCode>0.00%</c:formatCode>
                <c:ptCount val="6"/>
                <c:pt idx="0">
                  <c:v>0.72270000000000001</c:v>
                </c:pt>
                <c:pt idx="1">
                  <c:v>6.9400000000000003E-2</c:v>
                </c:pt>
                <c:pt idx="2">
                  <c:v>2.6800000000000001E-2</c:v>
                </c:pt>
                <c:pt idx="3">
                  <c:v>1.2E-2</c:v>
                </c:pt>
                <c:pt idx="4">
                  <c:v>3.5000000000000001E-3</c:v>
                </c:pt>
                <c:pt idx="5">
                  <c:v>0.1656</c:v>
                </c:pt>
              </c:numCache>
            </c:numRef>
          </c:val>
          <c:extLst>
            <c:ext xmlns:c16="http://schemas.microsoft.com/office/drawing/2014/chart" uri="{C3380CC4-5D6E-409C-BE32-E72D297353CC}">
              <c16:uniqueId val="{0000000C-3238-4BA0-8BE1-7735854F6A0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Entry>
      <c:layout>
        <c:manualLayout>
          <c:xMode val="edge"/>
          <c:yMode val="edge"/>
          <c:x val="1.8933397629453154E-2"/>
          <c:y val="2.7197448420213294E-2"/>
          <c:w val="0.29046016967149901"/>
          <c:h val="0.945024788568095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Responses from Police &amp; Fire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Responses</c:v>
                </c:pt>
              </c:strCache>
            </c:strRef>
          </c:tx>
          <c:spPr>
            <a:ln w="28575" cap="rnd">
              <a:solidFill>
                <a:schemeClr val="accent1"/>
              </a:solidFill>
              <a:round/>
            </a:ln>
            <a:effectLst/>
          </c:spPr>
          <c:marker>
            <c:symbol val="none"/>
          </c:marker>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General</c:formatCode>
                <c:ptCount val="7"/>
                <c:pt idx="0">
                  <c:v>599</c:v>
                </c:pt>
                <c:pt idx="1">
                  <c:v>559</c:v>
                </c:pt>
                <c:pt idx="2">
                  <c:v>429</c:v>
                </c:pt>
                <c:pt idx="3">
                  <c:v>801</c:v>
                </c:pt>
                <c:pt idx="4">
                  <c:v>945</c:v>
                </c:pt>
                <c:pt idx="5">
                  <c:v>654</c:v>
                </c:pt>
                <c:pt idx="6">
                  <c:v>162</c:v>
                </c:pt>
              </c:numCache>
            </c:numRef>
          </c:val>
          <c:smooth val="0"/>
          <c:extLst>
            <c:ext xmlns:c16="http://schemas.microsoft.com/office/drawing/2014/chart" uri="{C3380CC4-5D6E-409C-BE32-E72D297353CC}">
              <c16:uniqueId val="{00000000-42E2-41AF-9E93-88A6EDD94BE9}"/>
            </c:ext>
          </c:extLst>
        </c:ser>
        <c:dLbls>
          <c:showLegendKey val="0"/>
          <c:showVal val="0"/>
          <c:showCatName val="0"/>
          <c:showSerName val="0"/>
          <c:showPercent val="0"/>
          <c:showBubbleSize val="0"/>
        </c:dLbls>
        <c:smooth val="0"/>
        <c:axId val="468257744"/>
        <c:axId val="468257416"/>
      </c:lineChart>
      <c:catAx>
        <c:axId val="46825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8257416"/>
        <c:crosses val="autoZero"/>
        <c:auto val="1"/>
        <c:lblAlgn val="ctr"/>
        <c:lblOffset val="100"/>
        <c:noMultiLvlLbl val="0"/>
      </c:catAx>
      <c:valAx>
        <c:axId val="468257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825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Sheet1!$A$24:$A$38</c:f>
              <c:strCache>
                <c:ptCount val="15"/>
                <c:pt idx="0">
                  <c:v>Abandoned Vehicle</c:v>
                </c:pt>
                <c:pt idx="1">
                  <c:v>Animal Complaint or Bite</c:v>
                </c:pt>
                <c:pt idx="2">
                  <c:v>Assist Fire Dept</c:v>
                </c:pt>
                <c:pt idx="3">
                  <c:v>Battery</c:v>
                </c:pt>
                <c:pt idx="4">
                  <c:v>Crash w/Injuries</c:v>
                </c:pt>
                <c:pt idx="5">
                  <c:v>Domestic Disturbance</c:v>
                </c:pt>
                <c:pt idx="6">
                  <c:v>Missing Person</c:v>
                </c:pt>
                <c:pt idx="7">
                  <c:v>Shots Heard</c:v>
                </c:pt>
                <c:pt idx="8">
                  <c:v>Special Detail</c:v>
                </c:pt>
                <c:pt idx="9">
                  <c:v>Suspicious Incident </c:v>
                </c:pt>
                <c:pt idx="10">
                  <c:v>Suspicious Person</c:v>
                </c:pt>
                <c:pt idx="11">
                  <c:v>Suspicious Vehicle </c:v>
                </c:pt>
                <c:pt idx="12">
                  <c:v>Traffic - Off Road</c:v>
                </c:pt>
                <c:pt idx="13">
                  <c:v>Traffic Stop</c:v>
                </c:pt>
                <c:pt idx="14">
                  <c:v>Vehicle Burglary</c:v>
                </c:pt>
              </c:strCache>
            </c:strRef>
          </c:cat>
          <c:val>
            <c:numRef>
              <c:f>Sheet1!$B$24:$B$38</c:f>
              <c:numCache>
                <c:formatCode>General</c:formatCode>
                <c:ptCount val="15"/>
                <c:pt idx="0">
                  <c:v>1</c:v>
                </c:pt>
                <c:pt idx="1">
                  <c:v>2</c:v>
                </c:pt>
                <c:pt idx="2">
                  <c:v>5</c:v>
                </c:pt>
                <c:pt idx="3">
                  <c:v>3</c:v>
                </c:pt>
                <c:pt idx="4">
                  <c:v>1</c:v>
                </c:pt>
                <c:pt idx="5">
                  <c:v>2</c:v>
                </c:pt>
                <c:pt idx="6">
                  <c:v>2</c:v>
                </c:pt>
                <c:pt idx="7">
                  <c:v>5</c:v>
                </c:pt>
                <c:pt idx="8">
                  <c:v>10</c:v>
                </c:pt>
                <c:pt idx="9">
                  <c:v>8</c:v>
                </c:pt>
                <c:pt idx="10">
                  <c:v>8</c:v>
                </c:pt>
                <c:pt idx="11">
                  <c:v>28</c:v>
                </c:pt>
                <c:pt idx="12">
                  <c:v>4</c:v>
                </c:pt>
                <c:pt idx="13">
                  <c:v>12</c:v>
                </c:pt>
                <c:pt idx="14">
                  <c:v>2</c:v>
                </c:pt>
              </c:numCache>
            </c:numRef>
          </c:val>
          <c:extLst>
            <c:ext xmlns:c16="http://schemas.microsoft.com/office/drawing/2014/chart" uri="{C3380CC4-5D6E-409C-BE32-E72D297353CC}">
              <c16:uniqueId val="{00000000-F240-4624-96DE-836F42490873}"/>
            </c:ext>
          </c:extLst>
        </c:ser>
        <c:dLbls>
          <c:showLegendKey val="0"/>
          <c:showVal val="0"/>
          <c:showCatName val="0"/>
          <c:showSerName val="0"/>
          <c:showPercent val="0"/>
          <c:showBubbleSize val="0"/>
        </c:dLbls>
        <c:gapWidth val="182"/>
        <c:axId val="468253480"/>
        <c:axId val="468246920"/>
      </c:barChart>
      <c:catAx>
        <c:axId val="468253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8246920"/>
        <c:crosses val="autoZero"/>
        <c:auto val="1"/>
        <c:lblAlgn val="ctr"/>
        <c:lblOffset val="100"/>
        <c:noMultiLvlLbl val="0"/>
      </c:catAx>
      <c:valAx>
        <c:axId val="468246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8253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Sheet1!$A$62:$A$85</c:f>
              <c:strCache>
                <c:ptCount val="24"/>
                <c:pt idx="0">
                  <c:v>Abandoned Vehicle</c:v>
                </c:pt>
                <c:pt idx="1">
                  <c:v>Animal Complaint or Bite</c:v>
                </c:pt>
                <c:pt idx="2">
                  <c:v>Armed Subject</c:v>
                </c:pt>
                <c:pt idx="3">
                  <c:v>Assist Fire Dept</c:v>
                </c:pt>
                <c:pt idx="4">
                  <c:v>Battery</c:v>
                </c:pt>
                <c:pt idx="5">
                  <c:v>Blocked Road</c:v>
                </c:pt>
                <c:pt idx="6">
                  <c:v>Crash</c:v>
                </c:pt>
                <c:pt idx="7">
                  <c:v>Crash w/Injuries</c:v>
                </c:pt>
                <c:pt idx="8">
                  <c:v>Criminal Mischief</c:v>
                </c:pt>
                <c:pt idx="9">
                  <c:v>Dead Person</c:v>
                </c:pt>
                <c:pt idx="10">
                  <c:v> Disturbance</c:v>
                </c:pt>
                <c:pt idx="11">
                  <c:v>Hit &amp; Run</c:v>
                </c:pt>
                <c:pt idx="12">
                  <c:v>Homicide</c:v>
                </c:pt>
                <c:pt idx="13">
                  <c:v>Missing Person</c:v>
                </c:pt>
                <c:pt idx="14">
                  <c:v>Sexual Battery/Offender</c:v>
                </c:pt>
                <c:pt idx="15">
                  <c:v>Shots Heard</c:v>
                </c:pt>
                <c:pt idx="16">
                  <c:v>Special Detail</c:v>
                </c:pt>
                <c:pt idx="17">
                  <c:v>Suicide</c:v>
                </c:pt>
                <c:pt idx="18">
                  <c:v>Suspicious Incident </c:v>
                </c:pt>
                <c:pt idx="19">
                  <c:v>Suspicious Person</c:v>
                </c:pt>
                <c:pt idx="20">
                  <c:v>Suspicious Vehicle </c:v>
                </c:pt>
                <c:pt idx="21">
                  <c:v>Traffic - Off Road</c:v>
                </c:pt>
                <c:pt idx="22">
                  <c:v>Traffic Stop</c:v>
                </c:pt>
                <c:pt idx="23">
                  <c:v>Vehicle Burglary</c:v>
                </c:pt>
              </c:strCache>
            </c:strRef>
          </c:cat>
          <c:val>
            <c:numRef>
              <c:f>Sheet1!$B$62:$B$85</c:f>
              <c:numCache>
                <c:formatCode>General</c:formatCode>
                <c:ptCount val="24"/>
                <c:pt idx="0">
                  <c:v>2</c:v>
                </c:pt>
                <c:pt idx="1">
                  <c:v>1</c:v>
                </c:pt>
                <c:pt idx="2">
                  <c:v>1</c:v>
                </c:pt>
                <c:pt idx="3">
                  <c:v>17</c:v>
                </c:pt>
                <c:pt idx="4">
                  <c:v>7</c:v>
                </c:pt>
                <c:pt idx="5">
                  <c:v>7</c:v>
                </c:pt>
                <c:pt idx="6">
                  <c:v>4</c:v>
                </c:pt>
                <c:pt idx="7">
                  <c:v>4</c:v>
                </c:pt>
                <c:pt idx="8">
                  <c:v>7</c:v>
                </c:pt>
                <c:pt idx="9">
                  <c:v>2</c:v>
                </c:pt>
                <c:pt idx="10">
                  <c:v>9</c:v>
                </c:pt>
                <c:pt idx="11">
                  <c:v>2</c:v>
                </c:pt>
                <c:pt idx="12">
                  <c:v>1</c:v>
                </c:pt>
                <c:pt idx="13">
                  <c:v>2</c:v>
                </c:pt>
                <c:pt idx="14">
                  <c:v>5</c:v>
                </c:pt>
                <c:pt idx="15">
                  <c:v>12</c:v>
                </c:pt>
                <c:pt idx="16">
                  <c:v>17</c:v>
                </c:pt>
                <c:pt idx="17">
                  <c:v>4</c:v>
                </c:pt>
                <c:pt idx="18">
                  <c:v>41</c:v>
                </c:pt>
                <c:pt idx="19">
                  <c:v>16</c:v>
                </c:pt>
                <c:pt idx="20">
                  <c:v>82</c:v>
                </c:pt>
                <c:pt idx="21">
                  <c:v>55</c:v>
                </c:pt>
                <c:pt idx="22">
                  <c:v>48</c:v>
                </c:pt>
                <c:pt idx="23">
                  <c:v>1</c:v>
                </c:pt>
              </c:numCache>
            </c:numRef>
          </c:val>
          <c:extLst>
            <c:ext xmlns:c16="http://schemas.microsoft.com/office/drawing/2014/chart" uri="{C3380CC4-5D6E-409C-BE32-E72D297353CC}">
              <c16:uniqueId val="{00000000-9CD2-4A0E-9514-EC3178EA6087}"/>
            </c:ext>
          </c:extLst>
        </c:ser>
        <c:dLbls>
          <c:showLegendKey val="0"/>
          <c:showVal val="0"/>
          <c:showCatName val="0"/>
          <c:showSerName val="0"/>
          <c:showPercent val="0"/>
          <c:showBubbleSize val="0"/>
        </c:dLbls>
        <c:gapWidth val="182"/>
        <c:axId val="847514480"/>
        <c:axId val="847514808"/>
      </c:barChart>
      <c:catAx>
        <c:axId val="847514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47514808"/>
        <c:crosses val="autoZero"/>
        <c:auto val="1"/>
        <c:lblAlgn val="ctr"/>
        <c:lblOffset val="100"/>
        <c:noMultiLvlLbl val="0"/>
      </c:catAx>
      <c:valAx>
        <c:axId val="847514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4751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55FDF22A-CD1E-4503-B05A-7E2F94DEC039}" type="datetimeFigureOut">
              <a:rPr lang="en-US" smtClean="0"/>
              <a:t>1/10/2024</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6F3DACB5-57F7-46C3-8BBA-3C2182BE3C4D}" type="slidenum">
              <a:rPr lang="en-US" smtClean="0"/>
              <a:t>‹#›</a:t>
            </a:fld>
            <a:endParaRPr lang="en-US"/>
          </a:p>
        </p:txBody>
      </p:sp>
    </p:spTree>
    <p:extLst>
      <p:ext uri="{BB962C8B-B14F-4D97-AF65-F5344CB8AC3E}">
        <p14:creationId xmlns:p14="http://schemas.microsoft.com/office/powerpoint/2010/main" val="115383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E349-1DB0-4CF0-8702-AA545ACA5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CD261D-E891-CF5D-B58F-03E1D5195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206CF3-F750-B0B2-DD37-55D3CC775DC6}"/>
              </a:ext>
            </a:extLst>
          </p:cNvPr>
          <p:cNvSpPr>
            <a:spLocks noGrp="1"/>
          </p:cNvSpPr>
          <p:nvPr>
            <p:ph type="dt" sz="half" idx="10"/>
          </p:nvPr>
        </p:nvSpPr>
        <p:spPr/>
        <p:txBody>
          <a:bodyPr/>
          <a:lstStyle/>
          <a:p>
            <a:fld id="{1BE45B11-CC12-41B5-BF7D-4ED03A14141D}" type="datetime1">
              <a:rPr lang="en-US" smtClean="0"/>
              <a:t>1/10/2024</a:t>
            </a:fld>
            <a:endParaRPr lang="en-US"/>
          </a:p>
        </p:txBody>
      </p:sp>
      <p:sp>
        <p:nvSpPr>
          <p:cNvPr id="5" name="Footer Placeholder 4">
            <a:extLst>
              <a:ext uri="{FF2B5EF4-FFF2-40B4-BE49-F238E27FC236}">
                <a16:creationId xmlns:a16="http://schemas.microsoft.com/office/drawing/2014/main" id="{8F701FF8-066B-AA4A-7DE5-A19D05954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91B92-D64C-9AFE-BBB5-C2F5F704B7AE}"/>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327152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7022-160D-4D07-CC0D-6EE413C098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31DE44-500E-E1F2-1EFF-D14320FAF3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B062C-CF79-2C74-1A35-171C908D1B85}"/>
              </a:ext>
            </a:extLst>
          </p:cNvPr>
          <p:cNvSpPr>
            <a:spLocks noGrp="1"/>
          </p:cNvSpPr>
          <p:nvPr>
            <p:ph type="dt" sz="half" idx="10"/>
          </p:nvPr>
        </p:nvSpPr>
        <p:spPr/>
        <p:txBody>
          <a:bodyPr/>
          <a:lstStyle/>
          <a:p>
            <a:fld id="{8A6179C6-747C-4819-830F-6886EFA721CA}" type="datetime1">
              <a:rPr lang="en-US" smtClean="0"/>
              <a:t>1/10/2024</a:t>
            </a:fld>
            <a:endParaRPr lang="en-US"/>
          </a:p>
        </p:txBody>
      </p:sp>
      <p:sp>
        <p:nvSpPr>
          <p:cNvPr id="5" name="Footer Placeholder 4">
            <a:extLst>
              <a:ext uri="{FF2B5EF4-FFF2-40B4-BE49-F238E27FC236}">
                <a16:creationId xmlns:a16="http://schemas.microsoft.com/office/drawing/2014/main" id="{3DD8FC0C-F2A5-B243-68CB-8FAEE2D96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357AA-3390-7222-9DB6-E2410A228FDC}"/>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158230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8598AC-DB88-5877-12A4-66D798500C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E623DF-F7D2-10F7-9EDC-8EFEB202CA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748EE-5C9D-152F-95C6-D85AE3054854}"/>
              </a:ext>
            </a:extLst>
          </p:cNvPr>
          <p:cNvSpPr>
            <a:spLocks noGrp="1"/>
          </p:cNvSpPr>
          <p:nvPr>
            <p:ph type="dt" sz="half" idx="10"/>
          </p:nvPr>
        </p:nvSpPr>
        <p:spPr/>
        <p:txBody>
          <a:bodyPr/>
          <a:lstStyle/>
          <a:p>
            <a:fld id="{02345E26-9D7D-47A0-AB9E-0A4949F3A5DF}" type="datetime1">
              <a:rPr lang="en-US" smtClean="0"/>
              <a:t>1/10/2024</a:t>
            </a:fld>
            <a:endParaRPr lang="en-US"/>
          </a:p>
        </p:txBody>
      </p:sp>
      <p:sp>
        <p:nvSpPr>
          <p:cNvPr id="5" name="Footer Placeholder 4">
            <a:extLst>
              <a:ext uri="{FF2B5EF4-FFF2-40B4-BE49-F238E27FC236}">
                <a16:creationId xmlns:a16="http://schemas.microsoft.com/office/drawing/2014/main" id="{805ABAD0-AD75-781D-D305-8C72F7BD0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21F68-449A-F717-0AFD-C9E3BE319622}"/>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189876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45E3-EB8A-516D-55C9-2B22CDBCB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56C18-5EAF-7835-3A7F-119BD08C76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04344-BAEF-76C3-5028-3ABFD1E02A3C}"/>
              </a:ext>
            </a:extLst>
          </p:cNvPr>
          <p:cNvSpPr>
            <a:spLocks noGrp="1"/>
          </p:cNvSpPr>
          <p:nvPr>
            <p:ph type="dt" sz="half" idx="10"/>
          </p:nvPr>
        </p:nvSpPr>
        <p:spPr/>
        <p:txBody>
          <a:bodyPr/>
          <a:lstStyle/>
          <a:p>
            <a:fld id="{2F7F1CCC-2B8C-4551-A668-8B6795152DEB}" type="datetime1">
              <a:rPr lang="en-US" smtClean="0"/>
              <a:t>1/10/2024</a:t>
            </a:fld>
            <a:endParaRPr lang="en-US"/>
          </a:p>
        </p:txBody>
      </p:sp>
      <p:sp>
        <p:nvSpPr>
          <p:cNvPr id="5" name="Footer Placeholder 4">
            <a:extLst>
              <a:ext uri="{FF2B5EF4-FFF2-40B4-BE49-F238E27FC236}">
                <a16:creationId xmlns:a16="http://schemas.microsoft.com/office/drawing/2014/main" id="{DD69A06E-5124-6B90-17C7-488E3F0EE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0777A-4DDD-1414-7FD8-9A0CA40CC54E}"/>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124980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9AA5-D120-37F0-1F7E-1BA8B32FA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01B924-CC76-80B8-B776-B851CB1E84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5A39A3-E08F-069C-AF29-162F75811387}"/>
              </a:ext>
            </a:extLst>
          </p:cNvPr>
          <p:cNvSpPr>
            <a:spLocks noGrp="1"/>
          </p:cNvSpPr>
          <p:nvPr>
            <p:ph type="dt" sz="half" idx="10"/>
          </p:nvPr>
        </p:nvSpPr>
        <p:spPr/>
        <p:txBody>
          <a:bodyPr/>
          <a:lstStyle/>
          <a:p>
            <a:fld id="{EB480111-BC87-4FF1-ACD7-A6AD294C3C0B}" type="datetime1">
              <a:rPr lang="en-US" smtClean="0"/>
              <a:t>1/10/2024</a:t>
            </a:fld>
            <a:endParaRPr lang="en-US"/>
          </a:p>
        </p:txBody>
      </p:sp>
      <p:sp>
        <p:nvSpPr>
          <p:cNvPr id="5" name="Footer Placeholder 4">
            <a:extLst>
              <a:ext uri="{FF2B5EF4-FFF2-40B4-BE49-F238E27FC236}">
                <a16:creationId xmlns:a16="http://schemas.microsoft.com/office/drawing/2014/main" id="{D127A3C3-1482-EC4D-82C0-8B4586B03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2B87B-D915-CA07-3668-E413DFCB91DD}"/>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197458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3940-01F5-3CC7-FAC3-A447D6B18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5A8D1-05C2-7163-9935-42B91D41F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B62DDF-2692-26A1-7CEF-6D540AA69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2C06E5-3159-336C-1E4E-90FC580E78C5}"/>
              </a:ext>
            </a:extLst>
          </p:cNvPr>
          <p:cNvSpPr>
            <a:spLocks noGrp="1"/>
          </p:cNvSpPr>
          <p:nvPr>
            <p:ph type="dt" sz="half" idx="10"/>
          </p:nvPr>
        </p:nvSpPr>
        <p:spPr/>
        <p:txBody>
          <a:bodyPr/>
          <a:lstStyle/>
          <a:p>
            <a:fld id="{139EB6EA-3C6B-4862-A2D1-0B08C15DB70D}" type="datetime1">
              <a:rPr lang="en-US" smtClean="0"/>
              <a:t>1/10/2024</a:t>
            </a:fld>
            <a:endParaRPr lang="en-US"/>
          </a:p>
        </p:txBody>
      </p:sp>
      <p:sp>
        <p:nvSpPr>
          <p:cNvPr id="6" name="Footer Placeholder 5">
            <a:extLst>
              <a:ext uri="{FF2B5EF4-FFF2-40B4-BE49-F238E27FC236}">
                <a16:creationId xmlns:a16="http://schemas.microsoft.com/office/drawing/2014/main" id="{9B444F85-6E15-B3EC-4557-95C972B8B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57144-DB05-870A-36CE-2F0AE9AF5A59}"/>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72783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B047-6B5D-D1AE-3EDA-9892F29FC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3F2307-C042-9C0D-DD8F-F824038CE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982C8-96D5-E1D5-7FBA-EA2A173695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3C64B2-6E4C-8959-38C0-2D086B7D9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DB6EA0-2AF4-CFBB-CB71-DA06658D50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C6F443-DE73-7B12-03B8-E7830F2617D7}"/>
              </a:ext>
            </a:extLst>
          </p:cNvPr>
          <p:cNvSpPr>
            <a:spLocks noGrp="1"/>
          </p:cNvSpPr>
          <p:nvPr>
            <p:ph type="dt" sz="half" idx="10"/>
          </p:nvPr>
        </p:nvSpPr>
        <p:spPr/>
        <p:txBody>
          <a:bodyPr/>
          <a:lstStyle/>
          <a:p>
            <a:fld id="{8293B17D-6086-4972-BCE3-F389242943DF}" type="datetime1">
              <a:rPr lang="en-US" smtClean="0"/>
              <a:t>1/10/2024</a:t>
            </a:fld>
            <a:endParaRPr lang="en-US"/>
          </a:p>
        </p:txBody>
      </p:sp>
      <p:sp>
        <p:nvSpPr>
          <p:cNvPr id="8" name="Footer Placeholder 7">
            <a:extLst>
              <a:ext uri="{FF2B5EF4-FFF2-40B4-BE49-F238E27FC236}">
                <a16:creationId xmlns:a16="http://schemas.microsoft.com/office/drawing/2014/main" id="{89DB4316-3A4F-C980-06AB-EE2C01453B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67E0C4-7FA7-1CA4-6FCE-DC199F3EC80D}"/>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411277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674E-E8A2-C528-76B6-9ED807447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B17D0-B925-F3B7-AF85-E6E7D5A990F4}"/>
              </a:ext>
            </a:extLst>
          </p:cNvPr>
          <p:cNvSpPr>
            <a:spLocks noGrp="1"/>
          </p:cNvSpPr>
          <p:nvPr>
            <p:ph type="dt" sz="half" idx="10"/>
          </p:nvPr>
        </p:nvSpPr>
        <p:spPr/>
        <p:txBody>
          <a:bodyPr/>
          <a:lstStyle/>
          <a:p>
            <a:fld id="{A27014C0-7DD6-4F7F-B8BD-32687D0FEC5C}" type="datetime1">
              <a:rPr lang="en-US" smtClean="0"/>
              <a:t>1/10/2024</a:t>
            </a:fld>
            <a:endParaRPr lang="en-US"/>
          </a:p>
        </p:txBody>
      </p:sp>
      <p:sp>
        <p:nvSpPr>
          <p:cNvPr id="4" name="Footer Placeholder 3">
            <a:extLst>
              <a:ext uri="{FF2B5EF4-FFF2-40B4-BE49-F238E27FC236}">
                <a16:creationId xmlns:a16="http://schemas.microsoft.com/office/drawing/2014/main" id="{0F097A52-A55A-EABD-75C9-1A6E01BE45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9E8EBA-9AFD-5BA5-BCE8-0BDCE8F343FE}"/>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387708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10B61-924E-4967-B962-31EEFEA932B3}"/>
              </a:ext>
            </a:extLst>
          </p:cNvPr>
          <p:cNvSpPr>
            <a:spLocks noGrp="1"/>
          </p:cNvSpPr>
          <p:nvPr>
            <p:ph type="dt" sz="half" idx="10"/>
          </p:nvPr>
        </p:nvSpPr>
        <p:spPr/>
        <p:txBody>
          <a:bodyPr/>
          <a:lstStyle/>
          <a:p>
            <a:fld id="{7441759D-DE29-4B57-81C1-BF168E40B325}" type="datetime1">
              <a:rPr lang="en-US" smtClean="0"/>
              <a:t>1/10/2024</a:t>
            </a:fld>
            <a:endParaRPr lang="en-US"/>
          </a:p>
        </p:txBody>
      </p:sp>
      <p:sp>
        <p:nvSpPr>
          <p:cNvPr id="3" name="Footer Placeholder 2">
            <a:extLst>
              <a:ext uri="{FF2B5EF4-FFF2-40B4-BE49-F238E27FC236}">
                <a16:creationId xmlns:a16="http://schemas.microsoft.com/office/drawing/2014/main" id="{DFB66DF4-C952-E003-4701-52DDFE191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CDAB2A-E59E-D97D-B437-02A1900F309B}"/>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182486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65A0-E20F-EA57-BDF2-48D075A91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8B7B3-5CEF-7C88-A195-4FE2EBF6D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D62C7-2A39-9D03-BBF8-0D934992D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050BF-7205-E51C-29D9-1779875EB49B}"/>
              </a:ext>
            </a:extLst>
          </p:cNvPr>
          <p:cNvSpPr>
            <a:spLocks noGrp="1"/>
          </p:cNvSpPr>
          <p:nvPr>
            <p:ph type="dt" sz="half" idx="10"/>
          </p:nvPr>
        </p:nvSpPr>
        <p:spPr/>
        <p:txBody>
          <a:bodyPr/>
          <a:lstStyle/>
          <a:p>
            <a:fld id="{762A8730-EF10-4CC1-838D-352DD5703CBB}" type="datetime1">
              <a:rPr lang="en-US" smtClean="0"/>
              <a:t>1/10/2024</a:t>
            </a:fld>
            <a:endParaRPr lang="en-US"/>
          </a:p>
        </p:txBody>
      </p:sp>
      <p:sp>
        <p:nvSpPr>
          <p:cNvPr id="6" name="Footer Placeholder 5">
            <a:extLst>
              <a:ext uri="{FF2B5EF4-FFF2-40B4-BE49-F238E27FC236}">
                <a16:creationId xmlns:a16="http://schemas.microsoft.com/office/drawing/2014/main" id="{6E0B716D-5897-4606-5CDD-441CACB6E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61F74-E2ED-7AFF-C461-A80BA8D4F898}"/>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232377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206F-8B4C-9B79-D017-38162AEAF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DAEED2-9C1A-A926-9E9B-4C3A19E33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BB963F-D9BF-5BC3-CDB5-9077DC2DF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14059-1D59-B31C-C351-34A65A951AE9}"/>
              </a:ext>
            </a:extLst>
          </p:cNvPr>
          <p:cNvSpPr>
            <a:spLocks noGrp="1"/>
          </p:cNvSpPr>
          <p:nvPr>
            <p:ph type="dt" sz="half" idx="10"/>
          </p:nvPr>
        </p:nvSpPr>
        <p:spPr/>
        <p:txBody>
          <a:bodyPr/>
          <a:lstStyle/>
          <a:p>
            <a:fld id="{34466CA2-06D9-4D5B-BA9B-1BCD96CF840E}" type="datetime1">
              <a:rPr lang="en-US" smtClean="0"/>
              <a:t>1/10/2024</a:t>
            </a:fld>
            <a:endParaRPr lang="en-US"/>
          </a:p>
        </p:txBody>
      </p:sp>
      <p:sp>
        <p:nvSpPr>
          <p:cNvPr id="6" name="Footer Placeholder 5">
            <a:extLst>
              <a:ext uri="{FF2B5EF4-FFF2-40B4-BE49-F238E27FC236}">
                <a16:creationId xmlns:a16="http://schemas.microsoft.com/office/drawing/2014/main" id="{C4981508-2A05-741B-1BB2-3EED2A8DB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F6154-142B-68D8-ABF5-395545A4E634}"/>
              </a:ext>
            </a:extLst>
          </p:cNvPr>
          <p:cNvSpPr>
            <a:spLocks noGrp="1"/>
          </p:cNvSpPr>
          <p:nvPr>
            <p:ph type="sldNum" sz="quarter" idx="12"/>
          </p:nvPr>
        </p:nvSpPr>
        <p:spPr/>
        <p:txBody>
          <a:bodyPr/>
          <a:lstStyle/>
          <a:p>
            <a:fld id="{19C54463-EFAD-4726-9CD3-635AC2474971}" type="slidenum">
              <a:rPr lang="en-US" smtClean="0"/>
              <a:t>‹#›</a:t>
            </a:fld>
            <a:endParaRPr lang="en-US"/>
          </a:p>
        </p:txBody>
      </p:sp>
    </p:spTree>
    <p:extLst>
      <p:ext uri="{BB962C8B-B14F-4D97-AF65-F5344CB8AC3E}">
        <p14:creationId xmlns:p14="http://schemas.microsoft.com/office/powerpoint/2010/main" val="31225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7FA2F9-A6F4-20E0-79F6-F162E0C71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6D31D6-5D18-20B9-E0AD-ADB1D5B48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2E612-1AA1-0DB1-3DA1-23077DC26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3FC8C-2DE8-4CB8-AFF8-CD1AFCC1B88B}" type="datetime1">
              <a:rPr lang="en-US" smtClean="0"/>
              <a:t>1/10/2024</a:t>
            </a:fld>
            <a:endParaRPr lang="en-US"/>
          </a:p>
        </p:txBody>
      </p:sp>
      <p:sp>
        <p:nvSpPr>
          <p:cNvPr id="5" name="Footer Placeholder 4">
            <a:extLst>
              <a:ext uri="{FF2B5EF4-FFF2-40B4-BE49-F238E27FC236}">
                <a16:creationId xmlns:a16="http://schemas.microsoft.com/office/drawing/2014/main" id="{A49709B1-31A2-36D0-3415-86E51DAF9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EB05D-7CC3-05C9-34C1-B88D383D28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54463-EFAD-4726-9CD3-635AC2474971}" type="slidenum">
              <a:rPr lang="en-US" smtClean="0"/>
              <a:t>‹#›</a:t>
            </a:fld>
            <a:endParaRPr lang="en-US"/>
          </a:p>
        </p:txBody>
      </p:sp>
    </p:spTree>
    <p:extLst>
      <p:ext uri="{BB962C8B-B14F-4D97-AF65-F5344CB8AC3E}">
        <p14:creationId xmlns:p14="http://schemas.microsoft.com/office/powerpoint/2010/main" val="2119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804E3-E0AA-6FE3-D175-3AC27FF42CBE}"/>
              </a:ext>
            </a:extLst>
          </p:cNvPr>
          <p:cNvSpPr>
            <a:spLocks noGrp="1"/>
          </p:cNvSpPr>
          <p:nvPr>
            <p:ph type="ctrTitle"/>
          </p:nvPr>
        </p:nvSpPr>
        <p:spPr>
          <a:xfrm>
            <a:off x="6746628" y="1783959"/>
            <a:ext cx="4645250" cy="2889114"/>
          </a:xfrm>
        </p:spPr>
        <p:txBody>
          <a:bodyPr anchor="b">
            <a:normAutofit/>
          </a:bodyPr>
          <a:lstStyle/>
          <a:p>
            <a:pPr algn="l"/>
            <a:r>
              <a:rPr lang="en-US" b="1">
                <a:solidFill>
                  <a:schemeClr val="bg1"/>
                </a:solidFill>
              </a:rPr>
              <a:t>Compound Workshop</a:t>
            </a:r>
          </a:p>
        </p:txBody>
      </p:sp>
      <p:sp>
        <p:nvSpPr>
          <p:cNvPr id="3" name="Subtitle 2">
            <a:extLst>
              <a:ext uri="{FF2B5EF4-FFF2-40B4-BE49-F238E27FC236}">
                <a16:creationId xmlns:a16="http://schemas.microsoft.com/office/drawing/2014/main" id="{DDF67380-FB9D-E4E1-D232-CC8DBF054464}"/>
              </a:ext>
            </a:extLst>
          </p:cNvPr>
          <p:cNvSpPr>
            <a:spLocks noGrp="1"/>
          </p:cNvSpPr>
          <p:nvPr>
            <p:ph type="subTitle" idx="1"/>
          </p:nvPr>
        </p:nvSpPr>
        <p:spPr>
          <a:xfrm>
            <a:off x="6746627" y="4750893"/>
            <a:ext cx="4645250" cy="1147863"/>
          </a:xfrm>
        </p:spPr>
        <p:txBody>
          <a:bodyPr anchor="t">
            <a:normAutofit/>
          </a:bodyPr>
          <a:lstStyle/>
          <a:p>
            <a:pPr algn="l"/>
            <a:r>
              <a:rPr lang="en-US" sz="2000" b="1">
                <a:solidFill>
                  <a:schemeClr val="bg1"/>
                </a:solidFill>
              </a:rPr>
              <a:t>March 30, 2023</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BAB15483-0BCF-D004-924C-648036D45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515382"/>
            <a:ext cx="4047843" cy="2459064"/>
          </a:xfrm>
          <a:prstGeom prst="rect">
            <a:avLst/>
          </a:prstGeom>
        </p:spPr>
      </p:pic>
    </p:spTree>
    <p:extLst>
      <p:ext uri="{BB962C8B-B14F-4D97-AF65-F5344CB8AC3E}">
        <p14:creationId xmlns:p14="http://schemas.microsoft.com/office/powerpoint/2010/main" val="203940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4B89-17DE-67DA-BB6F-D8364F9F2B38}"/>
              </a:ext>
            </a:extLst>
          </p:cNvPr>
          <p:cNvSpPr>
            <a:spLocks noGrp="1"/>
          </p:cNvSpPr>
          <p:nvPr>
            <p:ph type="title"/>
          </p:nvPr>
        </p:nvSpPr>
        <p:spPr/>
        <p:txBody>
          <a:bodyPr/>
          <a:lstStyle/>
          <a:p>
            <a:r>
              <a:rPr lang="en-US" dirty="0"/>
              <a:t>Steps taken to address challenges</a:t>
            </a:r>
          </a:p>
        </p:txBody>
      </p:sp>
      <p:sp>
        <p:nvSpPr>
          <p:cNvPr id="3" name="Content Placeholder 2">
            <a:extLst>
              <a:ext uri="{FF2B5EF4-FFF2-40B4-BE49-F238E27FC236}">
                <a16:creationId xmlns:a16="http://schemas.microsoft.com/office/drawing/2014/main" id="{7666C4E5-D10B-D6B3-359B-66920D2166B5}"/>
              </a:ext>
            </a:extLst>
          </p:cNvPr>
          <p:cNvSpPr>
            <a:spLocks noGrp="1"/>
          </p:cNvSpPr>
          <p:nvPr>
            <p:ph idx="1"/>
          </p:nvPr>
        </p:nvSpPr>
        <p:spPr>
          <a:xfrm>
            <a:off x="838200" y="1825625"/>
            <a:ext cx="10515600" cy="4557420"/>
          </a:xfrm>
        </p:spPr>
        <p:txBody>
          <a:bodyPr>
            <a:normAutofit fontScale="85000" lnSpcReduction="20000"/>
          </a:bodyPr>
          <a:lstStyle/>
          <a:p>
            <a:r>
              <a:rPr lang="en-US" dirty="0"/>
              <a:t>Police – The Palm Bay Police Department perform security checks. The PD performs on average 381 security checks annually. </a:t>
            </a:r>
          </a:p>
          <a:p>
            <a:r>
              <a:rPr lang="en-US" dirty="0"/>
              <a:t>Public Works (PW) – The PW Department performs clearing of overgrowth at key intersections in the compound.</a:t>
            </a:r>
          </a:p>
          <a:p>
            <a:r>
              <a:rPr lang="en-US" dirty="0"/>
              <a:t>Community &amp; Economic Development (CED) – In 2020, the CED Department mailed letters to 24 property owners (32 lots) at the intersection of Bombardier Blvd, to learn of interest in selling or developing properties. The City received only four responses, an interest to sell. CED regularly engages with the EDC and developers to promote strategic development in the compound. Recently, there has been interest in the City’s 30 AC parcel on Bombardier, ¼ mile west of Madden Avenue SW.</a:t>
            </a:r>
          </a:p>
          <a:p>
            <a:r>
              <a:rPr lang="en-US" dirty="0"/>
              <a:t>The City (various departments) has held meetings with the EDC on strategies to attract development and FPL on expanding power to the compound. Staff have address a variety of questions from brokers, realtors, and developers on interest in assembling parcels. </a:t>
            </a:r>
          </a:p>
        </p:txBody>
      </p:sp>
      <p:sp>
        <p:nvSpPr>
          <p:cNvPr id="4" name="Slide Number Placeholder 3">
            <a:extLst>
              <a:ext uri="{FF2B5EF4-FFF2-40B4-BE49-F238E27FC236}">
                <a16:creationId xmlns:a16="http://schemas.microsoft.com/office/drawing/2014/main" id="{F1444670-9377-D1CD-211C-D4A9DC9001C8}"/>
              </a:ext>
            </a:extLst>
          </p:cNvPr>
          <p:cNvSpPr>
            <a:spLocks noGrp="1"/>
          </p:cNvSpPr>
          <p:nvPr>
            <p:ph type="sldNum" sz="quarter" idx="12"/>
          </p:nvPr>
        </p:nvSpPr>
        <p:spPr/>
        <p:txBody>
          <a:bodyPr/>
          <a:lstStyle/>
          <a:p>
            <a:fld id="{19C54463-EFAD-4726-9CD3-635AC2474971}" type="slidenum">
              <a:rPr lang="en-US" smtClean="0"/>
              <a:t>10</a:t>
            </a:fld>
            <a:endParaRPr lang="en-US"/>
          </a:p>
        </p:txBody>
      </p:sp>
    </p:spTree>
    <p:extLst>
      <p:ext uri="{BB962C8B-B14F-4D97-AF65-F5344CB8AC3E}">
        <p14:creationId xmlns:p14="http://schemas.microsoft.com/office/powerpoint/2010/main" val="37226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30AA-5EFA-6BDE-0A82-C0480D665C61}"/>
              </a:ext>
            </a:extLst>
          </p:cNvPr>
          <p:cNvSpPr>
            <a:spLocks noGrp="1"/>
          </p:cNvSpPr>
          <p:nvPr>
            <p:ph type="title"/>
          </p:nvPr>
        </p:nvSpPr>
        <p:spPr/>
        <p:txBody>
          <a:bodyPr/>
          <a:lstStyle/>
          <a:p>
            <a:r>
              <a:rPr lang="en-US" dirty="0"/>
              <a:t>Public Safety Statistics </a:t>
            </a:r>
          </a:p>
        </p:txBody>
      </p:sp>
      <p:graphicFrame>
        <p:nvGraphicFramePr>
          <p:cNvPr id="4" name="Chart 3">
            <a:extLst>
              <a:ext uri="{FF2B5EF4-FFF2-40B4-BE49-F238E27FC236}">
                <a16:creationId xmlns:a16="http://schemas.microsoft.com/office/drawing/2014/main" id="{637677F9-894B-4817-FCB9-851D41FC446A}"/>
              </a:ext>
            </a:extLst>
          </p:cNvPr>
          <p:cNvGraphicFramePr>
            <a:graphicFrameLocks/>
          </p:cNvGraphicFramePr>
          <p:nvPr>
            <p:extLst>
              <p:ext uri="{D42A27DB-BD31-4B8C-83A1-F6EECF244321}">
                <p14:modId xmlns:p14="http://schemas.microsoft.com/office/powerpoint/2010/main" val="445691570"/>
              </p:ext>
            </p:extLst>
          </p:nvPr>
        </p:nvGraphicFramePr>
        <p:xfrm>
          <a:off x="838200" y="1690688"/>
          <a:ext cx="7067550" cy="39862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6EB787D-5C61-1776-6D2C-CDA70F11227E}"/>
              </a:ext>
            </a:extLst>
          </p:cNvPr>
          <p:cNvSpPr txBox="1"/>
          <p:nvPr/>
        </p:nvSpPr>
        <p:spPr>
          <a:xfrm>
            <a:off x="8220075" y="2260580"/>
            <a:ext cx="2971800" cy="3416320"/>
          </a:xfrm>
          <a:prstGeom prst="rect">
            <a:avLst/>
          </a:prstGeom>
          <a:noFill/>
        </p:spPr>
        <p:txBody>
          <a:bodyPr wrap="square" rtlCol="0">
            <a:spAutoFit/>
          </a:bodyPr>
          <a:lstStyle/>
          <a:p>
            <a:r>
              <a:rPr lang="en-US" i="1" dirty="0"/>
              <a:t>Approximately 283 of the responses between 2017-2023 were for fire response or emergency medical services, to include 32 brush fires and 241 EMS &amp; Fire response.</a:t>
            </a:r>
          </a:p>
          <a:p>
            <a:endParaRPr lang="en-US" i="1" dirty="0"/>
          </a:p>
          <a:p>
            <a:r>
              <a:rPr lang="en-US" i="1" dirty="0"/>
              <a:t>This does not include approximately 2,669 security checks performed by the Palm Bay Police Department between 2017-2023.</a:t>
            </a:r>
          </a:p>
        </p:txBody>
      </p:sp>
      <p:sp>
        <p:nvSpPr>
          <p:cNvPr id="3" name="Slide Number Placeholder 2">
            <a:extLst>
              <a:ext uri="{FF2B5EF4-FFF2-40B4-BE49-F238E27FC236}">
                <a16:creationId xmlns:a16="http://schemas.microsoft.com/office/drawing/2014/main" id="{A2186A6D-5118-EC57-8EA3-DD9E2029DA5F}"/>
              </a:ext>
            </a:extLst>
          </p:cNvPr>
          <p:cNvSpPr>
            <a:spLocks noGrp="1"/>
          </p:cNvSpPr>
          <p:nvPr>
            <p:ph type="sldNum" sz="quarter" idx="12"/>
          </p:nvPr>
        </p:nvSpPr>
        <p:spPr/>
        <p:txBody>
          <a:bodyPr/>
          <a:lstStyle/>
          <a:p>
            <a:fld id="{19C54463-EFAD-4726-9CD3-635AC2474971}" type="slidenum">
              <a:rPr lang="en-US" smtClean="0"/>
              <a:t>11</a:t>
            </a:fld>
            <a:endParaRPr lang="en-US"/>
          </a:p>
        </p:txBody>
      </p:sp>
    </p:spTree>
    <p:extLst>
      <p:ext uri="{BB962C8B-B14F-4D97-AF65-F5344CB8AC3E}">
        <p14:creationId xmlns:p14="http://schemas.microsoft.com/office/powerpoint/2010/main" val="341216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F894-617D-9AC0-578E-F4391055B31B}"/>
              </a:ext>
            </a:extLst>
          </p:cNvPr>
          <p:cNvSpPr>
            <a:spLocks noGrp="1"/>
          </p:cNvSpPr>
          <p:nvPr>
            <p:ph type="title"/>
          </p:nvPr>
        </p:nvSpPr>
        <p:spPr/>
        <p:txBody>
          <a:bodyPr/>
          <a:lstStyle/>
          <a:p>
            <a:r>
              <a:rPr lang="en-US" dirty="0"/>
              <a:t>Police Response: 2023-to date</a:t>
            </a:r>
          </a:p>
        </p:txBody>
      </p:sp>
      <p:graphicFrame>
        <p:nvGraphicFramePr>
          <p:cNvPr id="5" name="Chart 4">
            <a:extLst>
              <a:ext uri="{FF2B5EF4-FFF2-40B4-BE49-F238E27FC236}">
                <a16:creationId xmlns:a16="http://schemas.microsoft.com/office/drawing/2014/main" id="{FD5DD429-8F92-D24F-ECE4-97A7D01C187C}"/>
              </a:ext>
            </a:extLst>
          </p:cNvPr>
          <p:cNvGraphicFramePr>
            <a:graphicFrameLocks/>
          </p:cNvGraphicFramePr>
          <p:nvPr>
            <p:extLst>
              <p:ext uri="{D42A27DB-BD31-4B8C-83A1-F6EECF244321}">
                <p14:modId xmlns:p14="http://schemas.microsoft.com/office/powerpoint/2010/main" val="608894348"/>
              </p:ext>
            </p:extLst>
          </p:nvPr>
        </p:nvGraphicFramePr>
        <p:xfrm>
          <a:off x="2657475" y="1606549"/>
          <a:ext cx="6877050" cy="488632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BE9F5BEF-94A1-6C28-117A-F15CDA4F6BDA}"/>
              </a:ext>
            </a:extLst>
          </p:cNvPr>
          <p:cNvSpPr>
            <a:spLocks noGrp="1"/>
          </p:cNvSpPr>
          <p:nvPr>
            <p:ph type="sldNum" sz="quarter" idx="12"/>
          </p:nvPr>
        </p:nvSpPr>
        <p:spPr/>
        <p:txBody>
          <a:bodyPr/>
          <a:lstStyle/>
          <a:p>
            <a:fld id="{19C54463-EFAD-4726-9CD3-635AC2474971}" type="slidenum">
              <a:rPr lang="en-US" smtClean="0"/>
              <a:t>12</a:t>
            </a:fld>
            <a:endParaRPr lang="en-US"/>
          </a:p>
        </p:txBody>
      </p:sp>
    </p:spTree>
    <p:extLst>
      <p:ext uri="{BB962C8B-B14F-4D97-AF65-F5344CB8AC3E}">
        <p14:creationId xmlns:p14="http://schemas.microsoft.com/office/powerpoint/2010/main" val="292584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F41E-13FF-56AA-40E2-DF916E9C6BC7}"/>
              </a:ext>
            </a:extLst>
          </p:cNvPr>
          <p:cNvSpPr>
            <a:spLocks noGrp="1"/>
          </p:cNvSpPr>
          <p:nvPr>
            <p:ph type="title"/>
          </p:nvPr>
        </p:nvSpPr>
        <p:spPr>
          <a:xfrm>
            <a:off x="638175" y="365125"/>
            <a:ext cx="2943225" cy="2190750"/>
          </a:xfrm>
        </p:spPr>
        <p:txBody>
          <a:bodyPr>
            <a:normAutofit/>
          </a:bodyPr>
          <a:lstStyle/>
          <a:p>
            <a:r>
              <a:rPr lang="en-US" dirty="0"/>
              <a:t>Police </a:t>
            </a:r>
            <a:br>
              <a:rPr lang="en-US" dirty="0"/>
            </a:br>
            <a:r>
              <a:rPr lang="en-US" dirty="0"/>
              <a:t>Response:</a:t>
            </a:r>
            <a:br>
              <a:rPr lang="en-US" dirty="0"/>
            </a:br>
            <a:r>
              <a:rPr lang="en-US" dirty="0"/>
              <a:t>2022</a:t>
            </a:r>
          </a:p>
        </p:txBody>
      </p:sp>
      <p:graphicFrame>
        <p:nvGraphicFramePr>
          <p:cNvPr id="4" name="Chart 3">
            <a:extLst>
              <a:ext uri="{FF2B5EF4-FFF2-40B4-BE49-F238E27FC236}">
                <a16:creationId xmlns:a16="http://schemas.microsoft.com/office/drawing/2014/main" id="{CDF6A310-287F-5320-3AA6-F7231C450C89}"/>
              </a:ext>
            </a:extLst>
          </p:cNvPr>
          <p:cNvGraphicFramePr>
            <a:graphicFrameLocks/>
          </p:cNvGraphicFramePr>
          <p:nvPr>
            <p:extLst>
              <p:ext uri="{D42A27DB-BD31-4B8C-83A1-F6EECF244321}">
                <p14:modId xmlns:p14="http://schemas.microsoft.com/office/powerpoint/2010/main" val="26360132"/>
              </p:ext>
            </p:extLst>
          </p:nvPr>
        </p:nvGraphicFramePr>
        <p:xfrm>
          <a:off x="4371975" y="365125"/>
          <a:ext cx="7496175" cy="636825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0FD3AE5-C314-63B1-FB35-B46BD8C63CB8}"/>
              </a:ext>
            </a:extLst>
          </p:cNvPr>
          <p:cNvSpPr>
            <a:spLocks noGrp="1"/>
          </p:cNvSpPr>
          <p:nvPr>
            <p:ph type="sldNum" sz="quarter" idx="12"/>
          </p:nvPr>
        </p:nvSpPr>
        <p:spPr/>
        <p:txBody>
          <a:bodyPr/>
          <a:lstStyle/>
          <a:p>
            <a:fld id="{19C54463-EFAD-4726-9CD3-635AC2474971}" type="slidenum">
              <a:rPr lang="en-US" smtClean="0"/>
              <a:t>13</a:t>
            </a:fld>
            <a:endParaRPr lang="en-US"/>
          </a:p>
        </p:txBody>
      </p:sp>
    </p:spTree>
    <p:extLst>
      <p:ext uri="{BB962C8B-B14F-4D97-AF65-F5344CB8AC3E}">
        <p14:creationId xmlns:p14="http://schemas.microsoft.com/office/powerpoint/2010/main" val="324801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5003-FEB1-B2AB-44B2-7FA84D301EDB}"/>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AD6AA19C-D081-4C92-BA68-79013A961854}"/>
              </a:ext>
            </a:extLst>
          </p:cNvPr>
          <p:cNvSpPr>
            <a:spLocks noGrp="1"/>
          </p:cNvSpPr>
          <p:nvPr>
            <p:ph idx="1"/>
          </p:nvPr>
        </p:nvSpPr>
        <p:spPr/>
        <p:txBody>
          <a:bodyPr>
            <a:normAutofit lnSpcReduction="10000"/>
          </a:bodyPr>
          <a:lstStyle/>
          <a:p>
            <a:r>
              <a:rPr lang="en-US" dirty="0"/>
              <a:t>Strategic growth and development in the commercial, industrial, and entertainment sectors bringing new private capital investment, jobs, and amenities for Palm Bay residents.</a:t>
            </a:r>
          </a:p>
          <a:p>
            <a:pPr lvl="1"/>
            <a:r>
              <a:rPr lang="en-US" dirty="0"/>
              <a:t>Bombardier Recreational Products (BRP) </a:t>
            </a:r>
          </a:p>
          <a:p>
            <a:r>
              <a:rPr lang="en-US" dirty="0"/>
              <a:t>Ecotourism, outdoor recreation, and entertainment amenities to support the recreation that currently occurs organically. </a:t>
            </a:r>
          </a:p>
          <a:p>
            <a:pPr lvl="1"/>
            <a:r>
              <a:rPr lang="en-US" dirty="0"/>
              <a:t>The Range</a:t>
            </a:r>
          </a:p>
          <a:p>
            <a:pPr lvl="1"/>
            <a:r>
              <a:rPr lang="en-US" dirty="0"/>
              <a:t>Hurricane Paintball Park</a:t>
            </a:r>
          </a:p>
          <a:p>
            <a:pPr lvl="1"/>
            <a:r>
              <a:rPr lang="en-US" dirty="0"/>
              <a:t>Drone Races by Florida Tech</a:t>
            </a:r>
          </a:p>
          <a:p>
            <a:pPr lvl="1"/>
            <a:r>
              <a:rPr lang="en-US" dirty="0"/>
              <a:t>Engine testing by Larsen Motorsports</a:t>
            </a:r>
          </a:p>
          <a:p>
            <a:pPr lvl="1"/>
            <a:r>
              <a:rPr lang="en-US" dirty="0"/>
              <a:t>Tough Mudder</a:t>
            </a:r>
          </a:p>
        </p:txBody>
      </p:sp>
      <p:sp>
        <p:nvSpPr>
          <p:cNvPr id="4" name="Slide Number Placeholder 3">
            <a:extLst>
              <a:ext uri="{FF2B5EF4-FFF2-40B4-BE49-F238E27FC236}">
                <a16:creationId xmlns:a16="http://schemas.microsoft.com/office/drawing/2014/main" id="{3E2550C9-8B28-2AD5-36AE-C239AAC65222}"/>
              </a:ext>
            </a:extLst>
          </p:cNvPr>
          <p:cNvSpPr>
            <a:spLocks noGrp="1"/>
          </p:cNvSpPr>
          <p:nvPr>
            <p:ph type="sldNum" sz="quarter" idx="12"/>
          </p:nvPr>
        </p:nvSpPr>
        <p:spPr/>
        <p:txBody>
          <a:bodyPr/>
          <a:lstStyle/>
          <a:p>
            <a:fld id="{19C54463-EFAD-4726-9CD3-635AC2474971}" type="slidenum">
              <a:rPr lang="en-US" smtClean="0"/>
              <a:t>14</a:t>
            </a:fld>
            <a:endParaRPr lang="en-US"/>
          </a:p>
        </p:txBody>
      </p:sp>
    </p:spTree>
    <p:extLst>
      <p:ext uri="{BB962C8B-B14F-4D97-AF65-F5344CB8AC3E}">
        <p14:creationId xmlns:p14="http://schemas.microsoft.com/office/powerpoint/2010/main" val="91431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729F-FE90-B4C5-9C46-198819441D3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BD54B74-5116-70F5-9089-1572A297D43B}"/>
              </a:ext>
            </a:extLst>
          </p:cNvPr>
          <p:cNvSpPr>
            <a:spLocks noGrp="1"/>
          </p:cNvSpPr>
          <p:nvPr>
            <p:ph idx="1"/>
          </p:nvPr>
        </p:nvSpPr>
        <p:spPr/>
        <p:txBody>
          <a:bodyPr>
            <a:normAutofit fontScale="85000" lnSpcReduction="20000"/>
          </a:bodyPr>
          <a:lstStyle/>
          <a:p>
            <a:r>
              <a:rPr lang="en-US" dirty="0"/>
              <a:t>Addendum to Economic Development Strategic Plan in FY 2024</a:t>
            </a:r>
          </a:p>
          <a:p>
            <a:r>
              <a:rPr lang="en-US" dirty="0"/>
              <a:t>Redesignate FLU and Rezone sections along key corridors</a:t>
            </a:r>
          </a:p>
          <a:p>
            <a:r>
              <a:rPr lang="en-US" dirty="0"/>
              <a:t>ACE Corridor for St. Johns Heritage Parkway</a:t>
            </a:r>
          </a:p>
          <a:p>
            <a:r>
              <a:rPr lang="en-US" dirty="0"/>
              <a:t>FPL substation</a:t>
            </a:r>
          </a:p>
          <a:p>
            <a:r>
              <a:rPr lang="en-US" dirty="0"/>
              <a:t>Future City utilities plant expansion</a:t>
            </a:r>
            <a:endParaRPr lang="en-US" dirty="0">
              <a:solidFill>
                <a:srgbClr val="FF0000"/>
              </a:solidFill>
            </a:endParaRPr>
          </a:p>
          <a:p>
            <a:r>
              <a:rPr lang="en-US" dirty="0"/>
              <a:t>Letters mailed to owners</a:t>
            </a:r>
          </a:p>
          <a:p>
            <a:r>
              <a:rPr lang="en-US" dirty="0"/>
              <a:t>Outside consultant to assist with studies, land assemblage, etc. </a:t>
            </a:r>
          </a:p>
          <a:p>
            <a:pPr lvl="1"/>
            <a:r>
              <a:rPr lang="en-US" dirty="0"/>
              <a:t>City received an unsolicited proposal from The Euclid Group in January 2023.</a:t>
            </a:r>
          </a:p>
          <a:p>
            <a:r>
              <a:rPr lang="en-US" dirty="0"/>
              <a:t>Public-Private Partnership (P3)</a:t>
            </a:r>
          </a:p>
          <a:p>
            <a:r>
              <a:rPr lang="en-US" dirty="0"/>
              <a:t>Special Assessments/Special Districts</a:t>
            </a:r>
          </a:p>
          <a:p>
            <a:r>
              <a:rPr lang="en-US" dirty="0"/>
              <a:t>Eminent domain </a:t>
            </a:r>
          </a:p>
        </p:txBody>
      </p:sp>
      <p:sp>
        <p:nvSpPr>
          <p:cNvPr id="4" name="Slide Number Placeholder 3">
            <a:extLst>
              <a:ext uri="{FF2B5EF4-FFF2-40B4-BE49-F238E27FC236}">
                <a16:creationId xmlns:a16="http://schemas.microsoft.com/office/drawing/2014/main" id="{13032AAF-EB82-4B60-623C-7864ACF461BA}"/>
              </a:ext>
            </a:extLst>
          </p:cNvPr>
          <p:cNvSpPr>
            <a:spLocks noGrp="1"/>
          </p:cNvSpPr>
          <p:nvPr>
            <p:ph type="sldNum" sz="quarter" idx="12"/>
          </p:nvPr>
        </p:nvSpPr>
        <p:spPr/>
        <p:txBody>
          <a:bodyPr/>
          <a:lstStyle/>
          <a:p>
            <a:fld id="{19C54463-EFAD-4726-9CD3-635AC2474971}" type="slidenum">
              <a:rPr lang="en-US" smtClean="0"/>
              <a:t>15</a:t>
            </a:fld>
            <a:endParaRPr lang="en-US"/>
          </a:p>
        </p:txBody>
      </p:sp>
    </p:spTree>
    <p:extLst>
      <p:ext uri="{BB962C8B-B14F-4D97-AF65-F5344CB8AC3E}">
        <p14:creationId xmlns:p14="http://schemas.microsoft.com/office/powerpoint/2010/main" val="415633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85FC9-8A15-BEA8-68B1-3518ACDA0967}"/>
              </a:ext>
            </a:extLst>
          </p:cNvPr>
          <p:cNvSpPr>
            <a:spLocks noGrp="1"/>
          </p:cNvSpPr>
          <p:nvPr>
            <p:ph idx="1"/>
          </p:nvPr>
        </p:nvSpPr>
        <p:spPr/>
        <p:txBody>
          <a:bodyPr>
            <a:normAutofit/>
          </a:bodyPr>
          <a:lstStyle/>
          <a:p>
            <a:pPr marL="0" indent="0" algn="ctr">
              <a:buNone/>
            </a:pPr>
            <a:r>
              <a:rPr lang="en-US" sz="6600" dirty="0"/>
              <a:t>Any Questions?</a:t>
            </a:r>
          </a:p>
        </p:txBody>
      </p:sp>
      <p:pic>
        <p:nvPicPr>
          <p:cNvPr id="4" name="Picture 3" descr="Logo, company name&#10;&#10;Description automatically generated">
            <a:extLst>
              <a:ext uri="{FF2B5EF4-FFF2-40B4-BE49-F238E27FC236}">
                <a16:creationId xmlns:a16="http://schemas.microsoft.com/office/drawing/2014/main" id="{E8B27D4D-4F1C-461C-5D7A-65D11B104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626" y="3714582"/>
            <a:ext cx="2528747" cy="1536213"/>
          </a:xfrm>
          <a:prstGeom prst="rect">
            <a:avLst/>
          </a:prstGeom>
        </p:spPr>
      </p:pic>
      <p:sp>
        <p:nvSpPr>
          <p:cNvPr id="2" name="Slide Number Placeholder 1">
            <a:extLst>
              <a:ext uri="{FF2B5EF4-FFF2-40B4-BE49-F238E27FC236}">
                <a16:creationId xmlns:a16="http://schemas.microsoft.com/office/drawing/2014/main" id="{5B9E20A7-54CA-84D2-5059-7B15B19C8F11}"/>
              </a:ext>
            </a:extLst>
          </p:cNvPr>
          <p:cNvSpPr>
            <a:spLocks noGrp="1"/>
          </p:cNvSpPr>
          <p:nvPr>
            <p:ph type="sldNum" sz="quarter" idx="12"/>
          </p:nvPr>
        </p:nvSpPr>
        <p:spPr/>
        <p:txBody>
          <a:bodyPr/>
          <a:lstStyle/>
          <a:p>
            <a:fld id="{19C54463-EFAD-4726-9CD3-635AC2474971}" type="slidenum">
              <a:rPr lang="en-US" smtClean="0"/>
              <a:t>16</a:t>
            </a:fld>
            <a:endParaRPr lang="en-US"/>
          </a:p>
        </p:txBody>
      </p:sp>
    </p:spTree>
    <p:extLst>
      <p:ext uri="{BB962C8B-B14F-4D97-AF65-F5344CB8AC3E}">
        <p14:creationId xmlns:p14="http://schemas.microsoft.com/office/powerpoint/2010/main" val="216786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018C-732C-9509-2E81-49B89EB46645}"/>
              </a:ext>
            </a:extLst>
          </p:cNvPr>
          <p:cNvSpPr>
            <a:spLocks noGrp="1"/>
          </p:cNvSpPr>
          <p:nvPr>
            <p:ph type="title"/>
          </p:nvPr>
        </p:nvSpPr>
        <p:spPr/>
        <p:txBody>
          <a:bodyPr/>
          <a:lstStyle/>
          <a:p>
            <a:r>
              <a:rPr lang="en-US" dirty="0"/>
              <a:t>History of the Compound</a:t>
            </a:r>
          </a:p>
        </p:txBody>
      </p:sp>
      <p:sp>
        <p:nvSpPr>
          <p:cNvPr id="3" name="Content Placeholder 2">
            <a:extLst>
              <a:ext uri="{FF2B5EF4-FFF2-40B4-BE49-F238E27FC236}">
                <a16:creationId xmlns:a16="http://schemas.microsoft.com/office/drawing/2014/main" id="{217EFFE9-46C7-8C62-1F9B-DB6532BCE17D}"/>
              </a:ext>
            </a:extLst>
          </p:cNvPr>
          <p:cNvSpPr>
            <a:spLocks noGrp="1"/>
          </p:cNvSpPr>
          <p:nvPr>
            <p:ph idx="1"/>
          </p:nvPr>
        </p:nvSpPr>
        <p:spPr>
          <a:xfrm>
            <a:off x="838200" y="1825624"/>
            <a:ext cx="10515600" cy="4513031"/>
          </a:xfrm>
        </p:spPr>
        <p:txBody>
          <a:bodyPr>
            <a:normAutofit fontScale="92500" lnSpcReduction="20000"/>
          </a:bodyPr>
          <a:lstStyle/>
          <a:p>
            <a:r>
              <a:rPr lang="en-US" dirty="0"/>
              <a:t>Palm Bay was developed by General Development Corporation (GDC). Other former GDC communities include Port Charlotte, North Port, and Port St. Lucie.</a:t>
            </a:r>
          </a:p>
          <a:p>
            <a:r>
              <a:rPr lang="en-US" dirty="0"/>
              <a:t>“The Compound” is an area of Palm Bay which is comprised of approximately 2,942 acres, which includes rights-of-way, within Port Malabar Units 51, 52, and 53.</a:t>
            </a:r>
          </a:p>
          <a:p>
            <a:r>
              <a:rPr lang="en-US" dirty="0"/>
              <a:t>Consists of thousands of quarter-acre single family residential lots pre-platted by GDC and sold to individuals across the world in the ‘70s, ‘80s and very early ‘90s through “mail order land sales”. </a:t>
            </a:r>
          </a:p>
          <a:p>
            <a:r>
              <a:rPr lang="en-US" dirty="0"/>
              <a:t>GDC paved approx. 200 miles of road and installed basic stormwater infrastructure, such as ditches, outfalls, canals and headwalls.</a:t>
            </a:r>
          </a:p>
          <a:p>
            <a:r>
              <a:rPr lang="en-US" dirty="0"/>
              <a:t>Following the indictments of the company’s leadership, the company ultimately declared bankruptcy.</a:t>
            </a:r>
          </a:p>
        </p:txBody>
      </p:sp>
      <p:sp>
        <p:nvSpPr>
          <p:cNvPr id="4" name="Slide Number Placeholder 3">
            <a:extLst>
              <a:ext uri="{FF2B5EF4-FFF2-40B4-BE49-F238E27FC236}">
                <a16:creationId xmlns:a16="http://schemas.microsoft.com/office/drawing/2014/main" id="{FAFFBD60-0EC6-079A-D1C9-CC41133D8500}"/>
              </a:ext>
            </a:extLst>
          </p:cNvPr>
          <p:cNvSpPr>
            <a:spLocks noGrp="1"/>
          </p:cNvSpPr>
          <p:nvPr>
            <p:ph type="sldNum" sz="quarter" idx="12"/>
          </p:nvPr>
        </p:nvSpPr>
        <p:spPr/>
        <p:txBody>
          <a:bodyPr/>
          <a:lstStyle/>
          <a:p>
            <a:fld id="{19C54463-EFAD-4726-9CD3-635AC2474971}" type="slidenum">
              <a:rPr lang="en-US" smtClean="0"/>
              <a:t>2</a:t>
            </a:fld>
            <a:endParaRPr lang="en-US"/>
          </a:p>
        </p:txBody>
      </p:sp>
    </p:spTree>
    <p:extLst>
      <p:ext uri="{BB962C8B-B14F-4D97-AF65-F5344CB8AC3E}">
        <p14:creationId xmlns:p14="http://schemas.microsoft.com/office/powerpoint/2010/main" val="284899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4C4D-D11E-E9AC-1B71-3C917CCB2A5C}"/>
              </a:ext>
            </a:extLst>
          </p:cNvPr>
          <p:cNvSpPr>
            <a:spLocks noGrp="1"/>
          </p:cNvSpPr>
          <p:nvPr>
            <p:ph type="title"/>
          </p:nvPr>
        </p:nvSpPr>
        <p:spPr/>
        <p:txBody>
          <a:bodyPr/>
          <a:lstStyle/>
          <a:p>
            <a:r>
              <a:rPr lang="en-US" dirty="0"/>
              <a:t>The Compound Stats</a:t>
            </a:r>
          </a:p>
        </p:txBody>
      </p:sp>
      <p:sp>
        <p:nvSpPr>
          <p:cNvPr id="3" name="Content Placeholder 2">
            <a:extLst>
              <a:ext uri="{FF2B5EF4-FFF2-40B4-BE49-F238E27FC236}">
                <a16:creationId xmlns:a16="http://schemas.microsoft.com/office/drawing/2014/main" id="{75E1AC21-1BCC-C02B-0604-31E812CF2528}"/>
              </a:ext>
            </a:extLst>
          </p:cNvPr>
          <p:cNvSpPr>
            <a:spLocks noGrp="1"/>
          </p:cNvSpPr>
          <p:nvPr>
            <p:ph idx="1"/>
          </p:nvPr>
        </p:nvSpPr>
        <p:spPr/>
        <p:txBody>
          <a:bodyPr/>
          <a:lstStyle/>
          <a:p>
            <a:r>
              <a:rPr lang="en-US" dirty="0"/>
              <a:t>The compound contains a total of 4,978 parcels</a:t>
            </a:r>
          </a:p>
          <a:p>
            <a:pPr lvl="1"/>
            <a:r>
              <a:rPr lang="en-US" dirty="0"/>
              <a:t>Unit 51 is comprised of 1,339 parcels</a:t>
            </a:r>
          </a:p>
          <a:p>
            <a:pPr lvl="1"/>
            <a:r>
              <a:rPr lang="en-US" dirty="0"/>
              <a:t>Unit 52 is comprised of 1,931 parcels</a:t>
            </a:r>
          </a:p>
          <a:p>
            <a:pPr lvl="1"/>
            <a:r>
              <a:rPr lang="en-US" dirty="0"/>
              <a:t>Unit 53 is comprised of 1,708 parcels</a:t>
            </a:r>
          </a:p>
          <a:p>
            <a:r>
              <a:rPr lang="en-US" dirty="0"/>
              <a:t>There are 2,755 unique owners of land/property in the compound.</a:t>
            </a:r>
          </a:p>
          <a:p>
            <a:pPr lvl="1"/>
            <a:r>
              <a:rPr lang="en-US" dirty="0"/>
              <a:t>Saraland, LLC is the largest land owner, owning a total 775 parcels.</a:t>
            </a:r>
          </a:p>
          <a:p>
            <a:pPr lvl="1"/>
            <a:r>
              <a:rPr lang="en-US" dirty="0"/>
              <a:t>The City of Palm Bay owns 129 parcels, mostly rights-of-way.</a:t>
            </a:r>
          </a:p>
          <a:p>
            <a:r>
              <a:rPr lang="en-US" dirty="0"/>
              <a:t>Brevard County School Board owns several large tracts for future school sites.  </a:t>
            </a:r>
          </a:p>
        </p:txBody>
      </p:sp>
      <p:sp>
        <p:nvSpPr>
          <p:cNvPr id="4" name="Slide Number Placeholder 3">
            <a:extLst>
              <a:ext uri="{FF2B5EF4-FFF2-40B4-BE49-F238E27FC236}">
                <a16:creationId xmlns:a16="http://schemas.microsoft.com/office/drawing/2014/main" id="{37F63D26-0AE2-E515-5A13-43A26720C5F5}"/>
              </a:ext>
            </a:extLst>
          </p:cNvPr>
          <p:cNvSpPr>
            <a:spLocks noGrp="1"/>
          </p:cNvSpPr>
          <p:nvPr>
            <p:ph type="sldNum" sz="quarter" idx="12"/>
          </p:nvPr>
        </p:nvSpPr>
        <p:spPr/>
        <p:txBody>
          <a:bodyPr/>
          <a:lstStyle/>
          <a:p>
            <a:fld id="{19C54463-EFAD-4726-9CD3-635AC2474971}" type="slidenum">
              <a:rPr lang="en-US" smtClean="0"/>
              <a:t>3</a:t>
            </a:fld>
            <a:endParaRPr lang="en-US"/>
          </a:p>
        </p:txBody>
      </p:sp>
    </p:spTree>
    <p:extLst>
      <p:ext uri="{BB962C8B-B14F-4D97-AF65-F5344CB8AC3E}">
        <p14:creationId xmlns:p14="http://schemas.microsoft.com/office/powerpoint/2010/main" val="243683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E6595-4A97-A539-F94A-57DE102D1055}"/>
              </a:ext>
            </a:extLst>
          </p:cNvPr>
          <p:cNvSpPr>
            <a:spLocks noGrp="1"/>
          </p:cNvSpPr>
          <p:nvPr>
            <p:ph idx="1"/>
          </p:nvPr>
        </p:nvSpPr>
        <p:spPr>
          <a:xfrm>
            <a:off x="828676" y="606424"/>
            <a:ext cx="5389244" cy="5927725"/>
          </a:xfrm>
        </p:spPr>
        <p:txBody>
          <a:bodyPr>
            <a:normAutofit/>
          </a:bodyPr>
          <a:lstStyle/>
          <a:p>
            <a:pPr marL="0" indent="0">
              <a:buNone/>
            </a:pPr>
            <a:r>
              <a:rPr lang="en-US" sz="4400" dirty="0">
                <a:latin typeface="+mj-lt"/>
                <a:ea typeface="+mj-ea"/>
                <a:cs typeface="+mj-cs"/>
              </a:rPr>
              <a:t>City Ownership</a:t>
            </a:r>
          </a:p>
          <a:p>
            <a:pPr marL="0" indent="0">
              <a:buNone/>
            </a:pPr>
            <a:endParaRPr lang="en-US" dirty="0"/>
          </a:p>
          <a:p>
            <a:pPr marL="0" indent="0">
              <a:buNone/>
            </a:pPr>
            <a:r>
              <a:rPr lang="en-US" sz="2600" dirty="0"/>
              <a:t>Of the 4,978 parcels, the City owns 129 parcels, or 2.6% of the parcels within the compound. </a:t>
            </a:r>
          </a:p>
          <a:p>
            <a:pPr marL="0" indent="0">
              <a:buNone/>
            </a:pPr>
            <a:r>
              <a:rPr lang="en-US" sz="2600" dirty="0"/>
              <a:t>In terms of acreage, the City owns 278.4 acres, or 9.5%, out of the total 2,942 acres.</a:t>
            </a:r>
          </a:p>
          <a:p>
            <a:pPr marL="0" indent="0">
              <a:buNone/>
            </a:pPr>
            <a:r>
              <a:rPr lang="en-US" sz="2600" dirty="0"/>
              <a:t>Several parcels appear to be future rights-of-way for roads, stormwater (i.e., canals/ponds), or future parks.</a:t>
            </a:r>
          </a:p>
        </p:txBody>
      </p:sp>
      <p:pic>
        <p:nvPicPr>
          <p:cNvPr id="7" name="Picture 6">
            <a:extLst>
              <a:ext uri="{FF2B5EF4-FFF2-40B4-BE49-F238E27FC236}">
                <a16:creationId xmlns:a16="http://schemas.microsoft.com/office/drawing/2014/main" id="{92CB3691-3857-2923-768E-12BFD132B11F}"/>
              </a:ext>
            </a:extLst>
          </p:cNvPr>
          <p:cNvPicPr>
            <a:picLocks noChangeAspect="1"/>
          </p:cNvPicPr>
          <p:nvPr/>
        </p:nvPicPr>
        <p:blipFill>
          <a:blip r:embed="rId2"/>
          <a:stretch>
            <a:fillRect/>
          </a:stretch>
        </p:blipFill>
        <p:spPr>
          <a:xfrm>
            <a:off x="6938513" y="0"/>
            <a:ext cx="5253487" cy="6858000"/>
          </a:xfrm>
          <a:prstGeom prst="rect">
            <a:avLst/>
          </a:prstGeom>
        </p:spPr>
      </p:pic>
      <p:sp>
        <p:nvSpPr>
          <p:cNvPr id="2" name="Slide Number Placeholder 1">
            <a:extLst>
              <a:ext uri="{FF2B5EF4-FFF2-40B4-BE49-F238E27FC236}">
                <a16:creationId xmlns:a16="http://schemas.microsoft.com/office/drawing/2014/main" id="{9AAB0316-2AA9-2349-E1C6-AED52746E45C}"/>
              </a:ext>
            </a:extLst>
          </p:cNvPr>
          <p:cNvSpPr>
            <a:spLocks noGrp="1"/>
          </p:cNvSpPr>
          <p:nvPr>
            <p:ph type="sldNum" sz="quarter" idx="12"/>
          </p:nvPr>
        </p:nvSpPr>
        <p:spPr/>
        <p:txBody>
          <a:bodyPr/>
          <a:lstStyle/>
          <a:p>
            <a:fld id="{19C54463-EFAD-4726-9CD3-635AC2474971}" type="slidenum">
              <a:rPr lang="en-US" smtClean="0"/>
              <a:t>4</a:t>
            </a:fld>
            <a:endParaRPr lang="en-US"/>
          </a:p>
        </p:txBody>
      </p:sp>
    </p:spTree>
    <p:extLst>
      <p:ext uri="{BB962C8B-B14F-4D97-AF65-F5344CB8AC3E}">
        <p14:creationId xmlns:p14="http://schemas.microsoft.com/office/powerpoint/2010/main" val="329564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5467-158A-771E-0E4C-EA35524D19DA}"/>
              </a:ext>
            </a:extLst>
          </p:cNvPr>
          <p:cNvSpPr>
            <a:spLocks noGrp="1"/>
          </p:cNvSpPr>
          <p:nvPr>
            <p:ph type="title"/>
          </p:nvPr>
        </p:nvSpPr>
        <p:spPr>
          <a:xfrm>
            <a:off x="838199" y="549275"/>
            <a:ext cx="5762625" cy="1325563"/>
          </a:xfrm>
        </p:spPr>
        <p:txBody>
          <a:bodyPr/>
          <a:lstStyle/>
          <a:p>
            <a:r>
              <a:rPr lang="en-US" dirty="0"/>
              <a:t>Existing Zoning</a:t>
            </a:r>
          </a:p>
        </p:txBody>
      </p:sp>
      <p:sp>
        <p:nvSpPr>
          <p:cNvPr id="3" name="Content Placeholder 2">
            <a:extLst>
              <a:ext uri="{FF2B5EF4-FFF2-40B4-BE49-F238E27FC236}">
                <a16:creationId xmlns:a16="http://schemas.microsoft.com/office/drawing/2014/main" id="{5B5C8A2E-7C1F-9DC3-4DBB-BC6A0675890F}"/>
              </a:ext>
            </a:extLst>
          </p:cNvPr>
          <p:cNvSpPr>
            <a:spLocks noGrp="1"/>
          </p:cNvSpPr>
          <p:nvPr>
            <p:ph idx="1"/>
          </p:nvPr>
        </p:nvSpPr>
        <p:spPr>
          <a:xfrm>
            <a:off x="838199" y="1698339"/>
            <a:ext cx="6140067" cy="4648200"/>
          </a:xfrm>
        </p:spPr>
        <p:txBody>
          <a:bodyPr/>
          <a:lstStyle/>
          <a:p>
            <a:pPr marL="0" indent="0">
              <a:buNone/>
            </a:pPr>
            <a:r>
              <a:rPr lang="en-US" dirty="0"/>
              <a:t>99.44% of </a:t>
            </a:r>
            <a:r>
              <a:rPr lang="en-US" u="sng" dirty="0"/>
              <a:t>parcels</a:t>
            </a:r>
            <a:r>
              <a:rPr lang="en-US" dirty="0"/>
              <a:t> (4,978) within the compound are zoned Single Family Residential</a:t>
            </a:r>
          </a:p>
          <a:p>
            <a:endParaRPr lang="en-US" dirty="0">
              <a:highlight>
                <a:srgbClr val="FFFF00"/>
              </a:highlight>
            </a:endParaRPr>
          </a:p>
        </p:txBody>
      </p:sp>
      <p:pic>
        <p:nvPicPr>
          <p:cNvPr id="5" name="Picture 4">
            <a:extLst>
              <a:ext uri="{FF2B5EF4-FFF2-40B4-BE49-F238E27FC236}">
                <a16:creationId xmlns:a16="http://schemas.microsoft.com/office/drawing/2014/main" id="{02DE49D7-1D26-C0B9-2560-6A2BE91C5392}"/>
              </a:ext>
            </a:extLst>
          </p:cNvPr>
          <p:cNvPicPr>
            <a:picLocks noChangeAspect="1"/>
          </p:cNvPicPr>
          <p:nvPr/>
        </p:nvPicPr>
        <p:blipFill rotWithShape="1">
          <a:blip r:embed="rId2"/>
          <a:srcRect/>
          <a:stretch/>
        </p:blipFill>
        <p:spPr>
          <a:xfrm>
            <a:off x="6978267" y="0"/>
            <a:ext cx="5213733" cy="6858000"/>
          </a:xfrm>
          <a:prstGeom prst="rect">
            <a:avLst/>
          </a:prstGeom>
        </p:spPr>
      </p:pic>
      <p:graphicFrame>
        <p:nvGraphicFramePr>
          <p:cNvPr id="8" name="Chart 7">
            <a:extLst>
              <a:ext uri="{FF2B5EF4-FFF2-40B4-BE49-F238E27FC236}">
                <a16:creationId xmlns:a16="http://schemas.microsoft.com/office/drawing/2014/main" id="{E51C2B77-5617-F2E4-5BDF-495D634A7F57}"/>
              </a:ext>
            </a:extLst>
          </p:cNvPr>
          <p:cNvGraphicFramePr>
            <a:graphicFrameLocks/>
          </p:cNvGraphicFramePr>
          <p:nvPr>
            <p:extLst>
              <p:ext uri="{D42A27DB-BD31-4B8C-83A1-F6EECF244321}">
                <p14:modId xmlns:p14="http://schemas.microsoft.com/office/powerpoint/2010/main" val="2361492064"/>
              </p:ext>
            </p:extLst>
          </p:nvPr>
        </p:nvGraphicFramePr>
        <p:xfrm>
          <a:off x="669396" y="2929375"/>
          <a:ext cx="6262690" cy="37623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8EADA3B-7800-D6D2-F6C1-BA905C022975}"/>
              </a:ext>
            </a:extLst>
          </p:cNvPr>
          <p:cNvSpPr>
            <a:spLocks noGrp="1"/>
          </p:cNvSpPr>
          <p:nvPr>
            <p:ph type="sldNum" sz="quarter" idx="12"/>
          </p:nvPr>
        </p:nvSpPr>
        <p:spPr/>
        <p:txBody>
          <a:bodyPr/>
          <a:lstStyle/>
          <a:p>
            <a:fld id="{19C54463-EFAD-4726-9CD3-635AC2474971}" type="slidenum">
              <a:rPr lang="en-US" smtClean="0"/>
              <a:t>5</a:t>
            </a:fld>
            <a:endParaRPr lang="en-US"/>
          </a:p>
        </p:txBody>
      </p:sp>
    </p:spTree>
    <p:extLst>
      <p:ext uri="{BB962C8B-B14F-4D97-AF65-F5344CB8AC3E}">
        <p14:creationId xmlns:p14="http://schemas.microsoft.com/office/powerpoint/2010/main" val="99538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A5C6-5B94-43BA-817E-3294C36D8D70}"/>
              </a:ext>
            </a:extLst>
          </p:cNvPr>
          <p:cNvSpPr>
            <a:spLocks noGrp="1"/>
          </p:cNvSpPr>
          <p:nvPr>
            <p:ph type="title"/>
          </p:nvPr>
        </p:nvSpPr>
        <p:spPr/>
        <p:txBody>
          <a:bodyPr/>
          <a:lstStyle/>
          <a:p>
            <a:r>
              <a:rPr lang="en-US" dirty="0"/>
              <a:t>Ownership &amp; Control </a:t>
            </a:r>
          </a:p>
        </p:txBody>
      </p:sp>
      <p:sp>
        <p:nvSpPr>
          <p:cNvPr id="3" name="Content Placeholder 2">
            <a:extLst>
              <a:ext uri="{FF2B5EF4-FFF2-40B4-BE49-F238E27FC236}">
                <a16:creationId xmlns:a16="http://schemas.microsoft.com/office/drawing/2014/main" id="{3D453996-98D9-341E-582A-FD0B85308FE0}"/>
              </a:ext>
            </a:extLst>
          </p:cNvPr>
          <p:cNvSpPr>
            <a:spLocks noGrp="1"/>
          </p:cNvSpPr>
          <p:nvPr>
            <p:ph idx="1"/>
          </p:nvPr>
        </p:nvSpPr>
        <p:spPr/>
        <p:txBody>
          <a:bodyPr>
            <a:normAutofit fontScale="92500" lnSpcReduction="10000"/>
          </a:bodyPr>
          <a:lstStyle/>
          <a:p>
            <a:r>
              <a:rPr lang="en-US" dirty="0"/>
              <a:t>The compound contains a total of 4,978 </a:t>
            </a:r>
            <a:r>
              <a:rPr lang="en-US" u="sng" dirty="0"/>
              <a:t>parcels.</a:t>
            </a:r>
          </a:p>
          <a:p>
            <a:r>
              <a:rPr lang="en-US" dirty="0"/>
              <a:t>The City of Palm Bay owns </a:t>
            </a:r>
            <a:r>
              <a:rPr lang="en-US" dirty="0">
                <a:highlight>
                  <a:srgbClr val="FFFF00"/>
                </a:highlight>
              </a:rPr>
              <a:t>2.6%</a:t>
            </a:r>
            <a:r>
              <a:rPr lang="en-US" dirty="0"/>
              <a:t> (129 parcels) of the property within the compound. </a:t>
            </a:r>
          </a:p>
          <a:p>
            <a:r>
              <a:rPr lang="en-US" dirty="0"/>
              <a:t>David </a:t>
            </a:r>
            <a:r>
              <a:rPr lang="en-US" dirty="0" err="1"/>
              <a:t>Moallem</a:t>
            </a:r>
            <a:r>
              <a:rPr lang="en-US" dirty="0"/>
              <a:t> owns </a:t>
            </a:r>
            <a:r>
              <a:rPr lang="en-US" dirty="0">
                <a:highlight>
                  <a:srgbClr val="FFFF00"/>
                </a:highlight>
              </a:rPr>
              <a:t>16%</a:t>
            </a:r>
            <a:r>
              <a:rPr lang="en-US" dirty="0"/>
              <a:t> (796 parcels) of the property within the compound. </a:t>
            </a:r>
            <a:r>
              <a:rPr lang="en-US" dirty="0" err="1"/>
              <a:t>Moallem</a:t>
            </a:r>
            <a:r>
              <a:rPr lang="en-US" dirty="0"/>
              <a:t> came to ownership through bankruptcy proceedings. Properties owned by Mr. </a:t>
            </a:r>
            <a:r>
              <a:rPr lang="en-US" dirty="0" err="1"/>
              <a:t>Moallem</a:t>
            </a:r>
            <a:r>
              <a:rPr lang="en-US" dirty="0"/>
              <a:t> include all properties owned by approx. 25 different entities including SARALAND LLC, Cogan-</a:t>
            </a:r>
            <a:r>
              <a:rPr lang="en-US" dirty="0" err="1"/>
              <a:t>Wingham</a:t>
            </a:r>
            <a:r>
              <a:rPr lang="en-US" dirty="0"/>
              <a:t> Partnership, David </a:t>
            </a:r>
            <a:r>
              <a:rPr lang="en-US" dirty="0" err="1"/>
              <a:t>Moallem</a:t>
            </a:r>
            <a:r>
              <a:rPr lang="en-US" dirty="0"/>
              <a:t> Trust, and others. </a:t>
            </a:r>
          </a:p>
          <a:p>
            <a:r>
              <a:rPr lang="en-US" dirty="0"/>
              <a:t>The remaining </a:t>
            </a:r>
            <a:r>
              <a:rPr lang="en-US" dirty="0">
                <a:highlight>
                  <a:srgbClr val="FFFF00"/>
                </a:highlight>
              </a:rPr>
              <a:t>81.4% </a:t>
            </a:r>
            <a:r>
              <a:rPr lang="en-US" dirty="0"/>
              <a:t>(4,053 parcels) of the property within the compound is individually and privately owned. </a:t>
            </a:r>
          </a:p>
          <a:p>
            <a:r>
              <a:rPr lang="en-US" dirty="0"/>
              <a:t>There are 2,755 unique </a:t>
            </a:r>
            <a:r>
              <a:rPr lang="en-US" u="sng" dirty="0"/>
              <a:t>owners</a:t>
            </a:r>
            <a:r>
              <a:rPr lang="en-US" dirty="0"/>
              <a:t> of land/property in the compound.</a:t>
            </a:r>
          </a:p>
        </p:txBody>
      </p:sp>
      <p:sp>
        <p:nvSpPr>
          <p:cNvPr id="4" name="Slide Number Placeholder 3">
            <a:extLst>
              <a:ext uri="{FF2B5EF4-FFF2-40B4-BE49-F238E27FC236}">
                <a16:creationId xmlns:a16="http://schemas.microsoft.com/office/drawing/2014/main" id="{7173C957-02AC-525B-90DF-DEBE61EDE29B}"/>
              </a:ext>
            </a:extLst>
          </p:cNvPr>
          <p:cNvSpPr>
            <a:spLocks noGrp="1"/>
          </p:cNvSpPr>
          <p:nvPr>
            <p:ph type="sldNum" sz="quarter" idx="12"/>
          </p:nvPr>
        </p:nvSpPr>
        <p:spPr/>
        <p:txBody>
          <a:bodyPr/>
          <a:lstStyle/>
          <a:p>
            <a:fld id="{19C54463-EFAD-4726-9CD3-635AC2474971}" type="slidenum">
              <a:rPr lang="en-US" smtClean="0"/>
              <a:t>6</a:t>
            </a:fld>
            <a:endParaRPr lang="en-US"/>
          </a:p>
        </p:txBody>
      </p:sp>
    </p:spTree>
    <p:extLst>
      <p:ext uri="{BB962C8B-B14F-4D97-AF65-F5344CB8AC3E}">
        <p14:creationId xmlns:p14="http://schemas.microsoft.com/office/powerpoint/2010/main" val="288960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FEAB-C2B9-A3CC-C54A-DB58B93F1B1F}"/>
              </a:ext>
            </a:extLst>
          </p:cNvPr>
          <p:cNvSpPr>
            <a:spLocks noGrp="1"/>
          </p:cNvSpPr>
          <p:nvPr>
            <p:ph type="title"/>
          </p:nvPr>
        </p:nvSpPr>
        <p:spPr>
          <a:xfrm>
            <a:off x="838200" y="365125"/>
            <a:ext cx="2502159" cy="5830402"/>
          </a:xfrm>
        </p:spPr>
        <p:txBody>
          <a:bodyPr/>
          <a:lstStyle/>
          <a:p>
            <a:r>
              <a:rPr lang="en-US" dirty="0"/>
              <a:t>Primary Access Roadways &amp; City Water</a:t>
            </a:r>
          </a:p>
        </p:txBody>
      </p:sp>
      <p:pic>
        <p:nvPicPr>
          <p:cNvPr id="7" name="Picture 6">
            <a:extLst>
              <a:ext uri="{FF2B5EF4-FFF2-40B4-BE49-F238E27FC236}">
                <a16:creationId xmlns:a16="http://schemas.microsoft.com/office/drawing/2014/main" id="{1A73E895-5896-8438-8BC9-280CD01FC08B}"/>
              </a:ext>
            </a:extLst>
          </p:cNvPr>
          <p:cNvPicPr>
            <a:picLocks noChangeAspect="1"/>
          </p:cNvPicPr>
          <p:nvPr/>
        </p:nvPicPr>
        <p:blipFill>
          <a:blip r:embed="rId2"/>
          <a:stretch>
            <a:fillRect/>
          </a:stretch>
        </p:blipFill>
        <p:spPr>
          <a:xfrm>
            <a:off x="3462528" y="0"/>
            <a:ext cx="5266944" cy="6858000"/>
          </a:xfrm>
          <a:prstGeom prst="rect">
            <a:avLst/>
          </a:prstGeom>
        </p:spPr>
      </p:pic>
      <p:sp>
        <p:nvSpPr>
          <p:cNvPr id="3" name="Slide Number Placeholder 2">
            <a:extLst>
              <a:ext uri="{FF2B5EF4-FFF2-40B4-BE49-F238E27FC236}">
                <a16:creationId xmlns:a16="http://schemas.microsoft.com/office/drawing/2014/main" id="{6ED09BDF-059D-E655-8871-7F433E0123E7}"/>
              </a:ext>
            </a:extLst>
          </p:cNvPr>
          <p:cNvSpPr>
            <a:spLocks noGrp="1"/>
          </p:cNvSpPr>
          <p:nvPr>
            <p:ph type="sldNum" sz="quarter" idx="12"/>
          </p:nvPr>
        </p:nvSpPr>
        <p:spPr/>
        <p:txBody>
          <a:bodyPr/>
          <a:lstStyle/>
          <a:p>
            <a:fld id="{19C54463-EFAD-4726-9CD3-635AC2474971}" type="slidenum">
              <a:rPr lang="en-US" smtClean="0"/>
              <a:t>7</a:t>
            </a:fld>
            <a:endParaRPr lang="en-US"/>
          </a:p>
        </p:txBody>
      </p:sp>
    </p:spTree>
    <p:extLst>
      <p:ext uri="{BB962C8B-B14F-4D97-AF65-F5344CB8AC3E}">
        <p14:creationId xmlns:p14="http://schemas.microsoft.com/office/powerpoint/2010/main" val="243076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FEAB-C2B9-A3CC-C54A-DB58B93F1B1F}"/>
              </a:ext>
            </a:extLst>
          </p:cNvPr>
          <p:cNvSpPr>
            <a:spLocks noGrp="1"/>
          </p:cNvSpPr>
          <p:nvPr>
            <p:ph type="title"/>
          </p:nvPr>
        </p:nvSpPr>
        <p:spPr/>
        <p:txBody>
          <a:bodyPr/>
          <a:lstStyle/>
          <a:p>
            <a:r>
              <a:rPr lang="en-US" dirty="0"/>
              <a:t>Access</a:t>
            </a:r>
          </a:p>
        </p:txBody>
      </p:sp>
      <p:sp>
        <p:nvSpPr>
          <p:cNvPr id="3" name="Content Placeholder 2">
            <a:extLst>
              <a:ext uri="{FF2B5EF4-FFF2-40B4-BE49-F238E27FC236}">
                <a16:creationId xmlns:a16="http://schemas.microsoft.com/office/drawing/2014/main" id="{DA19CFE1-C395-A654-6AD0-C3AEC0EC2E5A}"/>
              </a:ext>
            </a:extLst>
          </p:cNvPr>
          <p:cNvSpPr>
            <a:spLocks noGrp="1"/>
          </p:cNvSpPr>
          <p:nvPr>
            <p:ph idx="1"/>
          </p:nvPr>
        </p:nvSpPr>
        <p:spPr/>
        <p:txBody>
          <a:bodyPr/>
          <a:lstStyle/>
          <a:p>
            <a:r>
              <a:rPr lang="en-US" dirty="0"/>
              <a:t>J.A. Bombardier Blvd. SW</a:t>
            </a:r>
          </a:p>
          <a:p>
            <a:r>
              <a:rPr lang="en-US" dirty="0"/>
              <a:t>Osmosis Drive SW</a:t>
            </a:r>
          </a:p>
          <a:p>
            <a:r>
              <a:rPr lang="en-US" dirty="0"/>
              <a:t>St. Andre Blvd. SW</a:t>
            </a:r>
          </a:p>
          <a:p>
            <a:r>
              <a:rPr lang="en-US" dirty="0"/>
              <a:t>Future proposed extension of St. Johns Heritage Parkway south through </a:t>
            </a:r>
            <a:r>
              <a:rPr lang="en-US" dirty="0" err="1"/>
              <a:t>Wingham</a:t>
            </a:r>
            <a:r>
              <a:rPr lang="en-US" dirty="0"/>
              <a:t> Drive SW</a:t>
            </a:r>
          </a:p>
        </p:txBody>
      </p:sp>
      <p:sp>
        <p:nvSpPr>
          <p:cNvPr id="4" name="Slide Number Placeholder 3">
            <a:extLst>
              <a:ext uri="{FF2B5EF4-FFF2-40B4-BE49-F238E27FC236}">
                <a16:creationId xmlns:a16="http://schemas.microsoft.com/office/drawing/2014/main" id="{FB5818A5-95F2-65F0-95BE-059AD5E5CD96}"/>
              </a:ext>
            </a:extLst>
          </p:cNvPr>
          <p:cNvSpPr>
            <a:spLocks noGrp="1"/>
          </p:cNvSpPr>
          <p:nvPr>
            <p:ph type="sldNum" sz="quarter" idx="12"/>
          </p:nvPr>
        </p:nvSpPr>
        <p:spPr/>
        <p:txBody>
          <a:bodyPr/>
          <a:lstStyle/>
          <a:p>
            <a:fld id="{19C54463-EFAD-4726-9CD3-635AC2474971}" type="slidenum">
              <a:rPr lang="en-US" smtClean="0"/>
              <a:t>8</a:t>
            </a:fld>
            <a:endParaRPr lang="en-US"/>
          </a:p>
        </p:txBody>
      </p:sp>
    </p:spTree>
    <p:extLst>
      <p:ext uri="{BB962C8B-B14F-4D97-AF65-F5344CB8AC3E}">
        <p14:creationId xmlns:p14="http://schemas.microsoft.com/office/powerpoint/2010/main" val="68572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8A19-5F63-DD3D-B5D5-2E0A1F65EE2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7E1186B0-5F9A-7CCD-38F4-C42F87430A47}"/>
              </a:ext>
            </a:extLst>
          </p:cNvPr>
          <p:cNvSpPr>
            <a:spLocks noGrp="1"/>
          </p:cNvSpPr>
          <p:nvPr>
            <p:ph idx="1"/>
          </p:nvPr>
        </p:nvSpPr>
        <p:spPr/>
        <p:txBody>
          <a:bodyPr/>
          <a:lstStyle/>
          <a:p>
            <a:r>
              <a:rPr lang="en-US" dirty="0"/>
              <a:t>Limited access to area</a:t>
            </a:r>
          </a:p>
          <a:p>
            <a:r>
              <a:rPr lang="en-US" dirty="0"/>
              <a:t>Aging roads</a:t>
            </a:r>
          </a:p>
          <a:p>
            <a:r>
              <a:rPr lang="en-US" dirty="0"/>
              <a:t>Lack of water and sewer</a:t>
            </a:r>
          </a:p>
          <a:p>
            <a:r>
              <a:rPr lang="en-US" dirty="0"/>
              <a:t>No electricity </a:t>
            </a:r>
          </a:p>
          <a:p>
            <a:r>
              <a:rPr lang="en-US" dirty="0"/>
              <a:t>Varied ownership</a:t>
            </a:r>
          </a:p>
          <a:p>
            <a:r>
              <a:rPr lang="en-US" dirty="0"/>
              <a:t>Undesirable activity – trespassing; illegal or suspicious activity; dumping; noise and domestic disturbances; off road vehicles and reckless driving; deaths</a:t>
            </a:r>
          </a:p>
        </p:txBody>
      </p:sp>
      <p:sp>
        <p:nvSpPr>
          <p:cNvPr id="4" name="Slide Number Placeholder 3">
            <a:extLst>
              <a:ext uri="{FF2B5EF4-FFF2-40B4-BE49-F238E27FC236}">
                <a16:creationId xmlns:a16="http://schemas.microsoft.com/office/drawing/2014/main" id="{91B2E740-3C1E-2444-691F-B52A11FC5AB2}"/>
              </a:ext>
            </a:extLst>
          </p:cNvPr>
          <p:cNvSpPr>
            <a:spLocks noGrp="1"/>
          </p:cNvSpPr>
          <p:nvPr>
            <p:ph type="sldNum" sz="quarter" idx="12"/>
          </p:nvPr>
        </p:nvSpPr>
        <p:spPr/>
        <p:txBody>
          <a:bodyPr/>
          <a:lstStyle/>
          <a:p>
            <a:fld id="{19C54463-EFAD-4726-9CD3-635AC2474971}" type="slidenum">
              <a:rPr lang="en-US" smtClean="0"/>
              <a:t>9</a:t>
            </a:fld>
            <a:endParaRPr lang="en-US"/>
          </a:p>
        </p:txBody>
      </p:sp>
    </p:spTree>
    <p:extLst>
      <p:ext uri="{BB962C8B-B14F-4D97-AF65-F5344CB8AC3E}">
        <p14:creationId xmlns:p14="http://schemas.microsoft.com/office/powerpoint/2010/main" val="2305190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TotalTime>
  <Words>933</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Compound Workshop</vt:lpstr>
      <vt:lpstr>History of the Compound</vt:lpstr>
      <vt:lpstr>The Compound Stats</vt:lpstr>
      <vt:lpstr>PowerPoint Presentation</vt:lpstr>
      <vt:lpstr>Existing Zoning</vt:lpstr>
      <vt:lpstr>Ownership &amp; Control </vt:lpstr>
      <vt:lpstr>Primary Access Roadways &amp; City Water</vt:lpstr>
      <vt:lpstr>Access</vt:lpstr>
      <vt:lpstr>Challenges</vt:lpstr>
      <vt:lpstr>Steps taken to address challenges</vt:lpstr>
      <vt:lpstr>Public Safety Statistics </vt:lpstr>
      <vt:lpstr>Police Response: 2023-to date</vt:lpstr>
      <vt:lpstr>Police  Response: 2022</vt:lpstr>
      <vt:lpstr>Opportunities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Compound Workshop</dc:title>
  <dc:creator>Joan Junkala</dc:creator>
  <cp:lastModifiedBy>Nancy Bunt</cp:lastModifiedBy>
  <cp:revision>30</cp:revision>
  <cp:lastPrinted>2023-03-30T19:07:02Z</cp:lastPrinted>
  <dcterms:created xsi:type="dcterms:W3CDTF">2023-03-20T17:56:46Z</dcterms:created>
  <dcterms:modified xsi:type="dcterms:W3CDTF">2024-01-10T14:18:19Z</dcterms:modified>
</cp:coreProperties>
</file>