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9" r:id="rId2"/>
    <p:sldId id="260" r:id="rId3"/>
    <p:sldId id="261" r:id="rId4"/>
    <p:sldId id="257" r:id="rId5"/>
    <p:sldId id="262" r:id="rId6"/>
    <p:sldId id="265" r:id="rId7"/>
    <p:sldId id="266" r:id="rId8"/>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9" autoAdjust="0"/>
    <p:restoredTop sz="94660"/>
  </p:normalViewPr>
  <p:slideViewPr>
    <p:cSldViewPr snapToGrid="0">
      <p:cViewPr>
        <p:scale>
          <a:sx n="30" d="100"/>
          <a:sy n="30" d="100"/>
        </p:scale>
        <p:origin x="97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BFFA41-44EB-4400-9708-6DA15630DFAF}"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854407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FFA41-44EB-4400-9708-6DA15630DFAF}"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83289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FFA41-44EB-4400-9708-6DA15630DFAF}"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311190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FFA41-44EB-4400-9708-6DA15630DFAF}"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391245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FFA41-44EB-4400-9708-6DA15630DFAF}" type="datetimeFigureOut">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365992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BFFA41-44EB-4400-9708-6DA15630DFAF}"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541330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BFFA41-44EB-4400-9708-6DA15630DFAF}" type="datetimeFigureOut">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120359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BFFA41-44EB-4400-9708-6DA15630DFAF}" type="datetimeFigureOut">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384993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FA41-44EB-4400-9708-6DA15630DFAF}" type="datetimeFigureOut">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269068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DBFFA41-44EB-4400-9708-6DA15630DFAF}"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38939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DBFFA41-44EB-4400-9708-6DA15630DFAF}" type="datetimeFigureOut">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6A5EC-14A8-44C3-97E9-EFC65A362DE2}" type="slidenum">
              <a:rPr lang="en-US" smtClean="0"/>
              <a:t>‹#›</a:t>
            </a:fld>
            <a:endParaRPr lang="en-US"/>
          </a:p>
        </p:txBody>
      </p:sp>
    </p:spTree>
    <p:extLst>
      <p:ext uri="{BB962C8B-B14F-4D97-AF65-F5344CB8AC3E}">
        <p14:creationId xmlns:p14="http://schemas.microsoft.com/office/powerpoint/2010/main" val="64607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DBFFA41-44EB-4400-9708-6DA15630DFAF}" type="datetimeFigureOut">
              <a:rPr lang="en-US" smtClean="0"/>
              <a:t>9/25/2023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286A5EC-14A8-44C3-97E9-EFC65A362DE2}" type="slidenum">
              <a:rPr lang="en-US" smtClean="0"/>
              <a:t>‹#›</a:t>
            </a:fld>
            <a:endParaRPr lang="en-US"/>
          </a:p>
        </p:txBody>
      </p:sp>
    </p:spTree>
    <p:extLst>
      <p:ext uri="{BB962C8B-B14F-4D97-AF65-F5344CB8AC3E}">
        <p14:creationId xmlns:p14="http://schemas.microsoft.com/office/powerpoint/2010/main" val="76566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D79378-D12D-66E9-A6B5-F49432BB6D49}"/>
              </a:ext>
            </a:extLst>
          </p:cNvPr>
          <p:cNvSpPr txBox="1"/>
          <p:nvPr/>
        </p:nvSpPr>
        <p:spPr>
          <a:xfrm>
            <a:off x="809552" y="4483352"/>
            <a:ext cx="5928131" cy="18743593"/>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185.030 GU — GENERAL USE HOLDING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large undeveloped or sparsely developed areas which are capable of supporting single-family dwellings at very low densities without extensive infrastructure improvements. This district is also intended to place land in a hold pattern until such time as a specific request is presented which is consistent with the future land use plan and which provides for infrastructure improvements necessary to support a more intensive land development classification.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General agricultural activities limited to farming, grove agriculture, plant nursery (wholesale only), tree farming, and flower and shrub gardening.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Keeping or raising for sale of horses, ponies, cows and other livestock provided that the total of all such animals shall not exceed one (1) for each one-half (½) acre of lot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Keeping or raising for sale of small domestic animals, birds or fish.</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Public or private golf courses.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utility equipment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Agricultural activities such as truck farming, bee keeping, fish hatcheries, poultry farms and other agricultural activities not expressly provided under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Retail sales of agricultural products grown or raised on the same lot, provided the following conditions are met: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No structure for sale of such products shall contain a floor area greater than two hundred (200) square feet.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The area and structure used for sale of such products shall meet the setbacks established for principal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All parking spaces, loading spaces and drives shall meet the setbacks established for principal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Cemeteries.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Broadcasting towers, antennas and transmitters.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Clubs, lodges, and similar activities.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Mining.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Stables or horse riding academy.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Commercial dog kennels.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Communication towers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expressly or provisionally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All uses not in keeping with the low density residential or agricultural character of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Corrections facilities.</a:t>
            </a:r>
          </a:p>
        </p:txBody>
      </p:sp>
      <p:sp>
        <p:nvSpPr>
          <p:cNvPr id="5" name="TextBox 4">
            <a:extLst>
              <a:ext uri="{FF2B5EF4-FFF2-40B4-BE49-F238E27FC236}">
                <a16:creationId xmlns:a16="http://schemas.microsoft.com/office/drawing/2014/main" id="{DCF96DF9-7EB3-FCDD-9FC6-985688E172FD}"/>
              </a:ext>
            </a:extLst>
          </p:cNvPr>
          <p:cNvSpPr txBox="1"/>
          <p:nvPr/>
        </p:nvSpPr>
        <p:spPr>
          <a:xfrm>
            <a:off x="7584392" y="4483352"/>
            <a:ext cx="5928131" cy="25299233"/>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185.031 RR — RURAL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areas uniquely suited for the development and maintenance of rural single-family residential living combined with limited agricultural activities. Large lot sizes are required to maintain the low density rural character, prevent unsanitary conditions, and provide sufficient open space to ensure that the various principal uses are kept at a level of compatible land use intensity.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Accessory dwelling units; subject to the provisions listed in the § 185.006.</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General agricultural activities limited to farming, grove agriculture, plant nursery (wholesale only), tree farming, and flower and shrub gardening.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Keeping or raising for sale of horses, ponies, and cows; provided, that the total of all such animals shall not exceed one (1) for each one-half (½) acre of lot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Public utility equipment and facilities on a site of one (1) acre or less or within a dedicated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Keeping or raising for sale of small domestic animals, birds, or fish.</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Keeping or raising for sale of small farm animals, such as goats, chickens, pigs and other small animals typically found on a farm, provided the total of all such animals shall not exceed five (5) for each one half (½) acre of lot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The acreage used in determining the number of animals that may be kept upon the premises may only be used for one (1) type of animal. For example, an acre of land would allow for two (2) horses, but it would not allow for an additional five (5) goats. The land needed to support one type of animal cannot in turn be counted to permit further animals. This provision is to protect the health of the animal(s) and to ensure the residential character of the neighborhood is maintained.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or private golf courses.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Retail sales of agricultural products grown or raised on the same lot, provided the following conditions are met: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No structure for sale of such products shall contain a floor area greater than four hundred (400) square feet.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The area and structure used for sale of such products shall meet the setbacks established for principal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All parking spaces, loading spaces and drives shall meet the setbacks established for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Cemeteries (excluding crematoriums).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Antennas and transmitters.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Clubs, lodges and similar activities.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Stables or horse riding academy.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Commercial dog kennels providing the following conditions are met: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Principal structure setbacks must be met for all kennel structures and activities.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All parking spaces, loading spaces and drives shall meet the setbacks established for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Public utility equipment not within a dedicated utility easement or right-of-way and on a site of greater than one (1) acre.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Wedding venues, subject to the provisions established in § 185.088(J).</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Mining.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Intense agricultural activities such as truck farming, beekeeping, fish hatcheries, poultry farms, pig farms and other agricultural activities not expressly provided for under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Correctional facilities.</a:t>
            </a:r>
          </a:p>
        </p:txBody>
      </p:sp>
      <p:sp>
        <p:nvSpPr>
          <p:cNvPr id="7" name="TextBox 6">
            <a:extLst>
              <a:ext uri="{FF2B5EF4-FFF2-40B4-BE49-F238E27FC236}">
                <a16:creationId xmlns:a16="http://schemas.microsoft.com/office/drawing/2014/main" id="{9BC1CA62-DBE4-A3D9-3E17-C0A44F3DD9E6}"/>
              </a:ext>
            </a:extLst>
          </p:cNvPr>
          <p:cNvSpPr txBox="1"/>
          <p:nvPr/>
        </p:nvSpPr>
        <p:spPr>
          <a:xfrm>
            <a:off x="14359232" y="4483351"/>
            <a:ext cx="7035036" cy="8248412"/>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185.032 RE — ESTATE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of low density single-family residential development of an estate character. Lot sizes and other restrictions are intended to protect and promote the highest quality residential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Accessory dwelling units; subject to the provisions listed in the § 185.006.</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or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facilities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provided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Correctional facilities.</a:t>
            </a:r>
          </a:p>
        </p:txBody>
      </p:sp>
      <p:sp>
        <p:nvSpPr>
          <p:cNvPr id="9" name="TextBox 8">
            <a:extLst>
              <a:ext uri="{FF2B5EF4-FFF2-40B4-BE49-F238E27FC236}">
                <a16:creationId xmlns:a16="http://schemas.microsoft.com/office/drawing/2014/main" id="{6D99C1D0-79DC-BF2A-5D88-FD98FBBADE9A}"/>
              </a:ext>
            </a:extLst>
          </p:cNvPr>
          <p:cNvSpPr txBox="1"/>
          <p:nvPr/>
        </p:nvSpPr>
        <p:spPr>
          <a:xfrm>
            <a:off x="14359232" y="13099265"/>
            <a:ext cx="7035036" cy="7617470"/>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185.033 RS-1 — SINGLE-FAMILY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of low density single-family residential development. Lot sizes and other restrictions are intended to promote and protect high quality single-family residential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Accessory dwelling units; subject to the provisions listed in the § 185.006.</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provided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Correctional facilities.</a:t>
            </a:r>
          </a:p>
        </p:txBody>
      </p:sp>
      <p:sp>
        <p:nvSpPr>
          <p:cNvPr id="11" name="TextBox 10">
            <a:extLst>
              <a:ext uri="{FF2B5EF4-FFF2-40B4-BE49-F238E27FC236}">
                <a16:creationId xmlns:a16="http://schemas.microsoft.com/office/drawing/2014/main" id="{18B426C4-EA9E-FBEC-0FCB-F5F3BB42DCE0}"/>
              </a:ext>
            </a:extLst>
          </p:cNvPr>
          <p:cNvSpPr txBox="1"/>
          <p:nvPr/>
        </p:nvSpPr>
        <p:spPr>
          <a:xfrm>
            <a:off x="22240957" y="12765184"/>
            <a:ext cx="7035036" cy="7617470"/>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185.034 RS-2 — SINGLE-FAMILY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of medium density single-family residential development. Lot sizes and other restrictions are intended to promote high quality residential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Accessory dwelling units; subject to the provisions listed in the § 185.006.</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Correctional facilities.</a:t>
            </a:r>
          </a:p>
        </p:txBody>
      </p:sp>
      <p:sp>
        <p:nvSpPr>
          <p:cNvPr id="13" name="TextBox 12">
            <a:extLst>
              <a:ext uri="{FF2B5EF4-FFF2-40B4-BE49-F238E27FC236}">
                <a16:creationId xmlns:a16="http://schemas.microsoft.com/office/drawing/2014/main" id="{D694F67E-9435-FEB5-E9B4-75BE9C51A13D}"/>
              </a:ext>
            </a:extLst>
          </p:cNvPr>
          <p:cNvSpPr txBox="1"/>
          <p:nvPr/>
        </p:nvSpPr>
        <p:spPr>
          <a:xfrm>
            <a:off x="22240957" y="21655737"/>
            <a:ext cx="7035029" cy="7617470"/>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185.035 RS-3 — SINGLE-FAMILY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of medium density single-family residential development. Lot sizes and other restrictions are intended to promote quality residential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Accessory dwelling units; subject to the provisions listed in the § 185.006.</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except communication towers, not located within an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Correctional facilities.</a:t>
            </a:r>
          </a:p>
        </p:txBody>
      </p:sp>
      <p:sp>
        <p:nvSpPr>
          <p:cNvPr id="15" name="TextBox 14">
            <a:extLst>
              <a:ext uri="{FF2B5EF4-FFF2-40B4-BE49-F238E27FC236}">
                <a16:creationId xmlns:a16="http://schemas.microsoft.com/office/drawing/2014/main" id="{8EAEC4BE-6927-1089-01A3-FC5C9D90D8FE}"/>
              </a:ext>
            </a:extLst>
          </p:cNvPr>
          <p:cNvSpPr txBox="1"/>
          <p:nvPr/>
        </p:nvSpPr>
        <p:spPr>
          <a:xfrm>
            <a:off x="30138184" y="4483350"/>
            <a:ext cx="5943600" cy="10353527"/>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185.036 RM-10 — SINGLE-, TWO-, MULTIPLE-FAMILY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of medium density residential development with a variety of housing types. Lot sizes and other restrictions are intended to promote medium density residential development, maintaining an adequate amount of open space for such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Two-family dwellings/duplexes.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Multiple-family dwellings provided that .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parks, playgrounds or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Congregate living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or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 All uses not specifically or provisionally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Corrections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All uses not specifically or provisionally provided for herein.</a:t>
            </a:r>
          </a:p>
        </p:txBody>
      </p:sp>
      <p:sp>
        <p:nvSpPr>
          <p:cNvPr id="17" name="TextBox 16">
            <a:extLst>
              <a:ext uri="{FF2B5EF4-FFF2-40B4-BE49-F238E27FC236}">
                <a16:creationId xmlns:a16="http://schemas.microsoft.com/office/drawing/2014/main" id="{74F49FAF-A076-01E4-DE37-1BE3DAE6CD03}"/>
              </a:ext>
            </a:extLst>
          </p:cNvPr>
          <p:cNvSpPr txBox="1"/>
          <p:nvPr/>
        </p:nvSpPr>
        <p:spPr>
          <a:xfrm>
            <a:off x="30138183" y="15716016"/>
            <a:ext cx="5943600" cy="10895290"/>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185.037 RM-15 — SINGLE-, TWO-, MULTIPLE-FAMILY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of medium density residential development with a variety of housing types. Lot sizes and other restrictions are intended to promote medium density development while maintaining an adequate amount of open space for such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Two-family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Multiple-family dwellings provided that .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parks, playgrounds or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Congregate living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or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Permitted uses or uses permissible by special exception exceeding twenty-five (25) feet in height, but not to exceed forty (40) feet in height.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Corrections facilities.</a:t>
            </a:r>
          </a:p>
        </p:txBody>
      </p:sp>
      <p:sp>
        <p:nvSpPr>
          <p:cNvPr id="19" name="TextBox 18">
            <a:extLst>
              <a:ext uri="{FF2B5EF4-FFF2-40B4-BE49-F238E27FC236}">
                <a16:creationId xmlns:a16="http://schemas.microsoft.com/office/drawing/2014/main" id="{6CF01869-5D9A-3FA5-B423-C5D47F47C346}"/>
              </a:ext>
            </a:extLst>
          </p:cNvPr>
          <p:cNvSpPr txBox="1"/>
          <p:nvPr/>
        </p:nvSpPr>
        <p:spPr>
          <a:xfrm>
            <a:off x="36913023" y="4483350"/>
            <a:ext cx="5943600" cy="11172289"/>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185.038 RM-20 — MULTIPLE-FAMILY RESIDENTIAL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of high density residential development. Lot, height, and other restrictions are intended to accommodate an intense degree of development, maintaining adequate amounts of open space for residential uses. Some nonresidential uses compatible with the character of the district are allowed.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Multiple-family dwellings, provided that .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Congregate living facilities and group homes licensed and certified by the Department of Health of the state and rehabilitation services, including nursing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Public utility equipment and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Private clubs or lodges.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Private Marinas.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Corrections facilities.</a:t>
            </a:r>
          </a:p>
        </p:txBody>
      </p:sp>
      <p:sp>
        <p:nvSpPr>
          <p:cNvPr id="21" name="TextBox 20">
            <a:extLst>
              <a:ext uri="{FF2B5EF4-FFF2-40B4-BE49-F238E27FC236}">
                <a16:creationId xmlns:a16="http://schemas.microsoft.com/office/drawing/2014/main" id="{713BBC79-26F9-1C59-0CC6-589EB881A4C9}"/>
              </a:ext>
            </a:extLst>
          </p:cNvPr>
          <p:cNvSpPr txBox="1"/>
          <p:nvPr/>
        </p:nvSpPr>
        <p:spPr>
          <a:xfrm>
            <a:off x="36913023" y="16101983"/>
            <a:ext cx="5943600" cy="10033516"/>
          </a:xfrm>
          <a:prstGeom prst="rect">
            <a:avLst/>
          </a:prstGeom>
          <a:noFill/>
          <a:ln>
            <a:solidFill>
              <a:schemeClr val="accent4">
                <a:lumMod val="60000"/>
                <a:lumOff val="40000"/>
              </a:schemeClr>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185.039 RMH — RESIDENTIAL MOBILE HOME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mobile home residential zoning district shall be to locate and establish areas within the city which are deemed to be uniquely suited for the development and maintenance of mobile home park/subdivision residential areas of an urban character, which are properly served by adequate community facilities; to designate those uses and services deemed appropriate and proper for location and development within the zoning district and to establish such development standards and provisions as are appropriate to ensure proper development in a mobile home park/subdivision residential environment.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Mobile home parks.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Mobile home subdivisions.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and recreation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Private recreation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Laundry rooms.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Park management offices.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Customary accessory uses of a residential nature clearly incidental and subordinate to the principal use, including garages, carports, storage sheds and the like, in keeping with the residential character of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Travel trailers, campers, and boats placed off-site in common storage areas.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Public utility equipment and facilities, except communication towers.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Churches.</a:t>
            </a:r>
          </a:p>
        </p:txBody>
      </p:sp>
      <p:sp>
        <p:nvSpPr>
          <p:cNvPr id="22" name="Rectangle 21">
            <a:extLst>
              <a:ext uri="{FF2B5EF4-FFF2-40B4-BE49-F238E27FC236}">
                <a16:creationId xmlns:a16="http://schemas.microsoft.com/office/drawing/2014/main" id="{71A8BB60-92EA-B819-702F-33D915D6DF08}"/>
              </a:ext>
            </a:extLst>
          </p:cNvPr>
          <p:cNvSpPr/>
          <p:nvPr/>
        </p:nvSpPr>
        <p:spPr>
          <a:xfrm>
            <a:off x="0" y="0"/>
            <a:ext cx="43891200" cy="3749040"/>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solidFill>
                  <a:sysClr val="windowText" lastClr="000000"/>
                </a:solidFill>
                <a:latin typeface="Geometria" panose="020B0503020204020204" pitchFamily="34" charset="0"/>
              </a:rPr>
              <a:t>USES</a:t>
            </a:r>
          </a:p>
          <a:p>
            <a:pPr algn="ctr"/>
            <a:r>
              <a:rPr lang="en-US" sz="4800" b="1" spc="600" dirty="0">
                <a:solidFill>
                  <a:sysClr val="windowText" lastClr="000000"/>
                </a:solidFill>
                <a:latin typeface="Geometria" panose="020B0503020204020204" pitchFamily="34" charset="0"/>
              </a:rPr>
              <a:t>RESIDENTIAL DISTRICTS</a:t>
            </a:r>
          </a:p>
          <a:p>
            <a:pPr algn="ctr"/>
            <a:r>
              <a:rPr lang="en-US" sz="4800" b="1" spc="600" dirty="0">
                <a:solidFill>
                  <a:sysClr val="windowText" lastClr="000000"/>
                </a:solidFill>
                <a:latin typeface="Geometria" panose="020B0503020204020204" pitchFamily="34" charset="0"/>
              </a:rPr>
              <a:t> ADOPTED</a:t>
            </a:r>
          </a:p>
        </p:txBody>
      </p:sp>
      <p:sp>
        <p:nvSpPr>
          <p:cNvPr id="4" name="TextBox 3">
            <a:extLst>
              <a:ext uri="{FF2B5EF4-FFF2-40B4-BE49-F238E27FC236}">
                <a16:creationId xmlns:a16="http://schemas.microsoft.com/office/drawing/2014/main" id="{6946CF9B-D755-4212-12F7-F116372808C8}"/>
              </a:ext>
            </a:extLst>
          </p:cNvPr>
          <p:cNvSpPr txBox="1"/>
          <p:nvPr/>
        </p:nvSpPr>
        <p:spPr>
          <a:xfrm>
            <a:off x="14359235" y="21884337"/>
            <a:ext cx="7035029" cy="7263527"/>
          </a:xfrm>
          <a:prstGeom prst="rect">
            <a:avLst/>
          </a:prstGeom>
          <a:solidFill>
            <a:schemeClr val="bg1"/>
          </a:solidFill>
          <a:ln>
            <a:solidFill>
              <a:srgbClr val="FFC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185.049 SF-1 — SINGLE FAMILY RESIDENTIAL CATEGORY.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category are intended to apply to an area of medium density single-family residential development. Lot sizes, minimum living area standards, and other restrictions are intended to promote high quality residential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Accessory dwelling units; subject to the provisions listed in the § 185.006.</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p:txBody>
      </p:sp>
      <p:sp>
        <p:nvSpPr>
          <p:cNvPr id="8" name="TextBox 7">
            <a:extLst>
              <a:ext uri="{FF2B5EF4-FFF2-40B4-BE49-F238E27FC236}">
                <a16:creationId xmlns:a16="http://schemas.microsoft.com/office/drawing/2014/main" id="{EBEE614A-6F35-B9D0-F083-2A2F78591881}"/>
              </a:ext>
            </a:extLst>
          </p:cNvPr>
          <p:cNvSpPr txBox="1"/>
          <p:nvPr/>
        </p:nvSpPr>
        <p:spPr>
          <a:xfrm>
            <a:off x="22240977" y="4483350"/>
            <a:ext cx="7035029" cy="7894469"/>
          </a:xfrm>
          <a:prstGeom prst="rect">
            <a:avLst/>
          </a:prstGeom>
          <a:solidFill>
            <a:schemeClr val="bg1"/>
          </a:solidFill>
          <a:ln>
            <a:solidFill>
              <a:srgbClr val="FFC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185.051 SRE — SUBURBAN RESIDENTIAL ESTATE CATEGORY.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category are intended to apply to an area of medium density single-family residential development. Lot sizes, minimum living area standards, and other restrictions are intended to promote high quality residential development.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Accessory dwelling units; subject to the provisions listed in the § 185.006.</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playgrounds and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and facilities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of a non-commercial nature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 security dwelling unit may be provided within a subdivision and shall adhere to the following standards: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except communication towers, not located within a utility easement or right-of-way.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p:txBody>
      </p:sp>
      <p:sp>
        <p:nvSpPr>
          <p:cNvPr id="10" name="TextBox 9">
            <a:extLst>
              <a:ext uri="{FF2B5EF4-FFF2-40B4-BE49-F238E27FC236}">
                <a16:creationId xmlns:a16="http://schemas.microsoft.com/office/drawing/2014/main" id="{4313437D-0C99-6EFD-982B-5DCAEAA66506}"/>
              </a:ext>
            </a:extLst>
          </p:cNvPr>
          <p:cNvSpPr txBox="1"/>
          <p:nvPr/>
        </p:nvSpPr>
        <p:spPr>
          <a:xfrm>
            <a:off x="19212895" y="20686608"/>
            <a:ext cx="2363849" cy="954107"/>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COMBINE INTO RS-1</a:t>
            </a:r>
            <a:endParaRPr lang="en-US" b="1" spc="600" dirty="0">
              <a:solidFill>
                <a:srgbClr val="C00000"/>
              </a:solidFill>
            </a:endParaRPr>
          </a:p>
        </p:txBody>
      </p:sp>
      <p:sp>
        <p:nvSpPr>
          <p:cNvPr id="12" name="Arc 11">
            <a:extLst>
              <a:ext uri="{FF2B5EF4-FFF2-40B4-BE49-F238E27FC236}">
                <a16:creationId xmlns:a16="http://schemas.microsoft.com/office/drawing/2014/main" id="{06BF912A-610A-113C-6D53-1BC128611854}"/>
              </a:ext>
            </a:extLst>
          </p:cNvPr>
          <p:cNvSpPr/>
          <p:nvPr/>
        </p:nvSpPr>
        <p:spPr>
          <a:xfrm rot="2527224">
            <a:off x="16015844" y="19681286"/>
            <a:ext cx="3200400" cy="3200400"/>
          </a:xfrm>
          <a:prstGeom prst="arc">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588D94A1-D3F4-6AE5-1016-19A05DE0DB07}"/>
              </a:ext>
            </a:extLst>
          </p:cNvPr>
          <p:cNvSpPr txBox="1"/>
          <p:nvPr/>
        </p:nvSpPr>
        <p:spPr>
          <a:xfrm>
            <a:off x="27092766" y="20540582"/>
            <a:ext cx="2363849" cy="954107"/>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COMBINE INTO RS-3</a:t>
            </a:r>
            <a:endParaRPr lang="en-US" b="1" spc="600" dirty="0">
              <a:solidFill>
                <a:srgbClr val="C00000"/>
              </a:solidFill>
            </a:endParaRPr>
          </a:p>
        </p:txBody>
      </p:sp>
      <p:sp>
        <p:nvSpPr>
          <p:cNvPr id="16" name="Arc 15">
            <a:extLst>
              <a:ext uri="{FF2B5EF4-FFF2-40B4-BE49-F238E27FC236}">
                <a16:creationId xmlns:a16="http://schemas.microsoft.com/office/drawing/2014/main" id="{CBB03E0A-961A-8559-100E-3527A38404CC}"/>
              </a:ext>
            </a:extLst>
          </p:cNvPr>
          <p:cNvSpPr/>
          <p:nvPr/>
        </p:nvSpPr>
        <p:spPr>
          <a:xfrm rot="2527224">
            <a:off x="23895715" y="19459060"/>
            <a:ext cx="3200400" cy="3200400"/>
          </a:xfrm>
          <a:prstGeom prst="arc">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0C638182-6E54-9778-C314-5F76D7AD6DB7}"/>
              </a:ext>
            </a:extLst>
          </p:cNvPr>
          <p:cNvSpPr txBox="1"/>
          <p:nvPr/>
        </p:nvSpPr>
        <p:spPr>
          <a:xfrm>
            <a:off x="3789159" y="24304364"/>
            <a:ext cx="2653037" cy="954107"/>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ELIMINATE DISTRICT</a:t>
            </a:r>
            <a:endParaRPr lang="en-US" b="1" spc="600" dirty="0">
              <a:solidFill>
                <a:srgbClr val="C00000"/>
              </a:solidFill>
            </a:endParaRPr>
          </a:p>
        </p:txBody>
      </p:sp>
      <p:sp>
        <p:nvSpPr>
          <p:cNvPr id="20" name="Arc 19">
            <a:extLst>
              <a:ext uri="{FF2B5EF4-FFF2-40B4-BE49-F238E27FC236}">
                <a16:creationId xmlns:a16="http://schemas.microsoft.com/office/drawing/2014/main" id="{B577D2C4-E2F6-1CEF-148B-E3CE9CDE6D6A}"/>
              </a:ext>
            </a:extLst>
          </p:cNvPr>
          <p:cNvSpPr/>
          <p:nvPr/>
        </p:nvSpPr>
        <p:spPr>
          <a:xfrm rot="10404727">
            <a:off x="2025674" y="21407997"/>
            <a:ext cx="3200400" cy="3200400"/>
          </a:xfrm>
          <a:prstGeom prst="arc">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329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71A8BB60-92EA-B819-702F-33D915D6DF08}"/>
              </a:ext>
            </a:extLst>
          </p:cNvPr>
          <p:cNvSpPr/>
          <p:nvPr/>
        </p:nvSpPr>
        <p:spPr>
          <a:xfrm>
            <a:off x="0" y="0"/>
            <a:ext cx="43891200" cy="3749040"/>
          </a:xfrm>
          <a:prstGeom prst="rect">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solidFill>
                  <a:schemeClr val="bg1"/>
                </a:solidFill>
                <a:latin typeface="Geometria" panose="020B0503020204020204" pitchFamily="34" charset="0"/>
              </a:rPr>
              <a:t>USES</a:t>
            </a:r>
          </a:p>
          <a:p>
            <a:pPr algn="ctr"/>
            <a:r>
              <a:rPr lang="en-US" sz="4800" b="1" spc="600" dirty="0">
                <a:solidFill>
                  <a:schemeClr val="bg1"/>
                </a:solidFill>
                <a:latin typeface="Geometria" panose="020B0503020204020204" pitchFamily="34" charset="0"/>
              </a:rPr>
              <a:t>NON-RESIDENTIAL DISTRICTS</a:t>
            </a:r>
          </a:p>
          <a:p>
            <a:pPr algn="ctr"/>
            <a:r>
              <a:rPr lang="en-US" sz="4800" b="1" spc="600" dirty="0">
                <a:solidFill>
                  <a:schemeClr val="bg1"/>
                </a:solidFill>
                <a:latin typeface="Geometria" panose="020B0503020204020204" pitchFamily="34" charset="0"/>
              </a:rPr>
              <a:t> ADOPTED</a:t>
            </a:r>
          </a:p>
        </p:txBody>
      </p:sp>
      <p:sp>
        <p:nvSpPr>
          <p:cNvPr id="3" name="TextBox 2">
            <a:extLst>
              <a:ext uri="{FF2B5EF4-FFF2-40B4-BE49-F238E27FC236}">
                <a16:creationId xmlns:a16="http://schemas.microsoft.com/office/drawing/2014/main" id="{B1E71FE3-50D7-B8F4-9D5D-CFD22705811D}"/>
              </a:ext>
            </a:extLst>
          </p:cNvPr>
          <p:cNvSpPr txBox="1"/>
          <p:nvPr/>
        </p:nvSpPr>
        <p:spPr>
          <a:xfrm>
            <a:off x="494154" y="17335487"/>
            <a:ext cx="6544490" cy="8494633"/>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185.040 RVP — RECREATIONAL VEHICLE PARK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recreational vehicle park zoning district shall be to locate and establish areas within the city which are deemed to be uniquely suited for the development and maintenance of recreational vehicle activities, i.e., travel trailers, motor homes, camping tents, and trailers occupied as temporary living quarters; to designate those uses and services deemed appropriate and proper for location and development within the zoning district; and to establish such development standards and provisions as are appropriate to ensure proper development and functioning of uses within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Travel trailers, recreational vehicles, motor homes, camping tents and other vehicles with sleeping accommodations.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Management offices and residence (a mobile home may be allowed for a manager's residence only).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Grocery store.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Bottled gas sales.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Laundry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Recreational facilities such as playgrounds, picnic areas, swimming pools, game courts, and recreation hall.</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utility equipment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Marina and boat rental including bait, fishing, and sports accessories sales serving guests of the park and/or the general public.</a:t>
            </a:r>
          </a:p>
        </p:txBody>
      </p:sp>
      <p:sp>
        <p:nvSpPr>
          <p:cNvPr id="5" name="TextBox 4">
            <a:extLst>
              <a:ext uri="{FF2B5EF4-FFF2-40B4-BE49-F238E27FC236}">
                <a16:creationId xmlns:a16="http://schemas.microsoft.com/office/drawing/2014/main" id="{95194A8B-A086-3E0C-1D48-33BD8E74C2D6}"/>
              </a:ext>
            </a:extLst>
          </p:cNvPr>
          <p:cNvSpPr txBox="1"/>
          <p:nvPr/>
        </p:nvSpPr>
        <p:spPr>
          <a:xfrm>
            <a:off x="494154" y="3896814"/>
            <a:ext cx="6544490" cy="13034337"/>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185.041 OP — OFFICE PROFESSIONAL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office professional district shall be to locate and establish areas in the city which are deemed to be uniquely suited for the development of professional office uses and services protected from the intense development of commercial and industrial facilities. Development standards and provisions are established to ensure proper development of uses within the district; to reduce conflicts with adjacent residential uses; and to minimize traffic conflicts along adjacent thoroughfares.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 The following uses and structures are permitted for any use or group of uses that are developed, either separately, or as a unit with certain site improvements shared in common: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Professional offices and services such as medical and dental, legal, engineering, real estate, insurance, accounting, chiropractic, architectural, technical, and similar professions.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Financial institutions without drive-through service.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(1) or more of the principal uses, clearly incidental and subordinate to the principal uses, in keeping with the professional character of the district. No storage of material is permitted except where such material is clearly incidental to and an accessory component of the rendering of professional services. All storage shall be within an enclosed structure.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Libraries.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equipment and facilities not located within a public utility easement.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Veterinarian clinics provided all activities are within the principal structure and there is no boarding of animals.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Camouflaged communication towers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Retail, wholesale, drive through services/facilities, warehousing, storage, building contractor storage, personal service, assembling, and/or manufacturing.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All uses not specifically or provisionally permitted herein; any use not in keeping with the intent of this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Corrections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Pain-management clinic.</a:t>
            </a:r>
          </a:p>
        </p:txBody>
      </p:sp>
      <p:sp>
        <p:nvSpPr>
          <p:cNvPr id="7" name="TextBox 6">
            <a:extLst>
              <a:ext uri="{FF2B5EF4-FFF2-40B4-BE49-F238E27FC236}">
                <a16:creationId xmlns:a16="http://schemas.microsoft.com/office/drawing/2014/main" id="{16DBF01F-09C4-E596-9014-41C8C1D3D8B1}"/>
              </a:ext>
            </a:extLst>
          </p:cNvPr>
          <p:cNvSpPr txBox="1"/>
          <p:nvPr/>
        </p:nvSpPr>
        <p:spPr>
          <a:xfrm>
            <a:off x="7372706" y="3896814"/>
            <a:ext cx="7173740" cy="20936501"/>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185.042 NC — NEIGHBORHOOD COMMERCIAL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neighborhood commercial district shall be to provide areas within Palm Bay which are deemed to be uniquely suited for the development and maintenance of limited commercial activities offering convenience goods and personal services to residents of the surrounding neighborhood area. Development standards and provisions are established to ensure the proper development and location of uses and services deemed appropriate within the district; to reduce conflicts with adjacent residential uses, and to minimize the interruption of traffic along adjacent thoroughfares.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 The following uses and structures are permitted.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Retail stores, sales, and display rooms (not including automotive, lumber and building supply, and similar uses) containing less than five thousand (5,000) square feet of floor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Personal service establishments such as beauty and barber, laundry and dry cleaning pick-up stations, and the like.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Professional offices, studios, clinics, general offices, government office, business schools and similar uses containing less than five thousand (5,000) square feet of floor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Schools, libraries, and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Day care centers containing less than five thousand (5,000) square feet of floor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Restaurant, not including drive-through facilities and containing less than five thousand (5,000) square feet of floor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utility equipment, facilities and uses located on one-half (½) acre or less of contiguous land.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Banks and financial institutions without drive-through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Veterinarian clinics provided all activities are within the principal structure and there is no boarding of animals.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(1) or more of the principal uses clearly incidental and subordinate to the principal use, in keeping with the low intensity commercial character of the district. All storage shall be in an enclosed structure.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Retail automotive gas/fuel sales: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Banks and financial institutions with drive-through facilities with the following condition: The proposed site fronts on an arterial road or at the intersection of collector streets or higher functional classification.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Restaurants with drive-through facilities and restaurants that allow patrons to dance to music, subject to the provisions set forth in § 185.088(I).</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Indoor commercial recreation and amusement such as batting cages, miniature vehicle racetracks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utility equipment, facilities and uses located on sites greater than one-half (½) acre in size.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Eating establishments licensed by the Division of Hotels and Restaurants of the Department of Business and Professional Regulation licensed as a restaurant that serve alcohol.</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Retail stores, sales, and display rooms (not including automotive, lumber and building supplies) and similar uses occupying more than five thousand (5,000) square feet of gross floor.</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Professional offices, studios, clinics, general offices, government offices, business schools and similar uses occupying more than five thousand (5,000) square feet of gross floor area.</a:t>
            </a:r>
          </a:p>
          <a:p>
            <a:pPr marL="342900" marR="0" indent="-342900">
              <a:spcAft>
                <a:spcPts val="600"/>
              </a:spcAft>
              <a:buAutoNum type="arabicParenBoth" startAt="9"/>
            </a:pPr>
            <a:r>
              <a:rPr lang="en-US" sz="1800" dirty="0">
                <a:effectLst/>
                <a:latin typeface="Cambria" panose="02040503050406030204" pitchFamily="18" charset="0"/>
                <a:ea typeface="Cambria" panose="02040503050406030204" pitchFamily="18" charset="0"/>
                <a:cs typeface="Times New Roman" panose="02020603050405020304" pitchFamily="18" charset="0"/>
              </a:rPr>
              <a:t>Day care centers occupying more than five thousand (5,000) square feet of gross floor area.</a:t>
            </a:r>
          </a:p>
          <a:p>
            <a:pPr marL="0" marR="0">
              <a:spcBef>
                <a:spcPts val="900"/>
              </a:spcBef>
              <a:spcAft>
                <a:spcPts val="9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Bef>
                <a:spcPts val="900"/>
              </a:spcBef>
              <a:spcAft>
                <a:spcPts val="9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a:p>
            <a:pPr marL="0" marR="0">
              <a:spcBef>
                <a:spcPts val="900"/>
              </a:spcBef>
              <a:spcAft>
                <a:spcPts val="9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Corrections facilities.</a:t>
            </a:r>
          </a:p>
          <a:p>
            <a:pPr marL="0" marR="0">
              <a:spcBef>
                <a:spcPts val="900"/>
              </a:spcBef>
              <a:spcAft>
                <a:spcPts val="9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Arcade amusement centers.</a:t>
            </a:r>
          </a:p>
          <a:p>
            <a:pPr marL="0" marR="0">
              <a:spcBef>
                <a:spcPts val="900"/>
              </a:spcBef>
              <a:spcAft>
                <a:spcPts val="9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Pain-management clinic.</a:t>
            </a:r>
          </a:p>
          <a:p>
            <a:pPr marL="0" marR="0">
              <a:spcBef>
                <a:spcPts val="900"/>
              </a:spcBef>
              <a:spcAft>
                <a:spcPts val="9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Electronic gaming establishments.</a:t>
            </a:r>
          </a:p>
        </p:txBody>
      </p:sp>
      <p:sp>
        <p:nvSpPr>
          <p:cNvPr id="9" name="TextBox 8">
            <a:extLst>
              <a:ext uri="{FF2B5EF4-FFF2-40B4-BE49-F238E27FC236}">
                <a16:creationId xmlns:a16="http://schemas.microsoft.com/office/drawing/2014/main" id="{E2121A3A-D6AD-2530-3581-3007E133E9F2}"/>
              </a:ext>
            </a:extLst>
          </p:cNvPr>
          <p:cNvSpPr txBox="1"/>
          <p:nvPr/>
        </p:nvSpPr>
        <p:spPr>
          <a:xfrm>
            <a:off x="22164010" y="3896814"/>
            <a:ext cx="6544491" cy="26899672"/>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185.043 CC — COMMUNITY COMMERCIAL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community commercial district shall be to locate and establish areas within the city which are deemed to be uniquely suited for the development and maintenance of community commercial facilities, the areas to be primarily located in or near the intersection of arterial roadways; to designate those uses and services deemed appropriate and proper for location and development within the subject district; and to establish such development standards and provisions as are appropriate to ensure proper development and functioning of uses within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 The following uses and structures are permitted: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Retail stores, sales and display rooms (not including lumber and building supply,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Personal service establishments such as beauty and barber, laundry and dry cleaning pick-up stations, and the like.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Professional offices, studios, clinics, general offices, government office, business schools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Schools, libraries, churches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Day care centers.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Restaurant, eating and drinking establishments (including a drive-through).</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utility equipment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Banks and financial institutions with or without drive-through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Business service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Clubs, lodges, and fraternal organizations.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Dry cleaning establishments using noninflammable solvents and cleaning fluids as determined by the Fire Chief.</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Funeral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Repair service establishments such as household appliances, radio and television, and similar uses, and automobile service establishments excluding body shops, upholstering, and painting. Subject to the following: .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Hotels, motels and guest cottages.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(15)   Hospitals and nursing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(16)   Xerographic and offset printing.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(17)   Plant nurseries and green houses.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(18)   Public and private parking facilities. Must have at least a minimum-sized building on site.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(19)   Veterinarian clinics provided all activities are within the principal structure and there is no boarding of animals.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(20)   New and used automobiles, major recreational equipment and mobile home sales and rentals with accessory uses, subject to the following restrictions: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(21)   State approved tattoo parlors.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(22)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(23)   Medical and dental manufacturing labs.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(24)   Indoor commercial recreation such as theaters, driving ranges, bowling alleys, and similar uses, excluding dance clubs.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(25)   Arcade amusements centers; subject to the following regulations: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(1) or more of the principal uses, clearly incidental and subordinate to the principal use, in keeping with the intense commercial character of the district. All storage shall be in an enclosed structure, unless otherwise provided for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Permitted uses located on a parcel of ten (10) or more acres of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Auto body repair, upholstering and painting. .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Retail automotive gas/fuel sales: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Indoor dance clubs, outdoor recreation, and outdoor amusement such as amusement parks, driving ranges, batting cages, go-cart tracks, outdoor skating facilities, miniature golf courses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Commercial radio and television broadcasting.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Marinas including wet and dry storage.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Car washes.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Permitted uses or uses permissible by conditional use exceeding seventy (70) feet in height.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Self storage facilities subject to the provisions established in § 185.088(F).</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Communication towers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Human crematoriums: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Pest control businesses.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 any uses not in keeping with the community commercial character of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Corrections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Pain-management clinic.</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Electronic gaming establishments.</a:t>
            </a:r>
          </a:p>
        </p:txBody>
      </p:sp>
      <p:sp>
        <p:nvSpPr>
          <p:cNvPr id="11" name="TextBox 10">
            <a:extLst>
              <a:ext uri="{FF2B5EF4-FFF2-40B4-BE49-F238E27FC236}">
                <a16:creationId xmlns:a16="http://schemas.microsoft.com/office/drawing/2014/main" id="{BF920FA4-57C8-B74A-0A6D-D0B1DA678265}"/>
              </a:ext>
            </a:extLst>
          </p:cNvPr>
          <p:cNvSpPr txBox="1"/>
          <p:nvPr/>
        </p:nvSpPr>
        <p:spPr>
          <a:xfrm>
            <a:off x="36234624" y="3896815"/>
            <a:ext cx="7162421" cy="28623220"/>
          </a:xfrm>
          <a:prstGeom prst="rect">
            <a:avLst/>
          </a:prstGeom>
          <a:noFill/>
          <a:ln>
            <a:solidFill>
              <a:srgbClr val="C00000"/>
            </a:solidFill>
          </a:ln>
        </p:spPr>
        <p:txBody>
          <a:bodyPr wrap="square">
            <a:norm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185.044 HC — HIGHWAY COMMERCIAL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highway commercial district shall be to provide areas within Palm Bay which are deemed to be uniquely suited for the development and maintenance of highway oriented businesses and regional scale facilities, the areas to be primarily located along or near the intersection of major arterials and major transportation nodes; to designate those uses and services deemed appropriate and proper for location and development within the subject district; and to establish such development standards and provisions as are appropriate to ensure proper development and functioning of uses within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 The following uses and structures are permitted: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Retail stores, sales and display rooms, including places in which goods are produced and sold at retail on premises.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Personal services establishments such as barber and beauty shops, fitness salons, laundry and dry cleaning establishments using noninflammable solvents as determined by the Fire Chief, tailor shops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Professional offices, studios, clinics, general offices, business schools and similar uses, including veterinarian clinics provided all activities are within the principal structure and there is no boarding of animals.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Hotels, motels, tourist courts.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Eating and drinking establishments including drive-through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Indoor commercial recreation such as theaters, driving ranges, bowling alleys and similar uses, excluding dance clubs.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Banks and financial institutions with drive-through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Retail stores using outside display areas including plant nurseries, and building supplies providing the following provisions are met: .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Public and private clubs and lodges including golf courses and similar activities.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New and used motor vehicles, major recreational equipment and mobile home sales and rentals with accessory uses; subject to the following restrictions: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Auto repair, paint, upholstering and body shops subject to provisions (10)(a) through (c) above except within the Bayfront Community Redevelopment District in the area east of the Florida East Coast Railroad.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Public utility equipment and facilities not located within a public utility easement.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Hospitals and nursing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Schools, churches, and libraries.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(15)   Day care centers.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(16)   Business service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(17)   Dry cleaning.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(18)   Funeral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(19)   Xerographic and off-set printing.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(20)   Public and private parking lots and garages.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(21)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(22)   Arcade amusements centers; subject to the following regulations: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(23)   Contractors' offices (plumbers, electricians, carpenters, masons, roofers, builders, cabinet makers, fence installers, gutter and siding installers, flooring and tile installers, drywall installers, painters, heating and air conditioning installers, glass repair and replacement and similar uses).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(1) or more of the principal uses clearly subordinate to the principal use, in keeping with the intense commercial character of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Permitted uses located on a parcel of ten (10) or more acres of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Retail automotive gas/fuel sales: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Commercial radio and television broadcasting.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Marinas.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Car washes.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Self storage facilities subject to the provisions established in § 185.088(F).</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Communication towers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Eating and drinking establishments that allow patrons to dance to music, subject to the provisions set forth in § 185.088(H).</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Indoor dance clubs, outdoor recreation, and outdoor amusement such as amusement parks, driving ranges, batting cages, go-cart tracks, outdoor skating facilities, miniature golf courses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 any use not in keeping with the commercial character of the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Corrections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In the Bayfront Community Redevelopment District east of the Florida East Coast Railroad: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Used motor vehicle sales not on the same site as a new motor vehicle dealership;</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Major recreational vehicle equipment and mobile home sales and rentals with accessory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The sale of sheds or other accessory structures; and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Auto repair, upholstery and body shops.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Pain-management clinic.</a:t>
            </a:r>
          </a:p>
          <a:p>
            <a:pPr marL="0" marR="0"/>
            <a:r>
              <a:rPr lang="en-US" sz="1800" dirty="0">
                <a:effectLst/>
                <a:latin typeface="Cambria" panose="02040503050406030204" pitchFamily="18" charset="0"/>
                <a:ea typeface="Cambria" panose="02040503050406030204" pitchFamily="18" charset="0"/>
                <a:cs typeface="Times New Roman" panose="02020603050405020304" pitchFamily="18" charset="0"/>
              </a:rPr>
              <a:t>(5)   Electronic gaming establishments.</a:t>
            </a:r>
          </a:p>
        </p:txBody>
      </p:sp>
      <p:sp>
        <p:nvSpPr>
          <p:cNvPr id="21" name="TextBox 20">
            <a:extLst>
              <a:ext uri="{FF2B5EF4-FFF2-40B4-BE49-F238E27FC236}">
                <a16:creationId xmlns:a16="http://schemas.microsoft.com/office/drawing/2014/main" id="{C494EB37-19F4-3AB9-13A8-84D121AE1FD4}"/>
              </a:ext>
            </a:extLst>
          </p:cNvPr>
          <p:cNvSpPr txBox="1"/>
          <p:nvPr/>
        </p:nvSpPr>
        <p:spPr>
          <a:xfrm>
            <a:off x="14880508" y="3896814"/>
            <a:ext cx="6949440" cy="28623220"/>
          </a:xfrm>
          <a:prstGeom prst="rect">
            <a:avLst/>
          </a:prstGeom>
          <a:solidFill>
            <a:schemeClr val="bg1"/>
          </a:solid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185.052 RC - RESTRICTED COMMERCIAL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restricted commercial district shall be to locate and establish areas within the city which are uniquely suited for commercial development but which are transitioning from residential or other noncommercial development to commercial use. Such areas to be primarily along major transportation corridors connecting other community commercial clusters. The uses and development standards included in the district are intended to provide compatibility between uses, protect nearby residential districts, provide access control along corridors, provide quality development, enhance corridor appearance, and provide additional commercial opportunities within the city.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 The following uses and structures are permitted: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Professional offices: accounting, architecture, engineering, dentistry, medical, insurance, legal, real estate, financial services (non-banking),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General offices: administrative, corporate, business,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Personal services: beauty, barber, dry cleaning pick-up, and similar uses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Business services: graphic design, interior design, advertising, photography, printing, employment services, telemarketing, business schools, and similar uses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Financial institutions: banks, credit unions and savings and loans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Retail sales and service: clothing, jewelry, luggage, shoes, electronics, sporting goods, books, gift shops, florists, photographic supplies, art dealers, tobacco products, grocery stores, drug stores, cosmetic and beauty supply, optical, specialty food, and similar uses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Veterinarians and veterinary clinics provided all activities are within the principal structure and there is no boarding of animals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Schools licensed by the State of Florida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Day care centers licensed by the State of Florida (minimum fifteen thousand (15,000) square foot lot), provided the lot has frontage on an Arterial or Collector Roadway, as identified in the adopted City Comprehensive Plan.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Public uses: any federal, state, county, municipal, special district, or similar use.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Funeral homes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Eating establishments: restaurants, coffee shops, pastry shops, ice cream parlors, cafeterias, snack shops, and similar uses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Contractors' administrative offices: plumbers, electricians, carpenters, masons, roofers, builders, cabinet makers, fence installers, gutter and siding installers, flooring and tile installers, drywall installers, painters, heating and air conditioning installers, glass repair and replacement, and similar uses, provided no storage occurs at the site, no construction equipment is parked or stored at the site, and all parking is on a paved surface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(1) or more of the principal uses, clearly incidental and subordinate to the principal use, in keeping with the low intensity commercial nature of the district. All storage shall be within an enclosed structure unless clearly provided or excluded for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Major retail sales, rental and service: building supply, major appliances, furniture, paint, hardware, lawn and garden supplies, consumer goods rentals, and similar uses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Plant nurseries, greenhouses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utility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Clubs, lodges, and fraternal organizations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Hospitals and nursing homes (minimum fifteen thousand (15,000) square foot lot).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Model home centers subject to the following: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Building services: pest control, carpet cleaning, janitorial, water treatment, vending,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Retail automotive fuel sales.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Drinking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Pawn shops.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Tattoo parlors.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Contractors' offices with outside storage: plumbers, electricians, carpenters, masons, roofers, builders, cabinet makers, fence installers, gutter and siding installers, flooring and tile installers, drywall installers, painters, heating and air conditioning installers, glass repair and replacement,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Dancing in eating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Fireworks sales.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Fortune tellers, tarot card reading, palm readers,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Commercial towers.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Pain-management clinic.</a:t>
            </a:r>
          </a:p>
        </p:txBody>
      </p:sp>
      <p:sp>
        <p:nvSpPr>
          <p:cNvPr id="26" name="TextBox 25">
            <a:extLst>
              <a:ext uri="{FF2B5EF4-FFF2-40B4-BE49-F238E27FC236}">
                <a16:creationId xmlns:a16="http://schemas.microsoft.com/office/drawing/2014/main" id="{8F7A6D0E-8702-68E1-51B9-F8283AB0EC68}"/>
              </a:ext>
            </a:extLst>
          </p:cNvPr>
          <p:cNvSpPr txBox="1"/>
          <p:nvPr/>
        </p:nvSpPr>
        <p:spPr>
          <a:xfrm>
            <a:off x="29042563" y="3896814"/>
            <a:ext cx="6858000" cy="28623220"/>
          </a:xfrm>
          <a:prstGeom prst="rect">
            <a:avLst/>
          </a:prstGeom>
          <a:solidFill>
            <a:schemeClr val="bg1"/>
          </a:solidFill>
          <a:ln>
            <a:solidFill>
              <a:srgbClr val="C00000"/>
            </a:solidFill>
          </a:ln>
        </p:spPr>
        <p:txBody>
          <a:bodyPr wrap="square">
            <a:norm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185.054 GC - GENERAL COMMERCIAL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General Commercial District shall be to locate and establish areas within the city which are uniquely suited for heavy commercial development. Such areas are to be developed in an intensive manner and are designed to provide opportunities for small businesses of a variety of types. The uses and development standards included in the district are intended to provide additional opportunities for businesses to locate within the city by providing a mix of service, warehousing, commercial, wholesaling, storage, and similar businesses and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 The following uses and structures are permitted: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Professional offices (accounting, architecture, engineering, dentistry, medical, insurance, legal, real estate, financial services (non-banking)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General offices (administrative, corporate, business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Personal services (beauty, barber, dry cleaning pick-up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Business services (graphic design, interior design, advertising, photography, printing, employment services, telemarketing, business schools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Financial institutions (banks, credit unions and savings and loans).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Retail sales and service (clothing, jewelry, luggage, shoes, electronics, sporting goods, books, gift shops, florists, photographic supplies, art dealers, tobacco products, grocery stores, drug stores, cosmetic and beauty supply, optical, specialty food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Veterinarians and veterinary clinics.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Schools licensed by the state of Florida.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Day care centers licensed by the state of Florida.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Public uses (any federal, state, county, municipal, special district or similar use).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Funeral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Eating establishments (restaurants, coffee shops, pastry shops, ice cream parlors, cafeterias, snack shops,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Major retail sales, rental and service (building supply, major appliances, furniture, paint, hardware, lawn and garden supplies, consumer goods rentals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Plant nurseries and greenhouses.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(15)   Public utility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(16)   Clubs, lodges and fraternal organizations.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(17)   Building services (pest control, carpet cleaning, janitorial, water treatment, vending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(18)   Contractors’ offices (plumbers, electricians, carpenters, masons, roofers, builders, cabinet makers, fence installers, gutter and siding installers, flooring and tile installers, drywall installers, painters, heating and air conditioning installers, glass repair and replacement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(19)   Wholesale trade, warehousing and storage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(20)   Towing services with associated storage.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(21)   Upholstery and furniture repair/refinishing.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(22)   Medical and dental manufacturing labs.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(23)   Welding and machine shops.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(24)   Technical and trade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(25)   Self-storage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(26)   Retail automotive sales, rental and service (car, boat, recreation vehicle, ATV, and motorcycle sales and service including paint, body and upholstery shops).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(27)   Assembly of components manufactured off-site.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(28)   State licensed tattoo parlors.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(29)   Drinking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(30)   Indoor commercial recreation (excluding dance clubs). In buildings with multiple tenants, indoor commercial recreational uses may occupy up to five thousand (5,000) square feet of gross floor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(1) or more of the principal uses, clearly incidental and subordinate to the principal use, in keeping with the high intensity commercial nature of the district. All storage shall be within an enclosed structure or completely screened by an opaque fence or wall, of at least six (6) feet in height.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Permitted uses located on a parcel of ten (10) or more acres of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Commercial towers.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Security dwelling unit, subject to the provisions established in § 185.088(I).</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Canine day care, and related services: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Dancing in eating and drinking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Event halls, subject to the provisions established in § 185.088(J).</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Indoor commercial recreation; occupying more than five thousand (5,000) square feet of gross floor area in buildings with multiple tenants.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Pawn shops.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Pain-management clinic.</a:t>
            </a:r>
          </a:p>
        </p:txBody>
      </p:sp>
      <p:sp>
        <p:nvSpPr>
          <p:cNvPr id="28" name="TextBox 27">
            <a:extLst>
              <a:ext uri="{FF2B5EF4-FFF2-40B4-BE49-F238E27FC236}">
                <a16:creationId xmlns:a16="http://schemas.microsoft.com/office/drawing/2014/main" id="{76F6A647-4392-38F8-B8B6-805AB9D51A27}"/>
              </a:ext>
            </a:extLst>
          </p:cNvPr>
          <p:cNvSpPr txBox="1"/>
          <p:nvPr/>
        </p:nvSpPr>
        <p:spPr>
          <a:xfrm>
            <a:off x="10809514" y="25797462"/>
            <a:ext cx="2703221" cy="954107"/>
          </a:xfrm>
          <a:prstGeom prst="rect">
            <a:avLst/>
          </a:prstGeom>
          <a:noFill/>
        </p:spPr>
        <p:txBody>
          <a:bodyPr wrap="square" rtlCol="0">
            <a:spAutoFit/>
          </a:bodyPr>
          <a:lstStyle/>
          <a:p>
            <a:pPr algn="r"/>
            <a:r>
              <a:rPr lang="en-US" sz="2800" b="1" spc="600" dirty="0">
                <a:ln w="22225">
                  <a:solidFill>
                    <a:schemeClr val="accent2"/>
                  </a:solidFill>
                  <a:prstDash val="solid"/>
                </a:ln>
                <a:solidFill>
                  <a:srgbClr val="C00000"/>
                </a:solidFill>
              </a:rPr>
              <a:t>COMBINE  </a:t>
            </a:r>
          </a:p>
          <a:p>
            <a:pPr algn="r"/>
            <a:r>
              <a:rPr lang="en-US" sz="2800" b="1" spc="600" dirty="0">
                <a:ln w="22225">
                  <a:solidFill>
                    <a:schemeClr val="accent2"/>
                  </a:solidFill>
                  <a:prstDash val="solid"/>
                </a:ln>
                <a:solidFill>
                  <a:srgbClr val="C00000"/>
                </a:solidFill>
              </a:rPr>
              <a:t> INTO NC</a:t>
            </a:r>
            <a:endParaRPr lang="en-US" b="1" spc="600" dirty="0">
              <a:solidFill>
                <a:srgbClr val="C00000"/>
              </a:solidFill>
            </a:endParaRPr>
          </a:p>
        </p:txBody>
      </p:sp>
      <p:sp>
        <p:nvSpPr>
          <p:cNvPr id="29" name="Arc 28">
            <a:extLst>
              <a:ext uri="{FF2B5EF4-FFF2-40B4-BE49-F238E27FC236}">
                <a16:creationId xmlns:a16="http://schemas.microsoft.com/office/drawing/2014/main" id="{097ADBAE-E1D3-7595-8890-CC42B4DBCE8F}"/>
              </a:ext>
            </a:extLst>
          </p:cNvPr>
          <p:cNvSpPr/>
          <p:nvPr/>
        </p:nvSpPr>
        <p:spPr>
          <a:xfrm rot="10404727">
            <a:off x="13006113" y="23233115"/>
            <a:ext cx="3200400" cy="3200400"/>
          </a:xfrm>
          <a:prstGeom prst="arc">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916E0B48-C7AD-0276-7077-B2600A8E4A8A}"/>
              </a:ext>
            </a:extLst>
          </p:cNvPr>
          <p:cNvSpPr txBox="1"/>
          <p:nvPr/>
        </p:nvSpPr>
        <p:spPr>
          <a:xfrm>
            <a:off x="4339821" y="26771739"/>
            <a:ext cx="2550835" cy="954107"/>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ELIMINATE DISTRICT</a:t>
            </a:r>
            <a:endParaRPr lang="en-US" b="1" spc="600" dirty="0">
              <a:solidFill>
                <a:srgbClr val="C00000"/>
              </a:solidFill>
            </a:endParaRPr>
          </a:p>
        </p:txBody>
      </p:sp>
      <p:sp>
        <p:nvSpPr>
          <p:cNvPr id="31" name="Arc 30">
            <a:extLst>
              <a:ext uri="{FF2B5EF4-FFF2-40B4-BE49-F238E27FC236}">
                <a16:creationId xmlns:a16="http://schemas.microsoft.com/office/drawing/2014/main" id="{9CC4A79F-6626-105B-8AB3-8B2F156DBB4A}"/>
              </a:ext>
            </a:extLst>
          </p:cNvPr>
          <p:cNvSpPr/>
          <p:nvPr/>
        </p:nvSpPr>
        <p:spPr>
          <a:xfrm rot="10404727">
            <a:off x="2576336" y="23875372"/>
            <a:ext cx="3200400" cy="3200400"/>
          </a:xfrm>
          <a:prstGeom prst="arc">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7627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71A8BB60-92EA-B819-702F-33D915D6DF08}"/>
              </a:ext>
            </a:extLst>
          </p:cNvPr>
          <p:cNvSpPr/>
          <p:nvPr/>
        </p:nvSpPr>
        <p:spPr>
          <a:xfrm>
            <a:off x="0" y="0"/>
            <a:ext cx="43891200" cy="3749040"/>
          </a:xfrm>
          <a:prstGeom prst="rect">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solidFill>
                  <a:schemeClr val="bg1"/>
                </a:solidFill>
                <a:latin typeface="Geometria" panose="020B0503020204020204" pitchFamily="34" charset="0"/>
              </a:rPr>
              <a:t>USES</a:t>
            </a:r>
          </a:p>
          <a:p>
            <a:pPr algn="ctr"/>
            <a:r>
              <a:rPr lang="en-US" sz="4800" b="1" spc="600" dirty="0">
                <a:solidFill>
                  <a:schemeClr val="bg1"/>
                </a:solidFill>
                <a:latin typeface="Geometria" panose="020B0503020204020204" pitchFamily="34" charset="0"/>
              </a:rPr>
              <a:t>NON-RESIDENTIAL DISTRICTS</a:t>
            </a:r>
          </a:p>
          <a:p>
            <a:pPr algn="ctr"/>
            <a:r>
              <a:rPr lang="en-US" sz="4800" b="1" spc="600" dirty="0">
                <a:solidFill>
                  <a:schemeClr val="bg1"/>
                </a:solidFill>
                <a:latin typeface="Geometria" panose="020B0503020204020204" pitchFamily="34" charset="0"/>
              </a:rPr>
              <a:t> ADOPTED</a:t>
            </a:r>
          </a:p>
        </p:txBody>
      </p:sp>
      <p:sp>
        <p:nvSpPr>
          <p:cNvPr id="13" name="TextBox 12">
            <a:extLst>
              <a:ext uri="{FF2B5EF4-FFF2-40B4-BE49-F238E27FC236}">
                <a16:creationId xmlns:a16="http://schemas.microsoft.com/office/drawing/2014/main" id="{1B406665-3815-6A5F-62ED-F4C7F27397CB}"/>
              </a:ext>
            </a:extLst>
          </p:cNvPr>
          <p:cNvSpPr txBox="1"/>
          <p:nvPr/>
        </p:nvSpPr>
        <p:spPr>
          <a:xfrm>
            <a:off x="12311741" y="4185684"/>
            <a:ext cx="5669280" cy="21036528"/>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185.045 LI — LIGHT INDUSTRIAL AND WAREHOUSING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which can serve light manufacturing, warehousing, distribution, wholesaling and other light industrial functions for the city and the region. Lot sizes and other restrictions are intended to ensure sufficient open space and minimize adverse impacts of industrial uses off site and to nonindustrial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Warehousing within an enclosed structure.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Wholesaling within an enclosed structure.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Dry cleaning and laundry plants, printing plants, welding shops, machine shops, taxidermists and similar service and repair establishments and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Light manufacturing, processing and assembly including precision manufacturing, electrical machinery, instrumentation, bottling plants, dairy products plants, bakeries, fruit packing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Building materials supply and storage, provided that any outside display and/or storage area shall be screened on all sides to avoid any deleterious impact on adjacent properties; includes contractor storage yards.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Automotive, truck, major recreational equipment and mobile home sales, storage and repair establishment including, body shops, dry docking facilities, paint shops, upholstery shops and similar uses provided that outside storage of vehicles not for sale shall be effectively screened on four (4) sides so as to avoid off-site visual impacts.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Vocational and trade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Veterinary hospitals and clinics including boarding of animals.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Radio or television transmitter, towers or broadcasting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Research and development facilities provided all activities are within an enclosed structure.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Public utility equipment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Communication towers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Medical Recycling Facility.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Retail sales of products manufactured, processed or stored on the premises, provided the sales area constitutes no more than 15% of the total area of the space occupied by the business.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Offices clearly accessory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Automotive fuel, propane, and natural gas dispensaries and refueling stations subject to the following provisions: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Freight handling and transportation terminals.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Planned industrial developments including office and business parks.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Corrections facilities subject to the following: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Minimum area required: 20 acres.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Shall not be located within 1,000 feet of any residentially zoned property.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Tree and landscape recycling, subject to the following: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or provisionally permitted herein.</a:t>
            </a:r>
          </a:p>
        </p:txBody>
      </p:sp>
      <p:sp>
        <p:nvSpPr>
          <p:cNvPr id="15" name="TextBox 14">
            <a:extLst>
              <a:ext uri="{FF2B5EF4-FFF2-40B4-BE49-F238E27FC236}">
                <a16:creationId xmlns:a16="http://schemas.microsoft.com/office/drawing/2014/main" id="{6F2428D2-BE16-CB97-FB21-CC8CB73D89EF}"/>
              </a:ext>
            </a:extLst>
          </p:cNvPr>
          <p:cNvSpPr txBox="1"/>
          <p:nvPr/>
        </p:nvSpPr>
        <p:spPr>
          <a:xfrm>
            <a:off x="18253402" y="4185684"/>
            <a:ext cx="5669280" cy="24899124"/>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185.046 HI — HEAVY INDUSTRIAL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in close proximity to major transportation facilities and which can serve general manufacturing, storage and distribution needs of the city and region. Lot sizes and other restrictions are intended to minimize adverse impacts to adjacent properties.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Warehousing.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Wholesaling.</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Dry cleaning and laundry plants, printing plants, welding shops, machine shops, taxidermists and similar service and repair establishments and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Light manufacturing, processing and assembly including precision manufacturing, electrical machinery, instrumentation, bottling plants, dairy products plants, bakeries, fruit packing,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Building materials supply and storage, provided that any outside display and/or storage area shall be screened on all sides to avoid any deleterious impact on adjacent properties; includes contractor storage yards.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Automotive, truck, major recreational equipment and mobile home sales, storage and repair establishment including, body shops, dry docking facilities, paint shops, upholstery shops and similar uses provided that outside storage of vehicles not for sale shall be effectively screened on four (4) sides so as to avoid off-site visual impacts.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Vocational and trade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Veterinary hospitals and clinics, including boarding of animals.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Radio or television transmitter, towers or broadcasting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Research and development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Public utility equipment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Freight handling and transportation terminals.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Printing, publishing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Textile and apparel manufacturing, processing and storage.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(15)   Lumber and wood products manufacturing, processing and storage.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(16)   Public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(17)   Communication towers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(18)   Salvage Yards.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(19)   Medical Recycling Facility.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clearly incidental and subordinate to one (1) or more principal used.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Retail sales of products manufactured, processed or stored on the premises, provided the sales area constitutes no more than 15% of the total area of the space occupied by the business.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Offices clearly accessory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Manufacturing, assembly and processing uses or facilities not specifically provided as a principal use including block and concrete plants, furniture factories, food processing, citrus processing plants, salvage yards, and canneries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Storage of liquefied petroleum products.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Fabricated metal products.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Chemicals and similar products.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Automotive fuel tanks and pumps subject to the following provisions: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Planned industrial developments.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Crematoriums.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Corrections facilities subject to the following: . . .</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Minimum area required: 20 acres.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Shall not be located within 1,000 feet of any residentially zoned property.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Smoke-producing industries, such as paper mills, rubber mills or regional incinerators, provided the land where such facility is operated shall be located no less than one-half (½) mile from the closest right-of-way line of Interstate 95.</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 All uses not specifically or provisionally permitted herein.</a:t>
            </a:r>
          </a:p>
        </p:txBody>
      </p:sp>
      <p:sp>
        <p:nvSpPr>
          <p:cNvPr id="17" name="TextBox 16">
            <a:extLst>
              <a:ext uri="{FF2B5EF4-FFF2-40B4-BE49-F238E27FC236}">
                <a16:creationId xmlns:a16="http://schemas.microsoft.com/office/drawing/2014/main" id="{9C77C01F-FE36-4A5C-17EF-9D2D8A33E141}"/>
              </a:ext>
            </a:extLst>
          </p:cNvPr>
          <p:cNvSpPr txBox="1"/>
          <p:nvPr/>
        </p:nvSpPr>
        <p:spPr>
          <a:xfrm>
            <a:off x="24195063" y="4185684"/>
            <a:ext cx="5669280" cy="12511117"/>
          </a:xfrm>
          <a:prstGeom prst="rect">
            <a:avLst/>
          </a:prstGeom>
          <a:solidFill>
            <a:schemeClr val="bg1"/>
          </a:solid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185.047 IU — INSTITUTIONAL USE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apply to an area which can service the need of the city for public and semipublic facilities of an educational, governmental, recreational, health or cultural nature. Lot sizes and other restrictions are intended to ensure proper functioning and development of such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educational institutions, including, but not limited to, elementary schools, junior high schools, high schools, junior or community colleges, colleges, and universities.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Governmental uses for federal, state, county, and city agencies and entities.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parks, playgrounds or other public recreational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Public utility equipment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Churches.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Historic sites.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Camouflaged communication towers and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clearly incidental and subordinate to one (1) or more permitted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Nonprofit youth, business, civic, service and cultural facilities and organizations.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Hospitals and associated medical clinics and offices.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Nursing homes, congregate living facilities and group care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Cemetery.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Airports.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Permitted uses or uses permissible by special exception exceeding forty (40) feet in height.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 All uses not specifically or provisionally provided for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Corrections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All uses not specifically or provisionally provided for herein.</a:t>
            </a:r>
          </a:p>
        </p:txBody>
      </p:sp>
      <p:sp>
        <p:nvSpPr>
          <p:cNvPr id="19" name="TextBox 18">
            <a:extLst>
              <a:ext uri="{FF2B5EF4-FFF2-40B4-BE49-F238E27FC236}">
                <a16:creationId xmlns:a16="http://schemas.microsoft.com/office/drawing/2014/main" id="{EAD40153-808E-AE5D-CEA8-6EB5E5179ABC}"/>
              </a:ext>
            </a:extLst>
          </p:cNvPr>
          <p:cNvSpPr txBox="1"/>
          <p:nvPr/>
        </p:nvSpPr>
        <p:spPr>
          <a:xfrm>
            <a:off x="24195063" y="17051132"/>
            <a:ext cx="5669281" cy="11126123"/>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185.048 FC — FLOODWAY CONSERVATION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provisions of this district are intended to protect persons and property from the hazards of floodways and to conserve important natural resources for ecological purposes, open space needs and the enjoyment and education of present and future residents.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Open space devoted to the conservation of natural waterways, vegetation and wildlife.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Aquatic preserves and outstanding Florida waters.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Canoe trails.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Hiking and/or bicycle trails.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Nature study areas and boardwalks.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Fishing and wildlife preserves.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Public parks.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Public or private open space as part of a planned unit development, DRI or other project.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Natural drainage area.</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Pavilions for outdoor exhibits or special nature study.</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Public or private storm water retention areas.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Customary accessory uses clearly incidental and subordinate to one (1) or more principal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Single-family homes at a maximum density of one (1) unit per ten (10) acres.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Public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Boat ramps or docks.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Camping areas.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 All uses not specifically or provisionally provided for herein.</a:t>
            </a:r>
          </a:p>
        </p:txBody>
      </p:sp>
      <p:sp>
        <p:nvSpPr>
          <p:cNvPr id="4" name="TextBox 3">
            <a:extLst>
              <a:ext uri="{FF2B5EF4-FFF2-40B4-BE49-F238E27FC236}">
                <a16:creationId xmlns:a16="http://schemas.microsoft.com/office/drawing/2014/main" id="{7BCE867B-9CD5-E62B-28BC-1EB037AF847D}"/>
              </a:ext>
            </a:extLst>
          </p:cNvPr>
          <p:cNvSpPr txBox="1"/>
          <p:nvPr/>
        </p:nvSpPr>
        <p:spPr>
          <a:xfrm>
            <a:off x="30599742" y="6624374"/>
            <a:ext cx="10722285" cy="3216265"/>
          </a:xfrm>
          <a:prstGeom prst="rect">
            <a:avLst/>
          </a:prstGeom>
          <a:noFill/>
          <a:ln>
            <a:solidFill>
              <a:srgbClr val="00B05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185.055 PLANNED COMMUNITY REDEVELOPMENT DISTRICT (PCRD).</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planned community redevelopment district is a concept which encourages and permits variation in mixed use developments by allowing deviation in lot size, bulk or type of dwellings, density, height, lot coverage and open space from that required in any classification under the zoning regulations of the city. The purpose is to encourage the development of planned communities that provide a broad range of residence types as well as commercial uses designed to serve the inhabitants of the development, the redevelopment district and the city as a whole. It is recognized that only through ingenuity, imagination and flexibility can developments be produced which are in keeping with the intent of this subchapter, the Bayfront Redevelopment District Plan and the City of Palm Bay Comprehensive Plan, while departing from the strict application of the conventional use and dimension requirements of other zoning districts and subdivision regulations.</a:t>
            </a:r>
          </a:p>
        </p:txBody>
      </p:sp>
      <p:sp>
        <p:nvSpPr>
          <p:cNvPr id="8" name="TextBox 7">
            <a:extLst>
              <a:ext uri="{FF2B5EF4-FFF2-40B4-BE49-F238E27FC236}">
                <a16:creationId xmlns:a16="http://schemas.microsoft.com/office/drawing/2014/main" id="{BE908208-C680-3C10-1EA2-AB740BA134F1}"/>
              </a:ext>
            </a:extLst>
          </p:cNvPr>
          <p:cNvSpPr txBox="1"/>
          <p:nvPr/>
        </p:nvSpPr>
        <p:spPr>
          <a:xfrm>
            <a:off x="30599742" y="10057805"/>
            <a:ext cx="10722285" cy="2385268"/>
          </a:xfrm>
          <a:prstGeom prst="rect">
            <a:avLst/>
          </a:prstGeom>
          <a:noFill/>
          <a:ln>
            <a:solidFill>
              <a:srgbClr val="00B05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185.056 RAC - REGIONAL ACTIVITY CENTER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regional activity center (RAC) zoning district is a planned development intended to establish types of development and arrangements of land uses that are consistent with the comprehensive plan, but which are not otherwise provided for or allowed in the zoning districts set out in this chapter. The range of uses and development intensities allowed within a particular RAC district, along with any corresponding development and design standards are established by an associated RAC concept plan. Subsequent development within the RAC district is implemented by the approval of one or more site and development plans, known as RAC final development plans.</a:t>
            </a:r>
          </a:p>
        </p:txBody>
      </p:sp>
      <p:sp>
        <p:nvSpPr>
          <p:cNvPr id="12" name="TextBox 11">
            <a:extLst>
              <a:ext uri="{FF2B5EF4-FFF2-40B4-BE49-F238E27FC236}">
                <a16:creationId xmlns:a16="http://schemas.microsoft.com/office/drawing/2014/main" id="{FF864A5B-057E-8A3B-0F54-B795FAB0ECFC}"/>
              </a:ext>
            </a:extLst>
          </p:cNvPr>
          <p:cNvSpPr txBox="1"/>
          <p:nvPr/>
        </p:nvSpPr>
        <p:spPr>
          <a:xfrm>
            <a:off x="30599742" y="12666443"/>
            <a:ext cx="10722285" cy="2385268"/>
          </a:xfrm>
          <a:prstGeom prst="rect">
            <a:avLst/>
          </a:prstGeom>
          <a:noFill/>
          <a:ln>
            <a:solidFill>
              <a:srgbClr val="00B05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185.057 PMU—PARKWAY MIXED USE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Parkway Mixed Use (PMU) zoning district is a Planned Development intended to establish types of development and arrangements of land uses that are consistent with the Comprehensive Plan, but which are not otherwise provided for or allowed in the zoning districts set out in this chapter. Subsequent development within the PMU district is implemented by the approval of one or more site and development plans, known as Final PMU Development Plans. The purpose of planned developments is to encourage the creation of designed neighborhoods and communities that provide a full range of residence types, as well as commercial uses that serve the inhabitants of the immediate community and surrounding neighborhoods.</a:t>
            </a:r>
          </a:p>
        </p:txBody>
      </p:sp>
      <p:sp>
        <p:nvSpPr>
          <p:cNvPr id="20" name="TextBox 19">
            <a:extLst>
              <a:ext uri="{FF2B5EF4-FFF2-40B4-BE49-F238E27FC236}">
                <a16:creationId xmlns:a16="http://schemas.microsoft.com/office/drawing/2014/main" id="{571FE92A-BAB7-18B9-7AF4-514895D23C71}"/>
              </a:ext>
            </a:extLst>
          </p:cNvPr>
          <p:cNvSpPr txBox="1"/>
          <p:nvPr/>
        </p:nvSpPr>
        <p:spPr>
          <a:xfrm>
            <a:off x="30599741" y="15315006"/>
            <a:ext cx="10722285" cy="2108269"/>
          </a:xfrm>
          <a:prstGeom prst="rect">
            <a:avLst/>
          </a:prstGeom>
          <a:noFill/>
          <a:ln>
            <a:solidFill>
              <a:srgbClr val="00B05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185.059 PCD - PLANNED COMMERCIAL DEVELOPMENT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planned commercial development district shall be to locate and establish areas within the city which are deemed to be uniquely suited for the management and development of strategically designed commercial projects. These shared commercial developments shall have frontage upon an arterial roadway, as established in the Palm Bay Comprehensive Plan. The minimum size necessary for a PCD is five (5) acres. The application of the PCD district shall be approved by City Council and shall adhere to the design requirements contained herein.</a:t>
            </a:r>
          </a:p>
        </p:txBody>
      </p:sp>
      <p:sp>
        <p:nvSpPr>
          <p:cNvPr id="23" name="TextBox 22">
            <a:extLst>
              <a:ext uri="{FF2B5EF4-FFF2-40B4-BE49-F238E27FC236}">
                <a16:creationId xmlns:a16="http://schemas.microsoft.com/office/drawing/2014/main" id="{E8AA94D2-AAF3-1460-7B36-4AEDD514FCA3}"/>
              </a:ext>
            </a:extLst>
          </p:cNvPr>
          <p:cNvSpPr txBox="1"/>
          <p:nvPr/>
        </p:nvSpPr>
        <p:spPr>
          <a:xfrm>
            <a:off x="30599741" y="17692409"/>
            <a:ext cx="10722285" cy="1869743"/>
          </a:xfrm>
          <a:prstGeom prst="rect">
            <a:avLst/>
          </a:prstGeom>
          <a:noFill/>
          <a:ln>
            <a:solidFill>
              <a:srgbClr val="00B05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185.061 PURPOSE AND INTENT. (PLANNED UNIT DEVELOPMENT (PUD))</a:t>
            </a:r>
          </a:p>
          <a:p>
            <a:pPr>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Purpose. The purpose of the planned unit development (PUD) district is to provide a particularized zoning district that recognizes unique conditions, allows design flexibility, and promotes planned diversification and integration of uses and structures, which other zoning districts cannot accommodate, while also retaining the city council's authority to establish such limitations and regulations as it deems necessary to protect the public health, safety, and general welfare. </a:t>
            </a:r>
            <a:endParaRPr lang="en-US" dirty="0"/>
          </a:p>
        </p:txBody>
      </p:sp>
      <p:sp>
        <p:nvSpPr>
          <p:cNvPr id="24" name="Rectangle 23">
            <a:extLst>
              <a:ext uri="{FF2B5EF4-FFF2-40B4-BE49-F238E27FC236}">
                <a16:creationId xmlns:a16="http://schemas.microsoft.com/office/drawing/2014/main" id="{810EEDC7-CD11-0D47-8F58-89D007B3B862}"/>
              </a:ext>
            </a:extLst>
          </p:cNvPr>
          <p:cNvSpPr/>
          <p:nvPr/>
        </p:nvSpPr>
        <p:spPr>
          <a:xfrm>
            <a:off x="30599741" y="5491830"/>
            <a:ext cx="10722285" cy="1124395"/>
          </a:xfrm>
          <a:prstGeom prst="rect">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PLANNED DEVELOPMENT DISTRICTS</a:t>
            </a:r>
          </a:p>
        </p:txBody>
      </p:sp>
      <p:sp>
        <p:nvSpPr>
          <p:cNvPr id="25" name="TextBox 24">
            <a:extLst>
              <a:ext uri="{FF2B5EF4-FFF2-40B4-BE49-F238E27FC236}">
                <a16:creationId xmlns:a16="http://schemas.microsoft.com/office/drawing/2014/main" id="{F518ECB9-7B86-47EF-B6FD-0E39464C44AF}"/>
              </a:ext>
            </a:extLst>
          </p:cNvPr>
          <p:cNvSpPr txBox="1"/>
          <p:nvPr/>
        </p:nvSpPr>
        <p:spPr>
          <a:xfrm>
            <a:off x="6273792" y="4191254"/>
            <a:ext cx="5760720" cy="28417180"/>
          </a:xfrm>
          <a:prstGeom prst="rect">
            <a:avLst/>
          </a:prstGeom>
          <a:solidFill>
            <a:schemeClr val="bg1"/>
          </a:solid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185.053 BMUV - BAYFRONT MIXED USE VILLAGE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Bayfront mixed use village (BMUV) district is to provide areas within the Bayfront Redevelopment District for an attractive and functional mix of residential, office, neighborhood supporting commercial, institutional, and other similar low intensity land uses that are linked by a network of walkways to create a village center as recommended in the Bayfront Redevelopment Plan.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Single family dwellings.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Multiple family dwellings provided that in no case shall there be more than ten (10) dwelling units per gross residential acre.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Professional offices such as accounting, architecture, engineering, dentistry, medical, insurance, real estate, financial services, title companies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General offices such as administrative, corporate, business,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Personal service such as beauty, barbers, dry cleaning pick-up, tailoring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Business service such as graphic design, interior design, advertising, photography, printing, employment services, telemarketing, business schools,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Financial institutions (banks, credit unions, and savings and loan).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Retail sales and service (clothing, jewelry, luggage, shoes, electronics, sporting goods, gift shops, florists, photographic supplies, art dealers, antique shops/dealers, tobacco products, grocery stores, convenience stores, drug stores, cosmetic and beauty supply optical specialty food,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Veterinary clinics provided all activities are within the principal structures and there is no boarding of animals.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Schools, churches, libraries, and museums.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Day care centers.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Public uses (any federal, state, county, municipal, special district, or similar use).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Funeral homes.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Eating establishments (restaurants, coffee shops, pastry shops, ice cream parlors, cafeterias, snack shops,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(15)   Retail bakeries.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(16)   Plant nurseries, greenhouses.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(17)   Clubs, lodges, and fraternal organizations.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(18)   Nursing homes and adult congregate living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(19)   Repair service establishments excluding auto repair.</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(20)   Hotel, motel, and bed and breakfast inns.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(21)   Public and private parking lots.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or more of the principal uses, clearly incidental and subordinate to the principal use, in keeping with the objectives of a village environment. All storage shall be in an enclosed structure unless clearly provided for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utility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On-premise alcohol consumption accessory to an eating establishment.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Eating establishment with sidewalk/ outdoor table service.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Dancing in eating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Marinas with boat sales and rentals.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Residential and nonresidential uses in the same structure.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Retail automotive fuel sales.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Pawn shops.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Tattoo parlors and body piercing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Contractors' offices with outside storage (plumbers, electricians, carpenters, masons, roofers, builders, cabinet makers, fence installers, gutter and siding installers, flooring and tile installers, drywall installers, painters, heating and air conditioning installers, glass repair and replacement,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Adult entertainment.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Fireworks sales.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Commercial towers.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Automotive/vehicle repair and auto body repair, painting, and storage of junk vehicles.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Vehicle/automotive sales/lease.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Palm readers/fortunetellers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Flea markets and auction houses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Soup kitchens/homeless shelters.</a:t>
            </a:r>
          </a:p>
          <a:p>
            <a:pPr marL="0" marR="0"/>
            <a:r>
              <a:rPr lang="en-US" sz="1800" dirty="0">
                <a:effectLst/>
                <a:latin typeface="Cambria" panose="02040503050406030204" pitchFamily="18" charset="0"/>
                <a:ea typeface="Cambria" panose="02040503050406030204" pitchFamily="18" charset="0"/>
                <a:cs typeface="Times New Roman" panose="02020603050405020304" pitchFamily="18" charset="0"/>
              </a:rPr>
              <a:t>(14)   Pain-management clinic.</a:t>
            </a:r>
          </a:p>
        </p:txBody>
      </p:sp>
      <p:sp>
        <p:nvSpPr>
          <p:cNvPr id="27" name="TextBox 26">
            <a:extLst>
              <a:ext uri="{FF2B5EF4-FFF2-40B4-BE49-F238E27FC236}">
                <a16:creationId xmlns:a16="http://schemas.microsoft.com/office/drawing/2014/main" id="{D216B2A6-A2CF-36CD-26F0-01751F9CE239}"/>
              </a:ext>
            </a:extLst>
          </p:cNvPr>
          <p:cNvSpPr txBox="1"/>
          <p:nvPr/>
        </p:nvSpPr>
        <p:spPr>
          <a:xfrm>
            <a:off x="595378" y="4185685"/>
            <a:ext cx="5401185" cy="26175496"/>
          </a:xfrm>
          <a:prstGeom prst="rect">
            <a:avLst/>
          </a:prstGeom>
          <a:noFill/>
          <a:ln>
            <a:solidFill>
              <a:srgbClr val="C00000"/>
            </a:solidFill>
          </a:ln>
        </p:spPr>
        <p:txBody>
          <a:bodyPr wrap="square">
            <a:spAutoFit/>
          </a:bodyPr>
          <a:lstStyle/>
          <a:p>
            <a:pPr marL="0" marR="0">
              <a:spcAft>
                <a:spcPts val="600"/>
              </a:spcAft>
            </a:pPr>
            <a:r>
              <a:rPr lang="en-US" sz="1800" b="1" dirty="0">
                <a:effectLst/>
                <a:latin typeface="Cambria" panose="02040503050406030204" pitchFamily="18" charset="0"/>
                <a:ea typeface="Cambria" panose="02040503050406030204" pitchFamily="18" charset="0"/>
                <a:cs typeface="Times New Roman" panose="02020603050405020304" pitchFamily="18" charset="0"/>
              </a:rPr>
              <a:t>§ 185.058 BMU - BAYFRONT MIXED USE DISTRICT.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(A)   Intent. The purpose of the Bayfront Mixed Use (BMU) district is to provide areas within the Bayfront Redevelopment District for an attractive and functional mix of high density residential with a low intensity of commercial land uses that are linked by a network of walkways. The ratio of residential to commercial shall have a minimum of 20% commercial uses, based upon Floor Area Ratio (FAR) or the gross floor area of the first floor (footprint) of all principal use buildings.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(B)   Principal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Multiple family dwellings provided that in no case shall there be more than forty (40) dwelling units per gross residential acre.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Professional offices such as accounting, architecture, engineering, dentistry, medical, insurance, real estate, financial services, title companies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General offices such as administrative, corporate, business,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Personal service such as beauty, barbers, dry cleaning pick-up, tailoring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Business service such as graphic design, interior design, advertising, photography, printing, employment services, telemarketing, business schools,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Financial institutions (banks, credit unions, and savings and loan).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Retail sales and service (clothing, jewelry, luggage, shoes, electronics, sporting goods, gift shops, florists, photographic supplies, art dealers, antique shops/dealers, tobacco products, grocery stores, convenience stores, drug stores, cosmetic and beauty supply optical specialty food,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Public uses (any federal, state, county, municipal, special district, or similar use).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Eating establishments, including dancing in eating establishments. (restaurants, coffee shops, pastry shops, ice cream parlors, cafeterias, snack shops,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Retail bakeries.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Clubs, lodges, and fraternal organizations.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Nursing homes and adult congregate living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Hotel, motel, and bed and breakfast inns.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Public and private parking lots.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(15)   Brew pubs and/or other drinking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(C)   Accessory uses and structures. Customary accessory uses of one or more of the principal uses, clearly incidental and subordinate to the principal use, in keeping with the objectives of a mixed use environment. All storage shall be in an enclosed structure unless clearly provided for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(D)   Conditional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Public utility facilities.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Marinas with boat sales and rentals.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Public and private schools.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(E)   Prohibited uses and structures.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   All uses not specifically permitted herein.</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(2)   Retail automotive fuel sales.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(3)   Pawn shops.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(4)   Tattoo parlors and body piercing establishments.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(5)   Contractors' offices with outside storage (plumbers, electricians, carpenters, masons, roofers, builders, cabinet makers, fence installers, gutter and siding installers, flooring and tile installers, drywall installers, painters, heating and air conditioning installers, glass repair and replacement,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(6)   Adult entertainment.</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(7)   Fire works sales.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(8)   Commercial towers.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(9)   Automotive/vehicle repair and auto body repair, painting, and storage of junk vehicles.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(10)   Vehicle/automotive sales/lease.</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(11)   Palm readers/fortunetellers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(12)   Flea markets and auction houses and similar uses.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(13)   Soup kitchens/homeless shelters.</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(14)   Pain-management clinic.</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(15)   Secondhand Dealer.</a:t>
            </a:r>
          </a:p>
          <a:p>
            <a:pPr marL="0" marR="0">
              <a:spcAft>
                <a:spcPts val="600"/>
              </a:spcAft>
            </a:pPr>
            <a:r>
              <a:rPr lang="en-US" sz="1800" dirty="0">
                <a:effectLst/>
                <a:latin typeface="Cambria" panose="02040503050406030204" pitchFamily="18" charset="0"/>
                <a:ea typeface="Cambria" panose="02040503050406030204" pitchFamily="18" charset="0"/>
                <a:cs typeface="Times New Roman" panose="02020603050405020304" pitchFamily="18" charset="0"/>
              </a:rPr>
              <a:t>(16)   Warehousing and/or self-storage facilities.</a:t>
            </a:r>
          </a:p>
        </p:txBody>
      </p:sp>
      <p:sp>
        <p:nvSpPr>
          <p:cNvPr id="28" name="TextBox 27">
            <a:extLst>
              <a:ext uri="{FF2B5EF4-FFF2-40B4-BE49-F238E27FC236}">
                <a16:creationId xmlns:a16="http://schemas.microsoft.com/office/drawing/2014/main" id="{AFFD40BE-E5BF-47F9-1FCF-B87B4959A172}"/>
              </a:ext>
            </a:extLst>
          </p:cNvPr>
          <p:cNvSpPr txBox="1"/>
          <p:nvPr/>
        </p:nvSpPr>
        <p:spPr>
          <a:xfrm>
            <a:off x="27585890" y="29229190"/>
            <a:ext cx="3903760" cy="954107"/>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RENAMING “CONSERVATION”</a:t>
            </a:r>
            <a:endParaRPr lang="en-US" b="1" spc="600" dirty="0">
              <a:solidFill>
                <a:srgbClr val="C00000"/>
              </a:solidFill>
            </a:endParaRPr>
          </a:p>
        </p:txBody>
      </p:sp>
      <p:sp>
        <p:nvSpPr>
          <p:cNvPr id="29" name="Arc 28">
            <a:extLst>
              <a:ext uri="{FF2B5EF4-FFF2-40B4-BE49-F238E27FC236}">
                <a16:creationId xmlns:a16="http://schemas.microsoft.com/office/drawing/2014/main" id="{B90AABB0-295A-B2F2-9322-91CAF71995DA}"/>
              </a:ext>
            </a:extLst>
          </p:cNvPr>
          <p:cNvSpPr/>
          <p:nvPr/>
        </p:nvSpPr>
        <p:spPr>
          <a:xfrm rot="10404727">
            <a:off x="25822405" y="26332823"/>
            <a:ext cx="3200400" cy="3200400"/>
          </a:xfrm>
          <a:prstGeom prst="arc">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C6C8498C-FBF6-631A-B5B3-5E863ABAB867}"/>
              </a:ext>
            </a:extLst>
          </p:cNvPr>
          <p:cNvSpPr txBox="1"/>
          <p:nvPr/>
        </p:nvSpPr>
        <p:spPr>
          <a:xfrm>
            <a:off x="415815" y="30797826"/>
            <a:ext cx="5988606" cy="1815882"/>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RENAMING “MIXED-</a:t>
            </a:r>
          </a:p>
          <a:p>
            <a:r>
              <a:rPr lang="en-US" sz="2800" b="1" spc="600" dirty="0">
                <a:ln w="22225">
                  <a:solidFill>
                    <a:schemeClr val="accent2"/>
                  </a:solidFill>
                  <a:prstDash val="solid"/>
                </a:ln>
                <a:solidFill>
                  <a:srgbClr val="C00000"/>
                </a:solidFill>
              </a:rPr>
              <a:t>USE” &amp; “MIXED-USE </a:t>
            </a:r>
          </a:p>
          <a:p>
            <a:r>
              <a:rPr lang="en-US" sz="2800" b="1" spc="600" dirty="0">
                <a:ln w="22225">
                  <a:solidFill>
                    <a:schemeClr val="accent2"/>
                  </a:solidFill>
                  <a:prstDash val="solid"/>
                </a:ln>
                <a:solidFill>
                  <a:srgbClr val="C00000"/>
                </a:solidFill>
              </a:rPr>
              <a:t>CORE” AND UPDATING STANDARDS</a:t>
            </a:r>
            <a:endParaRPr lang="en-US" b="1" spc="600" dirty="0">
              <a:solidFill>
                <a:srgbClr val="C00000"/>
              </a:solidFill>
            </a:endParaRPr>
          </a:p>
        </p:txBody>
      </p:sp>
      <p:sp>
        <p:nvSpPr>
          <p:cNvPr id="31" name="Arc 30">
            <a:extLst>
              <a:ext uri="{FF2B5EF4-FFF2-40B4-BE49-F238E27FC236}">
                <a16:creationId xmlns:a16="http://schemas.microsoft.com/office/drawing/2014/main" id="{500AA5E4-1DDD-B6FC-7E0E-DD802A2A6256}"/>
              </a:ext>
            </a:extLst>
          </p:cNvPr>
          <p:cNvSpPr/>
          <p:nvPr/>
        </p:nvSpPr>
        <p:spPr>
          <a:xfrm rot="10404727">
            <a:off x="4559649" y="28583097"/>
            <a:ext cx="3200400" cy="3200400"/>
          </a:xfrm>
          <a:prstGeom prst="arc">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EBB3ECB0-8766-FB1B-BE90-80EA8BF829ED}"/>
              </a:ext>
            </a:extLst>
          </p:cNvPr>
          <p:cNvSpPr txBox="1"/>
          <p:nvPr/>
        </p:nvSpPr>
        <p:spPr>
          <a:xfrm>
            <a:off x="36686813" y="20864038"/>
            <a:ext cx="5370610" cy="1815882"/>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COMBINED ALL PD DITRICTS INTO A SINGLE </a:t>
            </a:r>
            <a:r>
              <a:rPr lang="en-US" sz="2800" b="1" i="1" spc="600" dirty="0">
                <a:ln w="22225">
                  <a:solidFill>
                    <a:schemeClr val="accent2"/>
                  </a:solidFill>
                  <a:prstDash val="solid"/>
                </a:ln>
                <a:solidFill>
                  <a:srgbClr val="C00000"/>
                </a:solidFill>
              </a:rPr>
              <a:t>PLANNED UNIT DEVELOPMENT </a:t>
            </a:r>
            <a:r>
              <a:rPr lang="en-US" sz="2800" b="1" spc="600" dirty="0">
                <a:ln w="22225">
                  <a:solidFill>
                    <a:schemeClr val="accent2"/>
                  </a:solidFill>
                  <a:prstDash val="solid"/>
                </a:ln>
                <a:solidFill>
                  <a:srgbClr val="C00000"/>
                </a:solidFill>
              </a:rPr>
              <a:t>DISTRICT</a:t>
            </a:r>
            <a:endParaRPr lang="en-US" b="1" spc="600" dirty="0">
              <a:solidFill>
                <a:srgbClr val="C00000"/>
              </a:solidFill>
            </a:endParaRPr>
          </a:p>
        </p:txBody>
      </p:sp>
      <p:sp>
        <p:nvSpPr>
          <p:cNvPr id="33" name="Arc 32">
            <a:extLst>
              <a:ext uri="{FF2B5EF4-FFF2-40B4-BE49-F238E27FC236}">
                <a16:creationId xmlns:a16="http://schemas.microsoft.com/office/drawing/2014/main" id="{E9104639-3ED5-C229-579D-D83DDDD14AB8}"/>
              </a:ext>
            </a:extLst>
          </p:cNvPr>
          <p:cNvSpPr/>
          <p:nvPr/>
        </p:nvSpPr>
        <p:spPr>
          <a:xfrm rot="10404727">
            <a:off x="34923328" y="17967671"/>
            <a:ext cx="3200400" cy="3200400"/>
          </a:xfrm>
          <a:prstGeom prst="arc">
            <a:avLst/>
          </a:prstGeom>
          <a:ln w="38100">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2659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277674F-253F-6580-0B03-FCC35194D717}"/>
              </a:ext>
            </a:extLst>
          </p:cNvPr>
          <p:cNvGraphicFramePr>
            <a:graphicFrameLocks noGrp="1"/>
          </p:cNvGraphicFramePr>
          <p:nvPr>
            <p:extLst>
              <p:ext uri="{D42A27DB-BD31-4B8C-83A1-F6EECF244321}">
                <p14:modId xmlns:p14="http://schemas.microsoft.com/office/powerpoint/2010/main" val="3312609107"/>
              </p:ext>
            </p:extLst>
          </p:nvPr>
        </p:nvGraphicFramePr>
        <p:xfrm>
          <a:off x="1661611" y="6371833"/>
          <a:ext cx="13493018" cy="10097977"/>
        </p:xfrm>
        <a:graphic>
          <a:graphicData uri="http://schemas.openxmlformats.org/drawingml/2006/table">
            <a:tbl>
              <a:tblPr firstRow="1" firstCol="1" bandRow="1">
                <a:tableStyleId>{17292A2E-F333-43FB-9621-5CBBE7FDCDCB}</a:tableStyleId>
              </a:tblPr>
              <a:tblGrid>
                <a:gridCol w="4117304">
                  <a:extLst>
                    <a:ext uri="{9D8B030D-6E8A-4147-A177-3AD203B41FA5}">
                      <a16:colId xmlns:a16="http://schemas.microsoft.com/office/drawing/2014/main" val="1893702296"/>
                    </a:ext>
                  </a:extLst>
                </a:gridCol>
                <a:gridCol w="1146114">
                  <a:extLst>
                    <a:ext uri="{9D8B030D-6E8A-4147-A177-3AD203B41FA5}">
                      <a16:colId xmlns:a16="http://schemas.microsoft.com/office/drawing/2014/main" val="259406805"/>
                    </a:ext>
                  </a:extLst>
                </a:gridCol>
                <a:gridCol w="822960">
                  <a:extLst>
                    <a:ext uri="{9D8B030D-6E8A-4147-A177-3AD203B41FA5}">
                      <a16:colId xmlns:a16="http://schemas.microsoft.com/office/drawing/2014/main" val="2618993224"/>
                    </a:ext>
                  </a:extLst>
                </a:gridCol>
                <a:gridCol w="822960">
                  <a:extLst>
                    <a:ext uri="{9D8B030D-6E8A-4147-A177-3AD203B41FA5}">
                      <a16:colId xmlns:a16="http://schemas.microsoft.com/office/drawing/2014/main" val="2568466919"/>
                    </a:ext>
                  </a:extLst>
                </a:gridCol>
                <a:gridCol w="822960">
                  <a:extLst>
                    <a:ext uri="{9D8B030D-6E8A-4147-A177-3AD203B41FA5}">
                      <a16:colId xmlns:a16="http://schemas.microsoft.com/office/drawing/2014/main" val="4023651408"/>
                    </a:ext>
                  </a:extLst>
                </a:gridCol>
                <a:gridCol w="822960">
                  <a:extLst>
                    <a:ext uri="{9D8B030D-6E8A-4147-A177-3AD203B41FA5}">
                      <a16:colId xmlns:a16="http://schemas.microsoft.com/office/drawing/2014/main" val="2358789476"/>
                    </a:ext>
                  </a:extLst>
                </a:gridCol>
                <a:gridCol w="822960">
                  <a:extLst>
                    <a:ext uri="{9D8B030D-6E8A-4147-A177-3AD203B41FA5}">
                      <a16:colId xmlns:a16="http://schemas.microsoft.com/office/drawing/2014/main" val="3376446995"/>
                    </a:ext>
                  </a:extLst>
                </a:gridCol>
                <a:gridCol w="822960">
                  <a:extLst>
                    <a:ext uri="{9D8B030D-6E8A-4147-A177-3AD203B41FA5}">
                      <a16:colId xmlns:a16="http://schemas.microsoft.com/office/drawing/2014/main" val="1470761128"/>
                    </a:ext>
                  </a:extLst>
                </a:gridCol>
                <a:gridCol w="822960">
                  <a:extLst>
                    <a:ext uri="{9D8B030D-6E8A-4147-A177-3AD203B41FA5}">
                      <a16:colId xmlns:a16="http://schemas.microsoft.com/office/drawing/2014/main" val="264865482"/>
                    </a:ext>
                  </a:extLst>
                </a:gridCol>
                <a:gridCol w="822960">
                  <a:extLst>
                    <a:ext uri="{9D8B030D-6E8A-4147-A177-3AD203B41FA5}">
                      <a16:colId xmlns:a16="http://schemas.microsoft.com/office/drawing/2014/main" val="652573385"/>
                    </a:ext>
                  </a:extLst>
                </a:gridCol>
                <a:gridCol w="822960">
                  <a:extLst>
                    <a:ext uri="{9D8B030D-6E8A-4147-A177-3AD203B41FA5}">
                      <a16:colId xmlns:a16="http://schemas.microsoft.com/office/drawing/2014/main" val="4190720239"/>
                    </a:ext>
                  </a:extLst>
                </a:gridCol>
                <a:gridCol w="822960">
                  <a:extLst>
                    <a:ext uri="{9D8B030D-6E8A-4147-A177-3AD203B41FA5}">
                      <a16:colId xmlns:a16="http://schemas.microsoft.com/office/drawing/2014/main" val="1982944145"/>
                    </a:ext>
                  </a:extLst>
                </a:gridCol>
              </a:tblGrid>
              <a:tr h="0">
                <a:tc>
                  <a:txBody>
                    <a:bodyPr/>
                    <a:lstStyle/>
                    <a:p>
                      <a:pPr marL="0" marR="0">
                        <a:lnSpc>
                          <a:spcPct val="107000"/>
                        </a:lnSpc>
                        <a:spcBef>
                          <a:spcPts val="0"/>
                        </a:spcBef>
                        <a:spcAft>
                          <a:spcPts val="0"/>
                        </a:spcAft>
                      </a:pPr>
                      <a:r>
                        <a:rPr lang="en-US" sz="1800" b="1" kern="100" dirty="0">
                          <a:effectLst/>
                        </a:rPr>
                        <a:t>USE</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0000"/>
                        </a:lnSpc>
                        <a:spcBef>
                          <a:spcPts val="0"/>
                        </a:spcBef>
                        <a:spcAft>
                          <a:spcPts val="0"/>
                        </a:spcAft>
                      </a:pPr>
                      <a:r>
                        <a:rPr lang="en-US" sz="1800" b="1" kern="100" dirty="0">
                          <a:effectLst/>
                        </a:rPr>
                        <a:t>See Section</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RR</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RE</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SRE</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RS-1</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RS-3</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RT-8</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RMH</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RM-10</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RM-15</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RM-20</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nchor="b">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370239290"/>
                  </a:ext>
                </a:extLst>
              </a:tr>
              <a:tr h="0">
                <a:tc>
                  <a:txBody>
                    <a:bodyPr/>
                    <a:lstStyle/>
                    <a:p>
                      <a:pPr marL="0" marR="0">
                        <a:lnSpc>
                          <a:spcPct val="107000"/>
                        </a:lnSpc>
                        <a:spcBef>
                          <a:spcPts val="0"/>
                        </a:spcBef>
                        <a:spcAft>
                          <a:spcPts val="0"/>
                        </a:spcAft>
                      </a:pPr>
                      <a:r>
                        <a:rPr lang="en-US" sz="1800" b="1" kern="100" dirty="0">
                          <a:effectLst/>
                        </a:rPr>
                        <a:t>AGRICULTURE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566571332"/>
                  </a:ext>
                </a:extLst>
              </a:tr>
              <a:tr h="0">
                <a:tc>
                  <a:txBody>
                    <a:bodyPr/>
                    <a:lstStyle/>
                    <a:p>
                      <a:pPr marL="0" marR="0">
                        <a:lnSpc>
                          <a:spcPct val="107000"/>
                        </a:lnSpc>
                        <a:spcBef>
                          <a:spcPts val="0"/>
                        </a:spcBef>
                        <a:spcAft>
                          <a:spcPts val="0"/>
                        </a:spcAft>
                      </a:pPr>
                      <a:r>
                        <a:rPr lang="en-US" sz="1800" b="0" kern="100">
                          <a:effectLst/>
                        </a:rPr>
                        <a:t>Agriculture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885612511"/>
                  </a:ext>
                </a:extLst>
              </a:tr>
              <a:tr h="0">
                <a:tc>
                  <a:txBody>
                    <a:bodyPr/>
                    <a:lstStyle/>
                    <a:p>
                      <a:pPr marL="0" marR="0">
                        <a:spcBef>
                          <a:spcPts val="0"/>
                        </a:spcBef>
                        <a:spcAft>
                          <a:spcPts val="0"/>
                        </a:spcAft>
                      </a:pPr>
                      <a:r>
                        <a:rPr lang="en-US" sz="1800" b="0" kern="100">
                          <a:effectLst/>
                        </a:rPr>
                        <a:t>Retail sales of agricultural products on-site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174.032</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611399241"/>
                  </a:ext>
                </a:extLst>
              </a:tr>
              <a:tr h="0">
                <a:tc>
                  <a:txBody>
                    <a:bodyPr/>
                    <a:lstStyle/>
                    <a:p>
                      <a:pPr marL="0" marR="0">
                        <a:lnSpc>
                          <a:spcPct val="107000"/>
                        </a:lnSpc>
                        <a:spcBef>
                          <a:spcPts val="0"/>
                        </a:spcBef>
                        <a:spcAft>
                          <a:spcPts val="0"/>
                        </a:spcAft>
                      </a:pPr>
                      <a:r>
                        <a:rPr lang="en-US" sz="1800" b="1" kern="100" dirty="0">
                          <a:effectLst/>
                        </a:rPr>
                        <a:t>RESIDENTIAL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068811609"/>
                  </a:ext>
                </a:extLst>
              </a:tr>
              <a:tr h="0">
                <a:tc>
                  <a:txBody>
                    <a:bodyPr/>
                    <a:lstStyle/>
                    <a:p>
                      <a:pPr marL="0" marR="0">
                        <a:lnSpc>
                          <a:spcPct val="107000"/>
                        </a:lnSpc>
                        <a:spcBef>
                          <a:spcPts val="0"/>
                        </a:spcBef>
                        <a:spcAft>
                          <a:spcPts val="0"/>
                        </a:spcAft>
                      </a:pPr>
                      <a:r>
                        <a:rPr lang="en-US" sz="1800" b="0" kern="100">
                          <a:effectLst/>
                        </a:rPr>
                        <a:t>Accessory dwelling units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174.003</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707907186"/>
                  </a:ext>
                </a:extLst>
              </a:tr>
              <a:tr h="0">
                <a:tc>
                  <a:txBody>
                    <a:bodyPr/>
                    <a:lstStyle/>
                    <a:p>
                      <a:pPr marL="0" marR="0">
                        <a:lnSpc>
                          <a:spcPct val="107000"/>
                        </a:lnSpc>
                        <a:spcBef>
                          <a:spcPts val="0"/>
                        </a:spcBef>
                        <a:spcAft>
                          <a:spcPts val="0"/>
                        </a:spcAft>
                      </a:pPr>
                      <a:r>
                        <a:rPr lang="en-US" sz="1800" b="0" kern="100">
                          <a:effectLst/>
                        </a:rPr>
                        <a:t>Assisted living facilities, Large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14473245"/>
                  </a:ext>
                </a:extLst>
              </a:tr>
              <a:tr h="0">
                <a:tc>
                  <a:txBody>
                    <a:bodyPr/>
                    <a:lstStyle/>
                    <a:p>
                      <a:pPr marL="0" marR="0">
                        <a:lnSpc>
                          <a:spcPct val="107000"/>
                        </a:lnSpc>
                        <a:spcBef>
                          <a:spcPts val="0"/>
                        </a:spcBef>
                        <a:spcAft>
                          <a:spcPts val="0"/>
                        </a:spcAft>
                      </a:pPr>
                      <a:r>
                        <a:rPr lang="en-US" sz="1800" b="0" kern="100" dirty="0">
                          <a:effectLst/>
                        </a:rPr>
                        <a:t>Assisted living facilities, Small</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highlight>
                            <a:srgbClr val="00FFFF"/>
                          </a:highligh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highlight>
                            <a:srgbClr val="00FFFF"/>
                          </a:highligh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337907481"/>
                  </a:ext>
                </a:extLst>
              </a:tr>
              <a:tr h="0">
                <a:tc>
                  <a:txBody>
                    <a:bodyPr/>
                    <a:lstStyle/>
                    <a:p>
                      <a:pPr marL="0" marR="0">
                        <a:lnSpc>
                          <a:spcPct val="107000"/>
                        </a:lnSpc>
                        <a:spcBef>
                          <a:spcPts val="0"/>
                        </a:spcBef>
                        <a:spcAft>
                          <a:spcPts val="0"/>
                        </a:spcAft>
                      </a:pPr>
                      <a:r>
                        <a:rPr lang="en-US" sz="1800" b="0" kern="100">
                          <a:effectLst/>
                        </a:rPr>
                        <a:t>Community residential homes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857584093"/>
                  </a:ext>
                </a:extLst>
              </a:tr>
              <a:tr h="0">
                <a:tc>
                  <a:txBody>
                    <a:bodyPr/>
                    <a:lstStyle/>
                    <a:p>
                      <a:pPr marL="0" marR="0">
                        <a:lnSpc>
                          <a:spcPct val="107000"/>
                        </a:lnSpc>
                        <a:spcBef>
                          <a:spcPts val="0"/>
                        </a:spcBef>
                        <a:spcAft>
                          <a:spcPts val="0"/>
                        </a:spcAft>
                      </a:pPr>
                      <a:r>
                        <a:rPr lang="en-US" sz="1800" b="0" kern="100">
                          <a:effectLst/>
                        </a:rPr>
                        <a:t>Duplexes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942314955"/>
                  </a:ext>
                </a:extLst>
              </a:tr>
              <a:tr h="0">
                <a:tc>
                  <a:txBody>
                    <a:bodyPr/>
                    <a:lstStyle/>
                    <a:p>
                      <a:pPr marL="0" marR="0">
                        <a:lnSpc>
                          <a:spcPct val="107000"/>
                        </a:lnSpc>
                        <a:spcBef>
                          <a:spcPts val="0"/>
                        </a:spcBef>
                        <a:spcAft>
                          <a:spcPts val="0"/>
                        </a:spcAft>
                      </a:pPr>
                      <a:r>
                        <a:rPr lang="en-US" sz="1800" b="0" kern="100">
                          <a:effectLst/>
                        </a:rPr>
                        <a:t>Mobile home parks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174.042</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160148165"/>
                  </a:ext>
                </a:extLst>
              </a:tr>
              <a:tr h="0">
                <a:tc>
                  <a:txBody>
                    <a:bodyPr/>
                    <a:lstStyle/>
                    <a:p>
                      <a:pPr marL="0" marR="0">
                        <a:lnSpc>
                          <a:spcPct val="107000"/>
                        </a:lnSpc>
                        <a:spcBef>
                          <a:spcPts val="0"/>
                        </a:spcBef>
                        <a:spcAft>
                          <a:spcPts val="0"/>
                        </a:spcAft>
                      </a:pPr>
                      <a:r>
                        <a:rPr lang="en-US" sz="1800" b="0" kern="100">
                          <a:effectLst/>
                        </a:rPr>
                        <a:t>Mobile home subdivisions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076667728"/>
                  </a:ext>
                </a:extLst>
              </a:tr>
              <a:tr h="0">
                <a:tc>
                  <a:txBody>
                    <a:bodyPr/>
                    <a:lstStyle/>
                    <a:p>
                      <a:pPr marL="0" marR="0">
                        <a:lnSpc>
                          <a:spcPct val="107000"/>
                        </a:lnSpc>
                        <a:spcBef>
                          <a:spcPts val="0"/>
                        </a:spcBef>
                        <a:spcAft>
                          <a:spcPts val="0"/>
                        </a:spcAft>
                      </a:pPr>
                      <a:r>
                        <a:rPr lang="en-US" sz="1800" b="0" kern="100">
                          <a:effectLst/>
                        </a:rPr>
                        <a:t>Multi-family dwellings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173.033</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526419653"/>
                  </a:ext>
                </a:extLst>
              </a:tr>
              <a:tr h="0">
                <a:tc>
                  <a:txBody>
                    <a:bodyPr/>
                    <a:lstStyle/>
                    <a:p>
                      <a:pPr marL="0" marR="0">
                        <a:lnSpc>
                          <a:spcPct val="107000"/>
                        </a:lnSpc>
                        <a:spcBef>
                          <a:spcPts val="0"/>
                        </a:spcBef>
                        <a:spcAft>
                          <a:spcPts val="0"/>
                        </a:spcAft>
                      </a:pPr>
                      <a:r>
                        <a:rPr lang="en-US" sz="1800" b="0" kern="100">
                          <a:effectLst/>
                        </a:rPr>
                        <a:t>Nursing homes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880080470"/>
                  </a:ext>
                </a:extLst>
              </a:tr>
              <a:tr h="0">
                <a:tc>
                  <a:txBody>
                    <a:bodyPr/>
                    <a:lstStyle/>
                    <a:p>
                      <a:pPr marL="0" marR="0">
                        <a:lnSpc>
                          <a:spcPct val="107000"/>
                        </a:lnSpc>
                        <a:spcBef>
                          <a:spcPts val="0"/>
                        </a:spcBef>
                        <a:spcAft>
                          <a:spcPts val="0"/>
                        </a:spcAft>
                      </a:pPr>
                      <a:r>
                        <a:rPr lang="en-US" sz="1800" b="0" kern="100">
                          <a:effectLst/>
                        </a:rPr>
                        <a:t>Single-family dwellings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238554050"/>
                  </a:ext>
                </a:extLst>
              </a:tr>
              <a:tr h="36014">
                <a:tc>
                  <a:txBody>
                    <a:bodyPr/>
                    <a:lstStyle/>
                    <a:p>
                      <a:pPr marL="0" marR="0">
                        <a:lnSpc>
                          <a:spcPct val="107000"/>
                        </a:lnSpc>
                        <a:spcBef>
                          <a:spcPts val="0"/>
                        </a:spcBef>
                        <a:spcAft>
                          <a:spcPts val="0"/>
                        </a:spcAft>
                      </a:pPr>
                      <a:r>
                        <a:rPr lang="en-US" sz="1800" b="0" kern="100">
                          <a:effectLst/>
                        </a:rPr>
                        <a:t>Townhomes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173.032</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356035562"/>
                  </a:ext>
                </a:extLst>
              </a:tr>
              <a:tr h="0">
                <a:tc>
                  <a:txBody>
                    <a:bodyPr/>
                    <a:lstStyle/>
                    <a:p>
                      <a:pPr marL="0" marR="0">
                        <a:lnSpc>
                          <a:spcPct val="107000"/>
                        </a:lnSpc>
                        <a:spcBef>
                          <a:spcPts val="0"/>
                        </a:spcBef>
                        <a:spcAft>
                          <a:spcPts val="0"/>
                        </a:spcAft>
                      </a:pPr>
                      <a:r>
                        <a:rPr lang="en-US" sz="1800" b="1" kern="100" dirty="0">
                          <a:effectLst/>
                        </a:rPr>
                        <a:t>NON-RESIDENTIAL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270789683"/>
                  </a:ext>
                </a:extLst>
              </a:tr>
              <a:tr h="0">
                <a:tc>
                  <a:txBody>
                    <a:bodyPr/>
                    <a:lstStyle/>
                    <a:p>
                      <a:pPr marL="0" marR="0">
                        <a:lnSpc>
                          <a:spcPct val="107000"/>
                        </a:lnSpc>
                        <a:spcBef>
                          <a:spcPts val="0"/>
                        </a:spcBef>
                        <a:spcAft>
                          <a:spcPts val="0"/>
                        </a:spcAft>
                      </a:pPr>
                      <a:r>
                        <a:rPr lang="en-US" sz="1800" b="0" kern="100">
                          <a:effectLst/>
                        </a:rPr>
                        <a:t>Antennas and transmitters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971893680"/>
                  </a:ext>
                </a:extLst>
              </a:tr>
              <a:tr h="0">
                <a:tc>
                  <a:txBody>
                    <a:bodyPr/>
                    <a:lstStyle/>
                    <a:p>
                      <a:pPr marL="0" marR="0">
                        <a:lnSpc>
                          <a:spcPct val="107000"/>
                        </a:lnSpc>
                        <a:spcBef>
                          <a:spcPts val="0"/>
                        </a:spcBef>
                        <a:spcAft>
                          <a:spcPts val="0"/>
                        </a:spcAft>
                      </a:pPr>
                      <a:r>
                        <a:rPr lang="en-US" sz="1800" b="0" kern="100">
                          <a:effectLst/>
                        </a:rPr>
                        <a:t>Cemeteries without crematoriums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34244789"/>
                  </a:ext>
                </a:extLst>
              </a:tr>
              <a:tr h="0">
                <a:tc>
                  <a:txBody>
                    <a:bodyPr/>
                    <a:lstStyle/>
                    <a:p>
                      <a:pPr marL="0" marR="0">
                        <a:lnSpc>
                          <a:spcPct val="107000"/>
                        </a:lnSpc>
                        <a:spcBef>
                          <a:spcPts val="0"/>
                        </a:spcBef>
                        <a:spcAft>
                          <a:spcPts val="0"/>
                        </a:spcAft>
                      </a:pPr>
                      <a:r>
                        <a:rPr lang="en-US" sz="1800" b="0" kern="100">
                          <a:effectLst/>
                        </a:rPr>
                        <a:t>Churches </a:t>
                      </a:r>
                      <a:r>
                        <a:rPr lang="en-US" sz="1800" b="0" kern="100" baseline="30000">
                          <a:effectLst/>
                        </a:rPr>
                        <a:t>(1)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093388874"/>
                  </a:ext>
                </a:extLst>
              </a:tr>
              <a:tr h="0">
                <a:tc>
                  <a:txBody>
                    <a:bodyPr/>
                    <a:lstStyle/>
                    <a:p>
                      <a:pPr marL="0" marR="0">
                        <a:lnSpc>
                          <a:spcPct val="107000"/>
                        </a:lnSpc>
                        <a:spcBef>
                          <a:spcPts val="0"/>
                        </a:spcBef>
                        <a:spcAft>
                          <a:spcPts val="0"/>
                        </a:spcAft>
                      </a:pPr>
                      <a:r>
                        <a:rPr lang="en-US" sz="1800" b="0" kern="100">
                          <a:effectLst/>
                        </a:rPr>
                        <a:t>Clubs, lodges, and similar activities</a:t>
                      </a:r>
                      <a:r>
                        <a:rPr lang="en-US" sz="1800" b="0" kern="100" baseline="30000">
                          <a:effectLst/>
                        </a:rPr>
                        <a:t> (1)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720312618"/>
                  </a:ext>
                </a:extLst>
              </a:tr>
              <a:tr h="0">
                <a:tc>
                  <a:txBody>
                    <a:bodyPr/>
                    <a:lstStyle/>
                    <a:p>
                      <a:pPr marL="0" marR="0">
                        <a:lnSpc>
                          <a:spcPct val="107000"/>
                        </a:lnSpc>
                        <a:spcBef>
                          <a:spcPts val="0"/>
                        </a:spcBef>
                        <a:spcAft>
                          <a:spcPts val="0"/>
                        </a:spcAft>
                      </a:pPr>
                      <a:r>
                        <a:rPr lang="en-US" sz="1800" b="0" kern="100">
                          <a:effectLst/>
                        </a:rPr>
                        <a:t>Communication towers and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174.034</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831425818"/>
                  </a:ext>
                </a:extLst>
              </a:tr>
              <a:tr h="0">
                <a:tc>
                  <a:txBody>
                    <a:bodyPr/>
                    <a:lstStyle/>
                    <a:p>
                      <a:pPr marL="0" marR="0">
                        <a:lnSpc>
                          <a:spcPct val="107000"/>
                        </a:lnSpc>
                        <a:spcBef>
                          <a:spcPts val="0"/>
                        </a:spcBef>
                        <a:spcAft>
                          <a:spcPts val="0"/>
                        </a:spcAft>
                      </a:pPr>
                      <a:r>
                        <a:rPr lang="en-US" sz="1800" b="0" kern="100">
                          <a:effectLst/>
                        </a:rPr>
                        <a:t>Crematoriums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174.037</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593756053"/>
                  </a:ext>
                </a:extLst>
              </a:tr>
              <a:tr h="0">
                <a:tc>
                  <a:txBody>
                    <a:bodyPr/>
                    <a:lstStyle/>
                    <a:p>
                      <a:pPr marL="0" marR="0">
                        <a:lnSpc>
                          <a:spcPct val="107000"/>
                        </a:lnSpc>
                        <a:spcBef>
                          <a:spcPts val="0"/>
                        </a:spcBef>
                        <a:spcAft>
                          <a:spcPts val="0"/>
                        </a:spcAft>
                      </a:pPr>
                      <a:r>
                        <a:rPr lang="en-US" sz="1800" b="0" kern="100">
                          <a:effectLst/>
                        </a:rPr>
                        <a:t>Family day care home, large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823230901"/>
                  </a:ext>
                </a:extLst>
              </a:tr>
              <a:tr h="0">
                <a:tc>
                  <a:txBody>
                    <a:bodyPr/>
                    <a:lstStyle/>
                    <a:p>
                      <a:pPr marL="0" marR="0">
                        <a:lnSpc>
                          <a:spcPct val="107000"/>
                        </a:lnSpc>
                        <a:spcBef>
                          <a:spcPts val="0"/>
                        </a:spcBef>
                        <a:spcAft>
                          <a:spcPts val="0"/>
                        </a:spcAft>
                      </a:pPr>
                      <a:r>
                        <a:rPr lang="en-US" sz="1800" b="0" kern="100">
                          <a:effectLst/>
                        </a:rPr>
                        <a:t>Family day care home, small</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979656675"/>
                  </a:ext>
                </a:extLst>
              </a:tr>
              <a:tr h="0">
                <a:tc>
                  <a:txBody>
                    <a:bodyPr/>
                    <a:lstStyle/>
                    <a:p>
                      <a:pPr marL="0" marR="0">
                        <a:lnSpc>
                          <a:spcPct val="107000"/>
                        </a:lnSpc>
                        <a:spcBef>
                          <a:spcPts val="0"/>
                        </a:spcBef>
                        <a:spcAft>
                          <a:spcPts val="0"/>
                        </a:spcAft>
                      </a:pPr>
                      <a:r>
                        <a:rPr lang="en-US" sz="1800" b="0" kern="100">
                          <a:effectLst/>
                        </a:rPr>
                        <a:t>Kennels </a:t>
                      </a:r>
                      <a:r>
                        <a:rPr lang="en-US" sz="1800" b="0" kern="100" baseline="30000">
                          <a:effectLst/>
                        </a:rPr>
                        <a:t>(1)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940773930"/>
                  </a:ext>
                </a:extLst>
              </a:tr>
              <a:tr h="0">
                <a:tc>
                  <a:txBody>
                    <a:bodyPr/>
                    <a:lstStyle/>
                    <a:p>
                      <a:pPr marL="0" marR="0">
                        <a:lnSpc>
                          <a:spcPct val="107000"/>
                        </a:lnSpc>
                        <a:spcBef>
                          <a:spcPts val="0"/>
                        </a:spcBef>
                        <a:spcAft>
                          <a:spcPts val="0"/>
                        </a:spcAft>
                      </a:pPr>
                      <a:r>
                        <a:rPr lang="en-US" sz="1800" b="0" kern="100">
                          <a:effectLst/>
                        </a:rPr>
                        <a:t>Marina</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516525390"/>
                  </a:ext>
                </a:extLst>
              </a:tr>
              <a:tr h="0">
                <a:tc>
                  <a:txBody>
                    <a:bodyPr/>
                    <a:lstStyle/>
                    <a:p>
                      <a:pPr marL="0" marR="0">
                        <a:lnSpc>
                          <a:spcPct val="107000"/>
                        </a:lnSpc>
                        <a:spcBef>
                          <a:spcPts val="0"/>
                        </a:spcBef>
                        <a:spcAft>
                          <a:spcPts val="0"/>
                        </a:spcAft>
                      </a:pPr>
                      <a:r>
                        <a:rPr lang="en-US" sz="1800" b="0" kern="100">
                          <a:effectLst/>
                        </a:rPr>
                        <a:t>Mining</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174.043</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649236017"/>
                  </a:ext>
                </a:extLst>
              </a:tr>
              <a:tr h="0">
                <a:tc>
                  <a:txBody>
                    <a:bodyPr/>
                    <a:lstStyle/>
                    <a:p>
                      <a:pPr marL="0" marR="0">
                        <a:lnSpc>
                          <a:spcPct val="107000"/>
                        </a:lnSpc>
                        <a:spcBef>
                          <a:spcPts val="0"/>
                        </a:spcBef>
                        <a:spcAft>
                          <a:spcPts val="0"/>
                        </a:spcAft>
                      </a:pPr>
                      <a:r>
                        <a:rPr lang="en-US" sz="1800" b="0" kern="100">
                          <a:effectLst/>
                        </a:rPr>
                        <a:t>Public and private golf courses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67116579"/>
                  </a:ext>
                </a:extLst>
              </a:tr>
              <a:tr h="0">
                <a:tc>
                  <a:txBody>
                    <a:bodyPr/>
                    <a:lstStyle/>
                    <a:p>
                      <a:pPr marL="0" marR="0">
                        <a:lnSpc>
                          <a:spcPct val="107000"/>
                        </a:lnSpc>
                        <a:spcBef>
                          <a:spcPts val="0"/>
                        </a:spcBef>
                        <a:spcAft>
                          <a:spcPts val="0"/>
                        </a:spcAft>
                      </a:pPr>
                      <a:r>
                        <a:rPr lang="en-US" sz="1800" b="0" kern="100">
                          <a:effectLst/>
                        </a:rPr>
                        <a:t>Public and private schools</a:t>
                      </a:r>
                      <a:r>
                        <a:rPr lang="en-US" sz="1800" b="0" kern="100" baseline="30000">
                          <a:effectLst/>
                        </a:rPr>
                        <a:t> (1)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344323067"/>
                  </a:ext>
                </a:extLst>
              </a:tr>
              <a:tr h="0">
                <a:tc>
                  <a:txBody>
                    <a:bodyPr/>
                    <a:lstStyle/>
                    <a:p>
                      <a:pPr marL="0" marR="0">
                        <a:lnSpc>
                          <a:spcPct val="107000"/>
                        </a:lnSpc>
                        <a:spcBef>
                          <a:spcPts val="0"/>
                        </a:spcBef>
                        <a:spcAft>
                          <a:spcPts val="0"/>
                        </a:spcAft>
                      </a:pPr>
                      <a:r>
                        <a:rPr lang="en-US" sz="1800" b="0" kern="100">
                          <a:effectLst/>
                        </a:rPr>
                        <a:t>Public parks and recreational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798174432"/>
                  </a:ext>
                </a:extLst>
              </a:tr>
              <a:tr h="0">
                <a:tc>
                  <a:txBody>
                    <a:bodyPr/>
                    <a:lstStyle/>
                    <a:p>
                      <a:pPr marL="0" marR="0">
                        <a:lnSpc>
                          <a:spcPct val="107000"/>
                        </a:lnSpc>
                        <a:spcBef>
                          <a:spcPts val="0"/>
                        </a:spcBef>
                        <a:spcAft>
                          <a:spcPts val="0"/>
                        </a:spcAft>
                      </a:pPr>
                      <a:r>
                        <a:rPr lang="en-US" sz="1800" b="0" kern="100">
                          <a:effectLst/>
                        </a:rPr>
                        <a:t>Public uses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876119508"/>
                  </a:ext>
                </a:extLst>
              </a:tr>
              <a:tr h="0">
                <a:tc>
                  <a:txBody>
                    <a:bodyPr/>
                    <a:lstStyle/>
                    <a:p>
                      <a:pPr marL="0" marR="0">
                        <a:lnSpc>
                          <a:spcPct val="107000"/>
                        </a:lnSpc>
                        <a:spcBef>
                          <a:spcPts val="0"/>
                        </a:spcBef>
                        <a:spcAft>
                          <a:spcPts val="0"/>
                        </a:spcAft>
                      </a:pPr>
                      <a:r>
                        <a:rPr lang="en-US" sz="1800" b="0" kern="100">
                          <a:effectLst/>
                        </a:rPr>
                        <a:t>Public utility equipment and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071683809"/>
                  </a:ext>
                </a:extLst>
              </a:tr>
              <a:tr h="0">
                <a:tc>
                  <a:txBody>
                    <a:bodyPr/>
                    <a:lstStyle/>
                    <a:p>
                      <a:pPr marL="0" marR="0">
                        <a:lnSpc>
                          <a:spcPct val="107000"/>
                        </a:lnSpc>
                        <a:spcBef>
                          <a:spcPts val="0"/>
                        </a:spcBef>
                        <a:spcAft>
                          <a:spcPts val="0"/>
                        </a:spcAft>
                      </a:pPr>
                      <a:r>
                        <a:rPr lang="en-US" sz="1800" b="0" kern="100">
                          <a:effectLst/>
                        </a:rPr>
                        <a:t>Public utility equipment and facilities, major</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429" marR="68429"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577666666"/>
                  </a:ext>
                </a:extLst>
              </a:tr>
            </a:tbl>
          </a:graphicData>
        </a:graphic>
      </p:graphicFrame>
      <p:graphicFrame>
        <p:nvGraphicFramePr>
          <p:cNvPr id="8" name="Table 7">
            <a:extLst>
              <a:ext uri="{FF2B5EF4-FFF2-40B4-BE49-F238E27FC236}">
                <a16:creationId xmlns:a16="http://schemas.microsoft.com/office/drawing/2014/main" id="{18D199CD-4A32-F960-9395-A6B29065CE1C}"/>
              </a:ext>
            </a:extLst>
          </p:cNvPr>
          <p:cNvGraphicFramePr>
            <a:graphicFrameLocks noGrp="1"/>
          </p:cNvGraphicFramePr>
          <p:nvPr>
            <p:extLst>
              <p:ext uri="{D42A27DB-BD31-4B8C-83A1-F6EECF244321}">
                <p14:modId xmlns:p14="http://schemas.microsoft.com/office/powerpoint/2010/main" val="3121242253"/>
              </p:ext>
            </p:extLst>
          </p:nvPr>
        </p:nvGraphicFramePr>
        <p:xfrm>
          <a:off x="17028735" y="6371833"/>
          <a:ext cx="12727572" cy="19019256"/>
        </p:xfrm>
        <a:graphic>
          <a:graphicData uri="http://schemas.openxmlformats.org/drawingml/2006/table">
            <a:tbl>
              <a:tblPr firstRow="1" firstCol="1" bandRow="1">
                <a:tableStyleId>{72833802-FEF1-4C79-8D5D-14CF1EAF98D9}</a:tableStyleId>
              </a:tblPr>
              <a:tblGrid>
                <a:gridCol w="5016698">
                  <a:extLst>
                    <a:ext uri="{9D8B030D-6E8A-4147-A177-3AD203B41FA5}">
                      <a16:colId xmlns:a16="http://schemas.microsoft.com/office/drawing/2014/main" val="1938976750"/>
                    </a:ext>
                  </a:extLst>
                </a:gridCol>
                <a:gridCol w="1317914">
                  <a:extLst>
                    <a:ext uri="{9D8B030D-6E8A-4147-A177-3AD203B41FA5}">
                      <a16:colId xmlns:a16="http://schemas.microsoft.com/office/drawing/2014/main" val="2218374517"/>
                    </a:ext>
                  </a:extLst>
                </a:gridCol>
                <a:gridCol w="913280">
                  <a:extLst>
                    <a:ext uri="{9D8B030D-6E8A-4147-A177-3AD203B41FA5}">
                      <a16:colId xmlns:a16="http://schemas.microsoft.com/office/drawing/2014/main" val="1289300536"/>
                    </a:ext>
                  </a:extLst>
                </a:gridCol>
                <a:gridCol w="913280">
                  <a:extLst>
                    <a:ext uri="{9D8B030D-6E8A-4147-A177-3AD203B41FA5}">
                      <a16:colId xmlns:a16="http://schemas.microsoft.com/office/drawing/2014/main" val="1087350036"/>
                    </a:ext>
                  </a:extLst>
                </a:gridCol>
                <a:gridCol w="913280">
                  <a:extLst>
                    <a:ext uri="{9D8B030D-6E8A-4147-A177-3AD203B41FA5}">
                      <a16:colId xmlns:a16="http://schemas.microsoft.com/office/drawing/2014/main" val="69950168"/>
                    </a:ext>
                  </a:extLst>
                </a:gridCol>
                <a:gridCol w="913280">
                  <a:extLst>
                    <a:ext uri="{9D8B030D-6E8A-4147-A177-3AD203B41FA5}">
                      <a16:colId xmlns:a16="http://schemas.microsoft.com/office/drawing/2014/main" val="1805682695"/>
                    </a:ext>
                  </a:extLst>
                </a:gridCol>
                <a:gridCol w="913280">
                  <a:extLst>
                    <a:ext uri="{9D8B030D-6E8A-4147-A177-3AD203B41FA5}">
                      <a16:colId xmlns:a16="http://schemas.microsoft.com/office/drawing/2014/main" val="3094394372"/>
                    </a:ext>
                  </a:extLst>
                </a:gridCol>
                <a:gridCol w="913280">
                  <a:extLst>
                    <a:ext uri="{9D8B030D-6E8A-4147-A177-3AD203B41FA5}">
                      <a16:colId xmlns:a16="http://schemas.microsoft.com/office/drawing/2014/main" val="964190499"/>
                    </a:ext>
                  </a:extLst>
                </a:gridCol>
                <a:gridCol w="913280">
                  <a:extLst>
                    <a:ext uri="{9D8B030D-6E8A-4147-A177-3AD203B41FA5}">
                      <a16:colId xmlns:a16="http://schemas.microsoft.com/office/drawing/2014/main" val="214348205"/>
                    </a:ext>
                  </a:extLst>
                </a:gridCol>
              </a:tblGrid>
              <a:tr h="468525">
                <a:tc>
                  <a:txBody>
                    <a:bodyPr/>
                    <a:lstStyle/>
                    <a:p>
                      <a:pPr marL="0" marR="0">
                        <a:lnSpc>
                          <a:spcPct val="107000"/>
                        </a:lnSpc>
                        <a:spcBef>
                          <a:spcPts val="0"/>
                        </a:spcBef>
                        <a:spcAft>
                          <a:spcPts val="0"/>
                        </a:spcAft>
                      </a:pPr>
                      <a:r>
                        <a:rPr lang="en-US" sz="1800" b="1" kern="100" dirty="0">
                          <a:effectLst/>
                        </a:rPr>
                        <a:t>USE </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a:effectLst/>
                        </a:rPr>
                        <a:t>See Section</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OP</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a:effectLst/>
                        </a:rPr>
                        <a:t>NC</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CC</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GC</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HC</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MU</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MUC</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57379823"/>
                  </a:ext>
                </a:extLst>
              </a:tr>
              <a:tr h="0">
                <a:tc>
                  <a:txBody>
                    <a:bodyPr/>
                    <a:lstStyle/>
                    <a:p>
                      <a:pPr marL="0" marR="0">
                        <a:lnSpc>
                          <a:spcPct val="107000"/>
                        </a:lnSpc>
                        <a:spcBef>
                          <a:spcPts val="0"/>
                        </a:spcBef>
                        <a:spcAft>
                          <a:spcPts val="0"/>
                        </a:spcAft>
                      </a:pPr>
                      <a:r>
                        <a:rPr lang="en-US" sz="1800" b="1" kern="100" dirty="0">
                          <a:effectLst/>
                        </a:rPr>
                        <a:t>COMMERCIAL - RETAIL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06871532"/>
                  </a:ext>
                </a:extLst>
              </a:tr>
              <a:tr h="0">
                <a:tc>
                  <a:txBody>
                    <a:bodyPr/>
                    <a:lstStyle/>
                    <a:p>
                      <a:pPr marL="0" marR="0">
                        <a:lnSpc>
                          <a:spcPct val="107000"/>
                        </a:lnSpc>
                        <a:spcBef>
                          <a:spcPts val="0"/>
                        </a:spcBef>
                        <a:spcAft>
                          <a:spcPts val="0"/>
                        </a:spcAft>
                      </a:pPr>
                      <a:r>
                        <a:rPr lang="en-US" sz="1800" b="0" kern="100">
                          <a:effectLst/>
                        </a:rPr>
                        <a:t>Drinking establishments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174.038</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031090782"/>
                  </a:ext>
                </a:extLst>
              </a:tr>
              <a:tr h="0">
                <a:tc>
                  <a:txBody>
                    <a:bodyPr/>
                    <a:lstStyle/>
                    <a:p>
                      <a:pPr marL="0" marR="0">
                        <a:lnSpc>
                          <a:spcPct val="107000"/>
                        </a:lnSpc>
                        <a:spcBef>
                          <a:spcPts val="0"/>
                        </a:spcBef>
                        <a:spcAft>
                          <a:spcPts val="0"/>
                        </a:spcAft>
                      </a:pPr>
                      <a:r>
                        <a:rPr lang="en-US" sz="1800" b="0" kern="100">
                          <a:effectLst/>
                        </a:rPr>
                        <a:t>Drive-through establishments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r>
                        <a:rPr lang="en-US" sz="1800" b="0" kern="100" baseline="30000" dirty="0">
                          <a:effectLst/>
                        </a:rPr>
                        <a:t>  (4)</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944620589"/>
                  </a:ext>
                </a:extLst>
              </a:tr>
              <a:tr h="0">
                <a:tc>
                  <a:txBody>
                    <a:bodyPr/>
                    <a:lstStyle/>
                    <a:p>
                      <a:pPr marL="0" marR="0">
                        <a:lnSpc>
                          <a:spcPct val="107000"/>
                        </a:lnSpc>
                        <a:spcBef>
                          <a:spcPts val="0"/>
                        </a:spcBef>
                        <a:spcAft>
                          <a:spcPts val="0"/>
                        </a:spcAft>
                      </a:pPr>
                      <a:r>
                        <a:rPr lang="en-US" sz="1800" b="0" kern="100">
                          <a:effectLst/>
                        </a:rPr>
                        <a:t>Equipment sales, rental, leasing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 </a:t>
                      </a:r>
                      <a:r>
                        <a:rPr lang="en-US" sz="1800" b="0" kern="100" baseline="30000" dirty="0">
                          <a:effectLst/>
                        </a:rPr>
                        <a:t>(2)</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88008124"/>
                  </a:ext>
                </a:extLst>
              </a:tr>
              <a:tr h="0">
                <a:tc>
                  <a:txBody>
                    <a:bodyPr/>
                    <a:lstStyle/>
                    <a:p>
                      <a:pPr marL="0" marR="0">
                        <a:lnSpc>
                          <a:spcPct val="107000"/>
                        </a:lnSpc>
                        <a:spcBef>
                          <a:spcPts val="0"/>
                        </a:spcBef>
                        <a:spcAft>
                          <a:spcPts val="0"/>
                        </a:spcAft>
                      </a:pPr>
                      <a:r>
                        <a:rPr lang="en-US" sz="1800" b="0" kern="100">
                          <a:effectLst/>
                        </a:rPr>
                        <a:t>Fuel stations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35545711"/>
                  </a:ext>
                </a:extLst>
              </a:tr>
              <a:tr h="0">
                <a:tc>
                  <a:txBody>
                    <a:bodyPr/>
                    <a:lstStyle/>
                    <a:p>
                      <a:pPr marL="0" marR="0">
                        <a:lnSpc>
                          <a:spcPct val="107000"/>
                        </a:lnSpc>
                        <a:spcBef>
                          <a:spcPts val="0"/>
                        </a:spcBef>
                        <a:spcAft>
                          <a:spcPts val="0"/>
                        </a:spcAft>
                      </a:pPr>
                      <a:r>
                        <a:rPr lang="en-US" sz="1800" b="0" kern="100">
                          <a:effectLst/>
                        </a:rPr>
                        <a:t>Plant nurseries and green houses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 </a:t>
                      </a:r>
                      <a:r>
                        <a:rPr lang="en-US" sz="1800" b="0" kern="100" baseline="30000" dirty="0">
                          <a:effectLst/>
                        </a:rPr>
                        <a:t>(2)</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597891555"/>
                  </a:ext>
                </a:extLst>
              </a:tr>
              <a:tr h="0">
                <a:tc>
                  <a:txBody>
                    <a:bodyPr/>
                    <a:lstStyle/>
                    <a:p>
                      <a:pPr marL="0" marR="0">
                        <a:lnSpc>
                          <a:spcPct val="107000"/>
                        </a:lnSpc>
                        <a:spcBef>
                          <a:spcPts val="0"/>
                        </a:spcBef>
                        <a:spcAft>
                          <a:spcPts val="0"/>
                        </a:spcAft>
                      </a:pPr>
                      <a:r>
                        <a:rPr lang="en-US" sz="1800" b="0" kern="100">
                          <a:effectLst/>
                        </a:rPr>
                        <a:t>Restaurants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174.038</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 </a:t>
                      </a:r>
                      <a:r>
                        <a:rPr lang="en-US" sz="1800" b="0" kern="100" baseline="30000" dirty="0">
                          <a:effectLst/>
                        </a:rPr>
                        <a:t>(1)</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31346862"/>
                  </a:ext>
                </a:extLst>
              </a:tr>
              <a:tr h="0">
                <a:tc>
                  <a:txBody>
                    <a:bodyPr/>
                    <a:lstStyle/>
                    <a:p>
                      <a:pPr marL="0" marR="0">
                        <a:lnSpc>
                          <a:spcPct val="107000"/>
                        </a:lnSpc>
                        <a:spcBef>
                          <a:spcPts val="0"/>
                        </a:spcBef>
                        <a:spcAft>
                          <a:spcPts val="0"/>
                        </a:spcAft>
                      </a:pPr>
                      <a:r>
                        <a:rPr lang="en-US" sz="1800" b="0" kern="100">
                          <a:effectLst/>
                        </a:rPr>
                        <a:t>Retail sales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174.046</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r>
                        <a:rPr lang="en-US" sz="1800" b="0" kern="100" baseline="30000">
                          <a:effectLst/>
                        </a:rPr>
                        <a:t> (1)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872066515"/>
                  </a:ext>
                </a:extLst>
              </a:tr>
              <a:tr h="0">
                <a:tc>
                  <a:txBody>
                    <a:bodyPr/>
                    <a:lstStyle/>
                    <a:p>
                      <a:pPr marL="0" marR="0">
                        <a:lnSpc>
                          <a:spcPct val="107000"/>
                        </a:lnSpc>
                        <a:spcBef>
                          <a:spcPts val="0"/>
                        </a:spcBef>
                        <a:spcAft>
                          <a:spcPts val="0"/>
                        </a:spcAft>
                      </a:pPr>
                      <a:r>
                        <a:rPr lang="en-US" sz="1800" b="0" kern="100">
                          <a:effectLst/>
                        </a:rPr>
                        <a:t>Vehicle sales, rental, leasing, and storage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174.054</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02722345"/>
                  </a:ext>
                </a:extLst>
              </a:tr>
              <a:tr h="147955">
                <a:tc>
                  <a:txBody>
                    <a:bodyPr/>
                    <a:lstStyle/>
                    <a:p>
                      <a:pPr marL="0" marR="0">
                        <a:lnSpc>
                          <a:spcPct val="107000"/>
                        </a:lnSpc>
                        <a:spcBef>
                          <a:spcPts val="0"/>
                        </a:spcBef>
                        <a:spcAft>
                          <a:spcPts val="0"/>
                        </a:spcAft>
                      </a:pPr>
                      <a:r>
                        <a:rPr lang="en-US" sz="1800" b="1" kern="100" dirty="0">
                          <a:effectLst/>
                        </a:rPr>
                        <a:t>COMMERCIAL - SERVICE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669099360"/>
                  </a:ext>
                </a:extLst>
              </a:tr>
              <a:tr h="0">
                <a:tc>
                  <a:txBody>
                    <a:bodyPr/>
                    <a:lstStyle/>
                    <a:p>
                      <a:pPr marL="0" marR="0">
                        <a:lnSpc>
                          <a:spcPct val="107000"/>
                        </a:lnSpc>
                        <a:spcBef>
                          <a:spcPts val="0"/>
                        </a:spcBef>
                        <a:spcAft>
                          <a:spcPts val="0"/>
                        </a:spcAft>
                      </a:pPr>
                      <a:r>
                        <a:rPr lang="en-US" sz="1800" b="0" kern="100">
                          <a:effectLst/>
                        </a:rPr>
                        <a:t>Banks and financial institutions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986415494"/>
                  </a:ext>
                </a:extLst>
              </a:tr>
              <a:tr h="0">
                <a:tc>
                  <a:txBody>
                    <a:bodyPr/>
                    <a:lstStyle/>
                    <a:p>
                      <a:pPr marL="0" marR="0">
                        <a:lnSpc>
                          <a:spcPct val="107000"/>
                        </a:lnSpc>
                        <a:spcBef>
                          <a:spcPts val="0"/>
                        </a:spcBef>
                        <a:spcAft>
                          <a:spcPts val="0"/>
                        </a:spcAft>
                      </a:pPr>
                      <a:r>
                        <a:rPr lang="en-US" sz="1800" b="0" kern="100">
                          <a:effectLst/>
                        </a:rPr>
                        <a:t>Car wash (principal use)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322471801"/>
                  </a:ext>
                </a:extLst>
              </a:tr>
              <a:tr h="0">
                <a:tc>
                  <a:txBody>
                    <a:bodyPr/>
                    <a:lstStyle/>
                    <a:p>
                      <a:pPr marL="0" marR="0">
                        <a:lnSpc>
                          <a:spcPct val="107000"/>
                        </a:lnSpc>
                        <a:spcBef>
                          <a:spcPts val="0"/>
                        </a:spcBef>
                        <a:spcAft>
                          <a:spcPts val="0"/>
                        </a:spcAft>
                      </a:pPr>
                      <a:r>
                        <a:rPr lang="en-US" sz="1800" b="0" kern="100">
                          <a:effectLst/>
                        </a:rPr>
                        <a:t>Childcare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r>
                        <a:rPr lang="en-US" sz="1800" b="0" kern="100" baseline="30000">
                          <a:effectLst/>
                        </a:rPr>
                        <a:t> (1)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71057078"/>
                  </a:ext>
                </a:extLst>
              </a:tr>
              <a:tr h="0">
                <a:tc>
                  <a:txBody>
                    <a:bodyPr/>
                    <a:lstStyle/>
                    <a:p>
                      <a:pPr marL="0" marR="0">
                        <a:lnSpc>
                          <a:spcPct val="107000"/>
                        </a:lnSpc>
                        <a:spcBef>
                          <a:spcPts val="0"/>
                        </a:spcBef>
                        <a:spcAft>
                          <a:spcPts val="0"/>
                        </a:spcAft>
                      </a:pPr>
                      <a:r>
                        <a:rPr lang="en-US" sz="1800" b="0" kern="100">
                          <a:effectLst/>
                        </a:rPr>
                        <a:t>Funeral homes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r>
                        <a:rPr lang="en-US" sz="1800" b="0" kern="100" baseline="30000" dirty="0">
                          <a:effectLst/>
                        </a:rPr>
                        <a:t> (2)</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77202507"/>
                  </a:ext>
                </a:extLst>
              </a:tr>
              <a:tr h="0">
                <a:tc>
                  <a:txBody>
                    <a:bodyPr/>
                    <a:lstStyle/>
                    <a:p>
                      <a:pPr marL="0" marR="0">
                        <a:lnSpc>
                          <a:spcPct val="107000"/>
                        </a:lnSpc>
                        <a:spcBef>
                          <a:spcPts val="0"/>
                        </a:spcBef>
                        <a:spcAft>
                          <a:spcPts val="0"/>
                        </a:spcAft>
                      </a:pPr>
                      <a:r>
                        <a:rPr lang="en-US" sz="1800" b="0" kern="100">
                          <a:effectLst/>
                        </a:rPr>
                        <a:t>General offices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r>
                        <a:rPr lang="en-US" sz="1800" b="0" kern="100" baseline="30000" dirty="0">
                          <a:effectLst/>
                        </a:rPr>
                        <a:t> (1)</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125757135"/>
                  </a:ext>
                </a:extLst>
              </a:tr>
              <a:tr h="0">
                <a:tc>
                  <a:txBody>
                    <a:bodyPr/>
                    <a:lstStyle/>
                    <a:p>
                      <a:pPr marL="0" marR="0">
                        <a:lnSpc>
                          <a:spcPct val="107000"/>
                        </a:lnSpc>
                        <a:spcBef>
                          <a:spcPts val="0"/>
                        </a:spcBef>
                        <a:spcAft>
                          <a:spcPts val="0"/>
                        </a:spcAft>
                      </a:pPr>
                      <a:r>
                        <a:rPr lang="en-US" sz="1800" b="0" kern="100">
                          <a:effectLst/>
                        </a:rPr>
                        <a:t>Medical and dental labs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573672937"/>
                  </a:ext>
                </a:extLst>
              </a:tr>
              <a:tr h="0">
                <a:tc>
                  <a:txBody>
                    <a:bodyPr/>
                    <a:lstStyle/>
                    <a:p>
                      <a:pPr marL="0" marR="0">
                        <a:lnSpc>
                          <a:spcPct val="107000"/>
                        </a:lnSpc>
                        <a:spcBef>
                          <a:spcPts val="0"/>
                        </a:spcBef>
                        <a:spcAft>
                          <a:spcPts val="0"/>
                        </a:spcAft>
                      </a:pPr>
                      <a:r>
                        <a:rPr lang="en-US" sz="1800" b="0" kern="100">
                          <a:effectLst/>
                        </a:rPr>
                        <a:t>Service establishments, business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65882252"/>
                  </a:ext>
                </a:extLst>
              </a:tr>
              <a:tr h="0">
                <a:tc>
                  <a:txBody>
                    <a:bodyPr/>
                    <a:lstStyle/>
                    <a:p>
                      <a:pPr marL="0" marR="0">
                        <a:lnSpc>
                          <a:spcPct val="107000"/>
                        </a:lnSpc>
                        <a:spcBef>
                          <a:spcPts val="0"/>
                        </a:spcBef>
                        <a:spcAft>
                          <a:spcPts val="0"/>
                        </a:spcAft>
                      </a:pPr>
                      <a:r>
                        <a:rPr lang="en-US" sz="1800" b="0" kern="100">
                          <a:effectLst/>
                        </a:rPr>
                        <a:t>Service establishments, intensive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3348295"/>
                  </a:ext>
                </a:extLst>
              </a:tr>
              <a:tr h="0">
                <a:tc>
                  <a:txBody>
                    <a:bodyPr/>
                    <a:lstStyle/>
                    <a:p>
                      <a:pPr marL="0" marR="0">
                        <a:lnSpc>
                          <a:spcPct val="107000"/>
                        </a:lnSpc>
                        <a:spcBef>
                          <a:spcPts val="0"/>
                        </a:spcBef>
                        <a:spcAft>
                          <a:spcPts val="0"/>
                        </a:spcAft>
                      </a:pPr>
                      <a:r>
                        <a:rPr lang="en-US" sz="1800" b="0" kern="100">
                          <a:effectLst/>
                        </a:rPr>
                        <a:t>Service establishments, personal</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174.049 (Pet Day Care)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556693219"/>
                  </a:ext>
                </a:extLst>
              </a:tr>
              <a:tr h="0">
                <a:tc>
                  <a:txBody>
                    <a:bodyPr/>
                    <a:lstStyle/>
                    <a:p>
                      <a:pPr marL="0" marR="0">
                        <a:lnSpc>
                          <a:spcPct val="107000"/>
                        </a:lnSpc>
                        <a:spcBef>
                          <a:spcPts val="0"/>
                        </a:spcBef>
                        <a:spcAft>
                          <a:spcPts val="0"/>
                        </a:spcAft>
                      </a:pPr>
                      <a:r>
                        <a:rPr lang="en-US" sz="1800" b="0" kern="100">
                          <a:effectLst/>
                        </a:rPr>
                        <a:t>Tattoo parlors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647706386"/>
                  </a:ext>
                </a:extLst>
              </a:tr>
              <a:tr h="0">
                <a:tc>
                  <a:txBody>
                    <a:bodyPr/>
                    <a:lstStyle/>
                    <a:p>
                      <a:pPr marL="0" marR="0">
                        <a:lnSpc>
                          <a:spcPct val="107000"/>
                        </a:lnSpc>
                        <a:spcBef>
                          <a:spcPts val="0"/>
                        </a:spcBef>
                        <a:spcAft>
                          <a:spcPts val="0"/>
                        </a:spcAft>
                      </a:pPr>
                      <a:r>
                        <a:rPr lang="en-US" sz="1800" b="0" kern="100">
                          <a:effectLst/>
                        </a:rPr>
                        <a:t>Vehicle repair, heavy</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174.055</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r>
                        <a:rPr lang="en-US" sz="1800" b="0" kern="100" baseline="30000">
                          <a:effectLst/>
                        </a:rPr>
                        <a:t> (3)</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711677872"/>
                  </a:ext>
                </a:extLst>
              </a:tr>
              <a:tr h="0">
                <a:tc>
                  <a:txBody>
                    <a:bodyPr/>
                    <a:lstStyle/>
                    <a:p>
                      <a:pPr marL="0" marR="0">
                        <a:lnSpc>
                          <a:spcPct val="107000"/>
                        </a:lnSpc>
                        <a:spcBef>
                          <a:spcPts val="0"/>
                        </a:spcBef>
                        <a:spcAft>
                          <a:spcPts val="0"/>
                        </a:spcAft>
                      </a:pPr>
                      <a:r>
                        <a:rPr lang="en-US" sz="1800" b="0" kern="100">
                          <a:effectLst/>
                        </a:rPr>
                        <a:t>Vehicle repair, light</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174.055</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75863798"/>
                  </a:ext>
                </a:extLst>
              </a:tr>
              <a:tr h="0">
                <a:tc>
                  <a:txBody>
                    <a:bodyPr/>
                    <a:lstStyle/>
                    <a:p>
                      <a:pPr marL="0" marR="0">
                        <a:lnSpc>
                          <a:spcPct val="107000"/>
                        </a:lnSpc>
                        <a:spcBef>
                          <a:spcPts val="0"/>
                        </a:spcBef>
                        <a:spcAft>
                          <a:spcPts val="0"/>
                        </a:spcAft>
                      </a:pPr>
                      <a:r>
                        <a:rPr lang="en-US" sz="1800" b="0" kern="100">
                          <a:effectLst/>
                        </a:rPr>
                        <a:t>Veterinarians and veterinary clinics (no boarding of animals)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934899151"/>
                  </a:ext>
                </a:extLst>
              </a:tr>
              <a:tr h="0">
                <a:tc>
                  <a:txBody>
                    <a:bodyPr/>
                    <a:lstStyle/>
                    <a:p>
                      <a:pPr marL="0" marR="0">
                        <a:lnSpc>
                          <a:spcPct val="107000"/>
                        </a:lnSpc>
                        <a:spcBef>
                          <a:spcPts val="0"/>
                        </a:spcBef>
                        <a:spcAft>
                          <a:spcPts val="0"/>
                        </a:spcAft>
                      </a:pPr>
                      <a:r>
                        <a:rPr lang="en-US" sz="1800" b="1" kern="100" dirty="0">
                          <a:effectLst/>
                        </a:rPr>
                        <a:t>INDUSTRIAL WAREHOUSING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82574920"/>
                  </a:ext>
                </a:extLst>
              </a:tr>
              <a:tr h="0">
                <a:tc>
                  <a:txBody>
                    <a:bodyPr/>
                    <a:lstStyle/>
                    <a:p>
                      <a:pPr marL="0" marR="0">
                        <a:lnSpc>
                          <a:spcPct val="107000"/>
                        </a:lnSpc>
                        <a:spcBef>
                          <a:spcPts val="0"/>
                        </a:spcBef>
                        <a:spcAft>
                          <a:spcPts val="0"/>
                        </a:spcAft>
                      </a:pPr>
                      <a:r>
                        <a:rPr lang="en-US" sz="1800" b="0" kern="100">
                          <a:effectLst/>
                        </a:rPr>
                        <a:t>Assembly of components manufactured off-site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734868603"/>
                  </a:ext>
                </a:extLst>
              </a:tr>
              <a:tr h="0">
                <a:tc>
                  <a:txBody>
                    <a:bodyPr/>
                    <a:lstStyle/>
                    <a:p>
                      <a:pPr marL="0" marR="0">
                        <a:lnSpc>
                          <a:spcPct val="107000"/>
                        </a:lnSpc>
                        <a:spcBef>
                          <a:spcPts val="0"/>
                        </a:spcBef>
                        <a:spcAft>
                          <a:spcPts val="0"/>
                        </a:spcAft>
                      </a:pPr>
                      <a:r>
                        <a:rPr lang="en-US" sz="1800" b="0" kern="100">
                          <a:effectLst/>
                        </a:rPr>
                        <a:t>Self-storage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174.052</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59710787"/>
                  </a:ext>
                </a:extLst>
              </a:tr>
              <a:tr h="0">
                <a:tc>
                  <a:txBody>
                    <a:bodyPr/>
                    <a:lstStyle/>
                    <a:p>
                      <a:pPr marL="0" marR="0">
                        <a:lnSpc>
                          <a:spcPct val="107000"/>
                        </a:lnSpc>
                        <a:spcBef>
                          <a:spcPts val="0"/>
                        </a:spcBef>
                        <a:spcAft>
                          <a:spcPts val="0"/>
                        </a:spcAft>
                      </a:pPr>
                      <a:r>
                        <a:rPr lang="en-US" sz="1800" b="1" kern="100" dirty="0">
                          <a:effectLst/>
                        </a:rPr>
                        <a:t>INSTITUTIONAL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013652340"/>
                  </a:ext>
                </a:extLst>
              </a:tr>
              <a:tr h="0">
                <a:tc>
                  <a:txBody>
                    <a:bodyPr/>
                    <a:lstStyle/>
                    <a:p>
                      <a:pPr marL="0" marR="0">
                        <a:lnSpc>
                          <a:spcPct val="107000"/>
                        </a:lnSpc>
                        <a:spcBef>
                          <a:spcPts val="0"/>
                        </a:spcBef>
                        <a:spcAft>
                          <a:spcPts val="0"/>
                        </a:spcAft>
                      </a:pPr>
                      <a:r>
                        <a:rPr lang="en-US" sz="1800" b="0" kern="100">
                          <a:effectLst/>
                        </a:rPr>
                        <a:t>Churches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r>
                        <a:rPr lang="en-US" sz="1800" b="0" kern="100" baseline="30000">
                          <a:effectLst/>
                        </a:rPr>
                        <a:t>(5)</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r>
                        <a:rPr lang="en-US" sz="1800" b="0" kern="100" baseline="30000">
                          <a:effectLst/>
                        </a:rPr>
                        <a:t>(5)</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768470050"/>
                  </a:ext>
                </a:extLst>
              </a:tr>
              <a:tr h="0">
                <a:tc>
                  <a:txBody>
                    <a:bodyPr/>
                    <a:lstStyle/>
                    <a:p>
                      <a:pPr marL="0" marR="0">
                        <a:lnSpc>
                          <a:spcPct val="107000"/>
                        </a:lnSpc>
                        <a:spcBef>
                          <a:spcPts val="0"/>
                        </a:spcBef>
                        <a:spcAft>
                          <a:spcPts val="0"/>
                        </a:spcAft>
                      </a:pPr>
                      <a:r>
                        <a:rPr lang="en-US" sz="1800" b="0" kern="100">
                          <a:effectLst/>
                        </a:rPr>
                        <a:t>Clubs, lodges and fraternal organizations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r>
                        <a:rPr lang="en-US" sz="1800" b="0" kern="100" baseline="30000">
                          <a:effectLst/>
                        </a:rPr>
                        <a:t> (2) (5)</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250499811"/>
                  </a:ext>
                </a:extLst>
              </a:tr>
              <a:tr h="0">
                <a:tc>
                  <a:txBody>
                    <a:bodyPr/>
                    <a:lstStyle/>
                    <a:p>
                      <a:pPr marL="0" marR="0">
                        <a:lnSpc>
                          <a:spcPct val="107000"/>
                        </a:lnSpc>
                        <a:spcBef>
                          <a:spcPts val="0"/>
                        </a:spcBef>
                        <a:spcAft>
                          <a:spcPts val="0"/>
                        </a:spcAft>
                      </a:pPr>
                      <a:r>
                        <a:rPr lang="en-US" sz="1800" b="0" kern="100">
                          <a:effectLst/>
                        </a:rPr>
                        <a:t>Corrections facilities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174.036</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938746867"/>
                  </a:ext>
                </a:extLst>
              </a:tr>
              <a:tr h="0">
                <a:tc>
                  <a:txBody>
                    <a:bodyPr/>
                    <a:lstStyle/>
                    <a:p>
                      <a:pPr marL="0" marR="0">
                        <a:lnSpc>
                          <a:spcPct val="107000"/>
                        </a:lnSpc>
                        <a:spcBef>
                          <a:spcPts val="0"/>
                        </a:spcBef>
                        <a:spcAft>
                          <a:spcPts val="0"/>
                        </a:spcAft>
                      </a:pPr>
                      <a:r>
                        <a:rPr lang="en-US" sz="1800" b="0" kern="100">
                          <a:effectLst/>
                        </a:rPr>
                        <a:t>Crematoriums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174.037</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516150190"/>
                  </a:ext>
                </a:extLst>
              </a:tr>
              <a:tr h="0">
                <a:tc>
                  <a:txBody>
                    <a:bodyPr/>
                    <a:lstStyle/>
                    <a:p>
                      <a:pPr marL="0" marR="0">
                        <a:lnSpc>
                          <a:spcPct val="107000"/>
                        </a:lnSpc>
                        <a:spcBef>
                          <a:spcPts val="0"/>
                        </a:spcBef>
                        <a:spcAft>
                          <a:spcPts val="0"/>
                        </a:spcAft>
                      </a:pPr>
                      <a:r>
                        <a:rPr lang="en-US" sz="1800" b="0" kern="100">
                          <a:effectLst/>
                        </a:rPr>
                        <a:t>Educational service establishments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335873045"/>
                  </a:ext>
                </a:extLst>
              </a:tr>
              <a:tr h="0">
                <a:tc>
                  <a:txBody>
                    <a:bodyPr/>
                    <a:lstStyle/>
                    <a:p>
                      <a:pPr marL="0" marR="0">
                        <a:lnSpc>
                          <a:spcPct val="107000"/>
                        </a:lnSpc>
                        <a:spcBef>
                          <a:spcPts val="0"/>
                        </a:spcBef>
                        <a:spcAft>
                          <a:spcPts val="0"/>
                        </a:spcAft>
                      </a:pPr>
                      <a:r>
                        <a:rPr lang="en-US" sz="1800" b="0" kern="100">
                          <a:effectLst/>
                        </a:rPr>
                        <a:t>Government establishments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825812247"/>
                  </a:ext>
                </a:extLst>
              </a:tr>
              <a:tr h="0">
                <a:tc>
                  <a:txBody>
                    <a:bodyPr/>
                    <a:lstStyle/>
                    <a:p>
                      <a:pPr marL="0" marR="0">
                        <a:lnSpc>
                          <a:spcPct val="107000"/>
                        </a:lnSpc>
                        <a:spcBef>
                          <a:spcPts val="0"/>
                        </a:spcBef>
                        <a:spcAft>
                          <a:spcPts val="0"/>
                        </a:spcAft>
                      </a:pPr>
                      <a:r>
                        <a:rPr lang="en-US" sz="1800" b="0" kern="100">
                          <a:effectLst/>
                        </a:rPr>
                        <a:t>Hospitals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r>
                        <a:rPr lang="en-US" sz="1800" b="0" kern="100" baseline="30000" dirty="0">
                          <a:effectLst/>
                        </a:rPr>
                        <a:t> (2)</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995042396"/>
                  </a:ext>
                </a:extLst>
              </a:tr>
              <a:tr h="0">
                <a:tc>
                  <a:txBody>
                    <a:bodyPr/>
                    <a:lstStyle/>
                    <a:p>
                      <a:pPr marL="0" marR="0">
                        <a:lnSpc>
                          <a:spcPct val="107000"/>
                        </a:lnSpc>
                        <a:spcBef>
                          <a:spcPts val="0"/>
                        </a:spcBef>
                        <a:spcAft>
                          <a:spcPts val="0"/>
                        </a:spcAft>
                      </a:pPr>
                      <a:r>
                        <a:rPr lang="en-US" sz="1800" b="0" kern="100">
                          <a:effectLst/>
                        </a:rPr>
                        <a:t>Schools, elementary and middle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highlight>
                            <a:srgbClr val="00FFFF"/>
                          </a:highligh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959314"/>
                  </a:ext>
                </a:extLst>
              </a:tr>
              <a:tr h="0">
                <a:tc>
                  <a:txBody>
                    <a:bodyPr/>
                    <a:lstStyle/>
                    <a:p>
                      <a:pPr marL="0" marR="0">
                        <a:lnSpc>
                          <a:spcPct val="107000"/>
                        </a:lnSpc>
                        <a:spcBef>
                          <a:spcPts val="0"/>
                        </a:spcBef>
                        <a:spcAft>
                          <a:spcPts val="0"/>
                        </a:spcAft>
                      </a:pPr>
                      <a:r>
                        <a:rPr lang="en-US" sz="1800" b="0" kern="100">
                          <a:effectLst/>
                        </a:rPr>
                        <a:t>Schools, high</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highlight>
                            <a:srgbClr val="00FFFF"/>
                          </a:highligh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222781308"/>
                  </a:ext>
                </a:extLst>
              </a:tr>
              <a:tr h="0">
                <a:tc>
                  <a:txBody>
                    <a:bodyPr/>
                    <a:lstStyle/>
                    <a:p>
                      <a:pPr marL="0" marR="0">
                        <a:lnSpc>
                          <a:spcPct val="107000"/>
                        </a:lnSpc>
                        <a:spcBef>
                          <a:spcPts val="0"/>
                        </a:spcBef>
                        <a:spcAft>
                          <a:spcPts val="0"/>
                        </a:spcAft>
                      </a:pPr>
                      <a:r>
                        <a:rPr lang="en-US" sz="1800" b="1" kern="100" dirty="0">
                          <a:effectLst/>
                        </a:rPr>
                        <a:t>LODGING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848660803"/>
                  </a:ext>
                </a:extLst>
              </a:tr>
              <a:tr h="0">
                <a:tc>
                  <a:txBody>
                    <a:bodyPr/>
                    <a:lstStyle/>
                    <a:p>
                      <a:pPr marL="0" marR="0">
                        <a:lnSpc>
                          <a:spcPct val="107000"/>
                        </a:lnSpc>
                        <a:spcBef>
                          <a:spcPts val="0"/>
                        </a:spcBef>
                        <a:spcAft>
                          <a:spcPts val="0"/>
                        </a:spcAft>
                      </a:pPr>
                      <a:r>
                        <a:rPr lang="en-US" sz="1800" b="0" kern="100">
                          <a:effectLst/>
                        </a:rPr>
                        <a:t>Bed and breakfast inns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673326127"/>
                  </a:ext>
                </a:extLst>
              </a:tr>
              <a:tr h="0">
                <a:tc>
                  <a:txBody>
                    <a:bodyPr/>
                    <a:lstStyle/>
                    <a:p>
                      <a:pPr marL="0" marR="0">
                        <a:lnSpc>
                          <a:spcPct val="107000"/>
                        </a:lnSpc>
                        <a:spcBef>
                          <a:spcPts val="0"/>
                        </a:spcBef>
                        <a:spcAft>
                          <a:spcPts val="0"/>
                        </a:spcAft>
                      </a:pPr>
                      <a:r>
                        <a:rPr lang="en-US" sz="1800" b="0" kern="100">
                          <a:effectLst/>
                        </a:rPr>
                        <a:t>Guest cottages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748325056"/>
                  </a:ext>
                </a:extLst>
              </a:tr>
              <a:tr h="0">
                <a:tc>
                  <a:txBody>
                    <a:bodyPr/>
                    <a:lstStyle/>
                    <a:p>
                      <a:pPr marL="0" marR="0">
                        <a:lnSpc>
                          <a:spcPct val="107000"/>
                        </a:lnSpc>
                        <a:spcBef>
                          <a:spcPts val="0"/>
                        </a:spcBef>
                        <a:spcAft>
                          <a:spcPts val="0"/>
                        </a:spcAft>
                      </a:pPr>
                      <a:r>
                        <a:rPr lang="en-US" sz="1800" b="0" kern="100">
                          <a:effectLst/>
                        </a:rPr>
                        <a:t>Hotels, motels, tourist courts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967515695"/>
                  </a:ext>
                </a:extLst>
              </a:tr>
              <a:tr h="0">
                <a:tc>
                  <a:txBody>
                    <a:bodyPr/>
                    <a:lstStyle/>
                    <a:p>
                      <a:pPr marL="0" marR="0">
                        <a:lnSpc>
                          <a:spcPct val="107000"/>
                        </a:lnSpc>
                        <a:spcBef>
                          <a:spcPts val="0"/>
                        </a:spcBef>
                        <a:spcAft>
                          <a:spcPts val="0"/>
                        </a:spcAft>
                      </a:pPr>
                      <a:r>
                        <a:rPr lang="en-US" sz="1800" b="1" kern="100" dirty="0">
                          <a:effectLst/>
                        </a:rPr>
                        <a:t>RECREATION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719027005"/>
                  </a:ext>
                </a:extLst>
              </a:tr>
              <a:tr h="0">
                <a:tc>
                  <a:txBody>
                    <a:bodyPr/>
                    <a:lstStyle/>
                    <a:p>
                      <a:pPr marL="0" marR="0">
                        <a:lnSpc>
                          <a:spcPct val="107000"/>
                        </a:lnSpc>
                        <a:spcBef>
                          <a:spcPts val="0"/>
                        </a:spcBef>
                        <a:spcAft>
                          <a:spcPts val="0"/>
                        </a:spcAft>
                      </a:pPr>
                      <a:r>
                        <a:rPr lang="en-US" sz="1800" b="0" kern="100">
                          <a:effectLst/>
                        </a:rPr>
                        <a:t>Clubs and lodges (public or private) including golf courses and similar activities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60254546"/>
                  </a:ext>
                </a:extLst>
              </a:tr>
              <a:tr h="0">
                <a:tc>
                  <a:txBody>
                    <a:bodyPr/>
                    <a:lstStyle/>
                    <a:p>
                      <a:pPr marL="0" marR="0">
                        <a:lnSpc>
                          <a:spcPct val="107000"/>
                        </a:lnSpc>
                        <a:spcBef>
                          <a:spcPts val="0"/>
                        </a:spcBef>
                        <a:spcAft>
                          <a:spcPts val="0"/>
                        </a:spcAft>
                      </a:pPr>
                      <a:r>
                        <a:rPr lang="en-US" sz="1800" b="0" kern="100">
                          <a:effectLst/>
                        </a:rPr>
                        <a:t>Dance clubs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939720056"/>
                  </a:ext>
                </a:extLst>
              </a:tr>
              <a:tr h="0">
                <a:tc>
                  <a:txBody>
                    <a:bodyPr/>
                    <a:lstStyle/>
                    <a:p>
                      <a:pPr marL="0" marR="0">
                        <a:lnSpc>
                          <a:spcPct val="107000"/>
                        </a:lnSpc>
                        <a:spcBef>
                          <a:spcPts val="0"/>
                        </a:spcBef>
                        <a:spcAft>
                          <a:spcPts val="0"/>
                        </a:spcAft>
                      </a:pPr>
                      <a:r>
                        <a:rPr lang="en-US" sz="1800" b="0" kern="100">
                          <a:effectLst/>
                        </a:rPr>
                        <a:t>Event halls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174.039</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376198932"/>
                  </a:ext>
                </a:extLst>
              </a:tr>
              <a:tr h="0">
                <a:tc>
                  <a:txBody>
                    <a:bodyPr/>
                    <a:lstStyle/>
                    <a:p>
                      <a:pPr marL="0" marR="0">
                        <a:lnSpc>
                          <a:spcPct val="107000"/>
                        </a:lnSpc>
                        <a:spcBef>
                          <a:spcPts val="0"/>
                        </a:spcBef>
                        <a:spcAft>
                          <a:spcPts val="0"/>
                        </a:spcAft>
                      </a:pPr>
                      <a:r>
                        <a:rPr lang="en-US" sz="1800" b="0" kern="100">
                          <a:effectLst/>
                        </a:rPr>
                        <a:t>Public recreational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863569129"/>
                  </a:ext>
                </a:extLst>
              </a:tr>
              <a:tr h="0">
                <a:tc>
                  <a:txBody>
                    <a:bodyPr/>
                    <a:lstStyle/>
                    <a:p>
                      <a:pPr marL="0" marR="0">
                        <a:lnSpc>
                          <a:spcPct val="107000"/>
                        </a:lnSpc>
                        <a:spcBef>
                          <a:spcPts val="0"/>
                        </a:spcBef>
                        <a:spcAft>
                          <a:spcPts val="0"/>
                        </a:spcAft>
                      </a:pPr>
                      <a:r>
                        <a:rPr lang="en-US" sz="1800" b="0" kern="100">
                          <a:effectLst/>
                        </a:rPr>
                        <a:t>Recreation, indoor</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r>
                        <a:rPr lang="en-US" sz="1800" b="0" kern="100" baseline="30000">
                          <a:effectLst/>
                        </a:rPr>
                        <a:t> (1)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510557965"/>
                  </a:ext>
                </a:extLst>
              </a:tr>
              <a:tr h="0">
                <a:tc>
                  <a:txBody>
                    <a:bodyPr/>
                    <a:lstStyle/>
                    <a:p>
                      <a:pPr marL="0" marR="0">
                        <a:lnSpc>
                          <a:spcPct val="107000"/>
                        </a:lnSpc>
                        <a:spcBef>
                          <a:spcPts val="0"/>
                        </a:spcBef>
                        <a:spcAft>
                          <a:spcPts val="0"/>
                        </a:spcAft>
                      </a:pPr>
                      <a:r>
                        <a:rPr lang="en-US" sz="1800" b="0" kern="100">
                          <a:effectLst/>
                        </a:rPr>
                        <a:t>Recreation, nature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492867204"/>
                  </a:ext>
                </a:extLst>
              </a:tr>
              <a:tr h="0">
                <a:tc>
                  <a:txBody>
                    <a:bodyPr/>
                    <a:lstStyle/>
                    <a:p>
                      <a:pPr marL="0" marR="0">
                        <a:lnSpc>
                          <a:spcPct val="107000"/>
                        </a:lnSpc>
                        <a:spcBef>
                          <a:spcPts val="0"/>
                        </a:spcBef>
                        <a:spcAft>
                          <a:spcPts val="0"/>
                        </a:spcAft>
                      </a:pPr>
                      <a:r>
                        <a:rPr lang="en-US" sz="1800" b="0" kern="100">
                          <a:effectLst/>
                        </a:rPr>
                        <a:t>Recreational vehicle (RV) park</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174.050</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2186320"/>
                  </a:ext>
                </a:extLst>
              </a:tr>
              <a:tr h="0">
                <a:tc>
                  <a:txBody>
                    <a:bodyPr/>
                    <a:lstStyle/>
                    <a:p>
                      <a:pPr marL="0" marR="0">
                        <a:lnSpc>
                          <a:spcPct val="107000"/>
                        </a:lnSpc>
                        <a:spcBef>
                          <a:spcPts val="0"/>
                        </a:spcBef>
                        <a:spcAft>
                          <a:spcPts val="0"/>
                        </a:spcAft>
                      </a:pPr>
                      <a:r>
                        <a:rPr lang="en-US" sz="1800" b="1" kern="100" dirty="0">
                          <a:effectLst/>
                        </a:rPr>
                        <a:t>RESIDENTIAL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273818313"/>
                  </a:ext>
                </a:extLst>
              </a:tr>
              <a:tr h="0">
                <a:tc>
                  <a:txBody>
                    <a:bodyPr/>
                    <a:lstStyle/>
                    <a:p>
                      <a:pPr marL="0" marR="0">
                        <a:lnSpc>
                          <a:spcPct val="107000"/>
                        </a:lnSpc>
                        <a:spcBef>
                          <a:spcPts val="0"/>
                        </a:spcBef>
                        <a:spcAft>
                          <a:spcPts val="0"/>
                        </a:spcAft>
                      </a:pPr>
                      <a:r>
                        <a:rPr lang="en-US" sz="1800" b="0" kern="100">
                          <a:effectLst/>
                        </a:rPr>
                        <a:t>Multi-family dwellings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173.31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075912074"/>
                  </a:ext>
                </a:extLst>
              </a:tr>
              <a:tr h="0">
                <a:tc>
                  <a:txBody>
                    <a:bodyPr/>
                    <a:lstStyle/>
                    <a:p>
                      <a:pPr marL="0" marR="0">
                        <a:lnSpc>
                          <a:spcPct val="107000"/>
                        </a:lnSpc>
                        <a:spcBef>
                          <a:spcPts val="0"/>
                        </a:spcBef>
                        <a:spcAft>
                          <a:spcPts val="0"/>
                        </a:spcAft>
                      </a:pPr>
                      <a:r>
                        <a:rPr lang="en-US" sz="1800" b="0" kern="100">
                          <a:effectLst/>
                        </a:rPr>
                        <a:t>Nursing homes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r>
                        <a:rPr lang="en-US" sz="1800" b="0" kern="100" baseline="30000">
                          <a:effectLst/>
                        </a:rPr>
                        <a:t> (2)</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229467863"/>
                  </a:ext>
                </a:extLst>
              </a:tr>
              <a:tr h="0">
                <a:tc>
                  <a:txBody>
                    <a:bodyPr/>
                    <a:lstStyle/>
                    <a:p>
                      <a:pPr marL="0" marR="0">
                        <a:lnSpc>
                          <a:spcPct val="107000"/>
                        </a:lnSpc>
                        <a:spcBef>
                          <a:spcPts val="0"/>
                        </a:spcBef>
                        <a:spcAft>
                          <a:spcPts val="0"/>
                        </a:spcAft>
                      </a:pPr>
                      <a:r>
                        <a:rPr lang="en-US" sz="1800" b="0" kern="100">
                          <a:effectLst/>
                        </a:rPr>
                        <a:t>Single family dwellings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073263636"/>
                  </a:ext>
                </a:extLst>
              </a:tr>
              <a:tr h="0">
                <a:tc>
                  <a:txBody>
                    <a:bodyPr/>
                    <a:lstStyle/>
                    <a:p>
                      <a:pPr marL="0" marR="0">
                        <a:lnSpc>
                          <a:spcPct val="107000"/>
                        </a:lnSpc>
                        <a:spcBef>
                          <a:spcPts val="0"/>
                        </a:spcBef>
                        <a:spcAft>
                          <a:spcPts val="0"/>
                        </a:spcAft>
                      </a:pPr>
                      <a:r>
                        <a:rPr lang="en-US" sz="1800" b="0" kern="100" dirty="0">
                          <a:effectLst/>
                        </a:rPr>
                        <a:t>Townhomes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80913328"/>
                  </a:ext>
                </a:extLst>
              </a:tr>
              <a:tr h="0">
                <a:tc>
                  <a:txBody>
                    <a:bodyPr/>
                    <a:lstStyle/>
                    <a:p>
                      <a:pPr marL="0" marR="0">
                        <a:lnSpc>
                          <a:spcPct val="107000"/>
                        </a:lnSpc>
                        <a:spcBef>
                          <a:spcPts val="0"/>
                        </a:spcBef>
                        <a:spcAft>
                          <a:spcPts val="0"/>
                        </a:spcAft>
                      </a:pPr>
                      <a:r>
                        <a:rPr lang="en-US" sz="1800" b="1" kern="100" dirty="0">
                          <a:effectLst/>
                        </a:rPr>
                        <a:t>TRANSPORTATION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883604135"/>
                  </a:ext>
                </a:extLst>
              </a:tr>
              <a:tr h="0">
                <a:tc>
                  <a:txBody>
                    <a:bodyPr/>
                    <a:lstStyle/>
                    <a:p>
                      <a:pPr marL="0" marR="0">
                        <a:lnSpc>
                          <a:spcPct val="107000"/>
                        </a:lnSpc>
                        <a:spcBef>
                          <a:spcPts val="0"/>
                        </a:spcBef>
                        <a:spcAft>
                          <a:spcPts val="0"/>
                        </a:spcAft>
                      </a:pPr>
                      <a:r>
                        <a:rPr lang="en-US" sz="1800" b="0" kern="100">
                          <a:effectLst/>
                        </a:rPr>
                        <a:t>Boat storage (wet and dry)</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193496969"/>
                  </a:ext>
                </a:extLst>
              </a:tr>
              <a:tr h="0">
                <a:tc>
                  <a:txBody>
                    <a:bodyPr/>
                    <a:lstStyle/>
                    <a:p>
                      <a:pPr marL="0" marR="0">
                        <a:lnSpc>
                          <a:spcPct val="107000"/>
                        </a:lnSpc>
                        <a:spcBef>
                          <a:spcPts val="0"/>
                        </a:spcBef>
                        <a:spcAft>
                          <a:spcPts val="0"/>
                        </a:spcAft>
                      </a:pPr>
                      <a:r>
                        <a:rPr lang="en-US" sz="1800" b="0" kern="100">
                          <a:effectLst/>
                        </a:rPr>
                        <a:t>Marinas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473015888"/>
                  </a:ext>
                </a:extLst>
              </a:tr>
              <a:tr h="0">
                <a:tc>
                  <a:txBody>
                    <a:bodyPr/>
                    <a:lstStyle/>
                    <a:p>
                      <a:pPr marL="0" marR="0">
                        <a:lnSpc>
                          <a:spcPct val="107000"/>
                        </a:lnSpc>
                        <a:spcBef>
                          <a:spcPts val="0"/>
                        </a:spcBef>
                        <a:spcAft>
                          <a:spcPts val="0"/>
                        </a:spcAft>
                      </a:pPr>
                      <a:r>
                        <a:rPr lang="en-US" sz="1800" b="0" kern="100">
                          <a:effectLst/>
                        </a:rPr>
                        <a:t>Parking garages (principal use)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174.048</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470473724"/>
                  </a:ext>
                </a:extLst>
              </a:tr>
              <a:tr h="0">
                <a:tc>
                  <a:txBody>
                    <a:bodyPr/>
                    <a:lstStyle/>
                    <a:p>
                      <a:pPr marL="0" marR="0">
                        <a:lnSpc>
                          <a:spcPct val="107000"/>
                        </a:lnSpc>
                        <a:spcBef>
                          <a:spcPts val="0"/>
                        </a:spcBef>
                        <a:spcAft>
                          <a:spcPts val="0"/>
                        </a:spcAft>
                      </a:pPr>
                      <a:r>
                        <a:rPr lang="en-US" sz="1800" b="0" kern="100">
                          <a:effectLst/>
                        </a:rPr>
                        <a:t>Surface parking lots (principal use)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265913276"/>
                  </a:ext>
                </a:extLst>
              </a:tr>
              <a:tr h="0">
                <a:tc>
                  <a:txBody>
                    <a:bodyPr/>
                    <a:lstStyle/>
                    <a:p>
                      <a:pPr marL="0" marR="0">
                        <a:lnSpc>
                          <a:spcPct val="107000"/>
                        </a:lnSpc>
                        <a:spcBef>
                          <a:spcPts val="0"/>
                        </a:spcBef>
                        <a:spcAft>
                          <a:spcPts val="0"/>
                        </a:spcAft>
                      </a:pPr>
                      <a:r>
                        <a:rPr lang="en-US" sz="1800" b="1" kern="100" dirty="0">
                          <a:effectLst/>
                        </a:rPr>
                        <a:t>UTILITY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225009948"/>
                  </a:ext>
                </a:extLst>
              </a:tr>
              <a:tr h="0">
                <a:tc>
                  <a:txBody>
                    <a:bodyPr/>
                    <a:lstStyle/>
                    <a:p>
                      <a:pPr marL="0" marR="0">
                        <a:lnSpc>
                          <a:spcPct val="107000"/>
                        </a:lnSpc>
                        <a:spcBef>
                          <a:spcPts val="0"/>
                        </a:spcBef>
                        <a:spcAft>
                          <a:spcPts val="0"/>
                        </a:spcAft>
                      </a:pPr>
                      <a:r>
                        <a:rPr lang="en-US" sz="1800" b="0" kern="100" dirty="0">
                          <a:effectLst/>
                        </a:rPr>
                        <a:t>Commercial towers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301121598"/>
                  </a:ext>
                </a:extLst>
              </a:tr>
              <a:tr h="0">
                <a:tc>
                  <a:txBody>
                    <a:bodyPr/>
                    <a:lstStyle/>
                    <a:p>
                      <a:pPr marL="0" marR="0">
                        <a:lnSpc>
                          <a:spcPct val="107000"/>
                        </a:lnSpc>
                        <a:spcBef>
                          <a:spcPts val="0"/>
                        </a:spcBef>
                        <a:spcAft>
                          <a:spcPts val="0"/>
                        </a:spcAft>
                      </a:pPr>
                      <a:r>
                        <a:rPr lang="en-US" sz="1800" b="0" kern="100" dirty="0">
                          <a:effectLst/>
                        </a:rPr>
                        <a:t>Communication towers and facilities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174.034</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816538707"/>
                  </a:ext>
                </a:extLst>
              </a:tr>
              <a:tr h="0">
                <a:tc>
                  <a:txBody>
                    <a:bodyPr/>
                    <a:lstStyle/>
                    <a:p>
                      <a:pPr marL="0" marR="0">
                        <a:lnSpc>
                          <a:spcPct val="107000"/>
                        </a:lnSpc>
                        <a:spcBef>
                          <a:spcPts val="0"/>
                        </a:spcBef>
                        <a:spcAft>
                          <a:spcPts val="0"/>
                        </a:spcAft>
                      </a:pPr>
                      <a:r>
                        <a:rPr lang="en-US" sz="1800" b="0" kern="100">
                          <a:effectLst/>
                        </a:rPr>
                        <a:t>Communication towers and facilities, Camouflaged</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174.034</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988483471"/>
                  </a:ext>
                </a:extLst>
              </a:tr>
              <a:tr h="0">
                <a:tc>
                  <a:txBody>
                    <a:bodyPr/>
                    <a:lstStyle/>
                    <a:p>
                      <a:pPr marL="0" marR="0">
                        <a:lnSpc>
                          <a:spcPct val="107000"/>
                        </a:lnSpc>
                        <a:spcBef>
                          <a:spcPts val="0"/>
                        </a:spcBef>
                        <a:spcAft>
                          <a:spcPts val="0"/>
                        </a:spcAft>
                      </a:pPr>
                      <a:r>
                        <a:rPr lang="en-US" sz="1800" b="0" kern="100" dirty="0">
                          <a:effectLst/>
                        </a:rPr>
                        <a:t>Public utility facilities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152263467"/>
                  </a:ext>
                </a:extLst>
              </a:tr>
            </a:tbl>
          </a:graphicData>
        </a:graphic>
      </p:graphicFrame>
      <p:graphicFrame>
        <p:nvGraphicFramePr>
          <p:cNvPr id="11" name="Table 10">
            <a:extLst>
              <a:ext uri="{FF2B5EF4-FFF2-40B4-BE49-F238E27FC236}">
                <a16:creationId xmlns:a16="http://schemas.microsoft.com/office/drawing/2014/main" id="{2315D9B7-7C72-AB9F-A9EF-85176445C9FD}"/>
              </a:ext>
            </a:extLst>
          </p:cNvPr>
          <p:cNvGraphicFramePr>
            <a:graphicFrameLocks noGrp="1"/>
          </p:cNvGraphicFramePr>
          <p:nvPr>
            <p:extLst>
              <p:ext uri="{D42A27DB-BD31-4B8C-83A1-F6EECF244321}">
                <p14:modId xmlns:p14="http://schemas.microsoft.com/office/powerpoint/2010/main" val="4144013113"/>
              </p:ext>
            </p:extLst>
          </p:nvPr>
        </p:nvGraphicFramePr>
        <p:xfrm>
          <a:off x="31710148" y="6371833"/>
          <a:ext cx="10326940" cy="15946993"/>
        </p:xfrm>
        <a:graphic>
          <a:graphicData uri="http://schemas.openxmlformats.org/drawingml/2006/table">
            <a:tbl>
              <a:tblPr firstRow="1" firstCol="1" bandRow="1">
                <a:tableStyleId>{69012ECD-51FC-41F1-AA8D-1B2483CD663E}</a:tableStyleId>
              </a:tblPr>
              <a:tblGrid>
                <a:gridCol w="5566438">
                  <a:extLst>
                    <a:ext uri="{9D8B030D-6E8A-4147-A177-3AD203B41FA5}">
                      <a16:colId xmlns:a16="http://schemas.microsoft.com/office/drawing/2014/main" val="2206273913"/>
                    </a:ext>
                  </a:extLst>
                </a:gridCol>
                <a:gridCol w="1637396">
                  <a:extLst>
                    <a:ext uri="{9D8B030D-6E8A-4147-A177-3AD203B41FA5}">
                      <a16:colId xmlns:a16="http://schemas.microsoft.com/office/drawing/2014/main" val="1901827042"/>
                    </a:ext>
                  </a:extLst>
                </a:gridCol>
                <a:gridCol w="781296">
                  <a:extLst>
                    <a:ext uri="{9D8B030D-6E8A-4147-A177-3AD203B41FA5}">
                      <a16:colId xmlns:a16="http://schemas.microsoft.com/office/drawing/2014/main" val="1107553814"/>
                    </a:ext>
                  </a:extLst>
                </a:gridCol>
                <a:gridCol w="781296">
                  <a:extLst>
                    <a:ext uri="{9D8B030D-6E8A-4147-A177-3AD203B41FA5}">
                      <a16:colId xmlns:a16="http://schemas.microsoft.com/office/drawing/2014/main" val="3241712487"/>
                    </a:ext>
                  </a:extLst>
                </a:gridCol>
                <a:gridCol w="781296">
                  <a:extLst>
                    <a:ext uri="{9D8B030D-6E8A-4147-A177-3AD203B41FA5}">
                      <a16:colId xmlns:a16="http://schemas.microsoft.com/office/drawing/2014/main" val="2842087896"/>
                    </a:ext>
                  </a:extLst>
                </a:gridCol>
                <a:gridCol w="779218">
                  <a:extLst>
                    <a:ext uri="{9D8B030D-6E8A-4147-A177-3AD203B41FA5}">
                      <a16:colId xmlns:a16="http://schemas.microsoft.com/office/drawing/2014/main" val="947249125"/>
                    </a:ext>
                  </a:extLst>
                </a:gridCol>
              </a:tblGrid>
              <a:tr h="468525">
                <a:tc>
                  <a:txBody>
                    <a:bodyPr/>
                    <a:lstStyle/>
                    <a:p>
                      <a:pPr marL="0" marR="0">
                        <a:lnSpc>
                          <a:spcPct val="107000"/>
                        </a:lnSpc>
                        <a:spcBef>
                          <a:spcPts val="0"/>
                        </a:spcBef>
                        <a:spcAft>
                          <a:spcPts val="0"/>
                        </a:spcAft>
                      </a:pPr>
                      <a:r>
                        <a:rPr lang="en-US" sz="1800" b="1" kern="100" dirty="0">
                          <a:effectLst/>
                        </a:rPr>
                        <a:t>USE</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a:effectLst/>
                        </a:rPr>
                        <a:t>See Section</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LI</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HI</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IU</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C</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053679131"/>
                  </a:ext>
                </a:extLst>
              </a:tr>
              <a:tr h="0">
                <a:tc>
                  <a:txBody>
                    <a:bodyPr/>
                    <a:lstStyle/>
                    <a:p>
                      <a:pPr marL="0" marR="0">
                        <a:lnSpc>
                          <a:spcPct val="107000"/>
                        </a:lnSpc>
                        <a:spcBef>
                          <a:spcPts val="0"/>
                        </a:spcBef>
                        <a:spcAft>
                          <a:spcPts val="0"/>
                        </a:spcAft>
                      </a:pPr>
                      <a:r>
                        <a:rPr lang="en-US" sz="1800" b="1" kern="100" dirty="0">
                          <a:effectLst/>
                        </a:rPr>
                        <a:t>COMMERCIAL   - RETAIL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056390864"/>
                  </a:ext>
                </a:extLst>
              </a:tr>
              <a:tr h="0">
                <a:tc>
                  <a:txBody>
                    <a:bodyPr/>
                    <a:lstStyle/>
                    <a:p>
                      <a:pPr marL="0" marR="0">
                        <a:lnSpc>
                          <a:spcPct val="107000"/>
                        </a:lnSpc>
                        <a:spcBef>
                          <a:spcPts val="0"/>
                        </a:spcBef>
                        <a:spcAft>
                          <a:spcPts val="0"/>
                        </a:spcAft>
                      </a:pPr>
                      <a:r>
                        <a:rPr lang="en-US" sz="1800" b="0" kern="100">
                          <a:effectLst/>
                        </a:rPr>
                        <a:t>Fuel stations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174.041</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059840231"/>
                  </a:ext>
                </a:extLst>
              </a:tr>
              <a:tr h="0">
                <a:tc>
                  <a:txBody>
                    <a:bodyPr/>
                    <a:lstStyle/>
                    <a:p>
                      <a:pPr marL="0" marR="0">
                        <a:lnSpc>
                          <a:spcPct val="107000"/>
                        </a:lnSpc>
                        <a:spcBef>
                          <a:spcPts val="0"/>
                        </a:spcBef>
                        <a:spcAft>
                          <a:spcPts val="0"/>
                        </a:spcAft>
                      </a:pPr>
                      <a:r>
                        <a:rPr lang="en-US" sz="1800" b="0" kern="100" dirty="0">
                          <a:effectLst/>
                        </a:rPr>
                        <a:t>Mobile home and RV sales, rental, and leasing</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174.054</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483427595"/>
                  </a:ext>
                </a:extLst>
              </a:tr>
              <a:tr h="0">
                <a:tc>
                  <a:txBody>
                    <a:bodyPr/>
                    <a:lstStyle/>
                    <a:p>
                      <a:pPr marL="0" marR="0">
                        <a:lnSpc>
                          <a:spcPct val="107000"/>
                        </a:lnSpc>
                        <a:spcBef>
                          <a:spcPts val="0"/>
                        </a:spcBef>
                        <a:spcAft>
                          <a:spcPts val="0"/>
                        </a:spcAft>
                      </a:pPr>
                      <a:r>
                        <a:rPr lang="en-US" sz="1800" b="0" kern="100">
                          <a:effectLst/>
                        </a:rPr>
                        <a:t>Propane, and natural gas dispensaries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174.041</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006905217"/>
                  </a:ext>
                </a:extLst>
              </a:tr>
              <a:tr h="0">
                <a:tc>
                  <a:txBody>
                    <a:bodyPr/>
                    <a:lstStyle/>
                    <a:p>
                      <a:pPr marL="0" marR="0">
                        <a:lnSpc>
                          <a:spcPct val="107000"/>
                        </a:lnSpc>
                        <a:spcBef>
                          <a:spcPts val="0"/>
                        </a:spcBef>
                        <a:spcAft>
                          <a:spcPts val="0"/>
                        </a:spcAft>
                      </a:pPr>
                      <a:r>
                        <a:rPr lang="en-US" sz="1800" b="1" kern="100" dirty="0">
                          <a:effectLst/>
                        </a:rPr>
                        <a:t>COMMERCIAL - SERVICE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240889903"/>
                  </a:ext>
                </a:extLst>
              </a:tr>
              <a:tr h="0">
                <a:tc>
                  <a:txBody>
                    <a:bodyPr/>
                    <a:lstStyle/>
                    <a:p>
                      <a:pPr marL="0" marR="0">
                        <a:lnSpc>
                          <a:spcPct val="107000"/>
                        </a:lnSpc>
                        <a:spcBef>
                          <a:spcPts val="0"/>
                        </a:spcBef>
                        <a:spcAft>
                          <a:spcPts val="0"/>
                        </a:spcAft>
                      </a:pPr>
                      <a:r>
                        <a:rPr lang="en-US" sz="1800" b="0" kern="100">
                          <a:effectLst/>
                        </a:rPr>
                        <a:t>Building materials establishment</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492897688"/>
                  </a:ext>
                </a:extLst>
              </a:tr>
              <a:tr h="0">
                <a:tc>
                  <a:txBody>
                    <a:bodyPr/>
                    <a:lstStyle/>
                    <a:p>
                      <a:pPr marL="0" marR="0">
                        <a:lnSpc>
                          <a:spcPct val="107000"/>
                        </a:lnSpc>
                        <a:spcBef>
                          <a:spcPts val="0"/>
                        </a:spcBef>
                        <a:spcAft>
                          <a:spcPts val="0"/>
                        </a:spcAft>
                      </a:pPr>
                      <a:r>
                        <a:rPr lang="en-US" sz="1800" b="0" kern="100" dirty="0">
                          <a:effectLst/>
                        </a:rPr>
                        <a:t>Medical Recycling Facility</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715375063"/>
                  </a:ext>
                </a:extLst>
              </a:tr>
              <a:tr h="0">
                <a:tc>
                  <a:txBody>
                    <a:bodyPr/>
                    <a:lstStyle/>
                    <a:p>
                      <a:pPr marL="0" marR="0">
                        <a:lnSpc>
                          <a:spcPct val="107000"/>
                        </a:lnSpc>
                        <a:spcBef>
                          <a:spcPts val="0"/>
                        </a:spcBef>
                        <a:spcAft>
                          <a:spcPts val="0"/>
                        </a:spcAft>
                      </a:pPr>
                      <a:r>
                        <a:rPr lang="en-US" sz="1800" b="0" kern="100">
                          <a:effectLst/>
                        </a:rPr>
                        <a:t>Research and development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58537646"/>
                  </a:ext>
                </a:extLst>
              </a:tr>
              <a:tr h="0">
                <a:tc>
                  <a:txBody>
                    <a:bodyPr/>
                    <a:lstStyle/>
                    <a:p>
                      <a:pPr marL="0" marR="0">
                        <a:lnSpc>
                          <a:spcPct val="107000"/>
                        </a:lnSpc>
                        <a:spcBef>
                          <a:spcPts val="0"/>
                        </a:spcBef>
                        <a:spcAft>
                          <a:spcPts val="0"/>
                        </a:spcAft>
                      </a:pPr>
                      <a:r>
                        <a:rPr lang="en-US" sz="1800" b="0" kern="100">
                          <a:effectLst/>
                        </a:rPr>
                        <a:t>Service establishments, intensive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59082780"/>
                  </a:ext>
                </a:extLst>
              </a:tr>
              <a:tr h="0">
                <a:tc>
                  <a:txBody>
                    <a:bodyPr/>
                    <a:lstStyle/>
                    <a:p>
                      <a:pPr marL="0" marR="0">
                        <a:lnSpc>
                          <a:spcPct val="107000"/>
                        </a:lnSpc>
                        <a:spcBef>
                          <a:spcPts val="0"/>
                        </a:spcBef>
                        <a:spcAft>
                          <a:spcPts val="0"/>
                        </a:spcAft>
                      </a:pPr>
                      <a:r>
                        <a:rPr lang="en-US" sz="1800" b="0" kern="100">
                          <a:effectLst/>
                        </a:rPr>
                        <a:t>Vehicle repair, heavy</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174.055</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64980823"/>
                  </a:ext>
                </a:extLst>
              </a:tr>
              <a:tr h="0">
                <a:tc>
                  <a:txBody>
                    <a:bodyPr/>
                    <a:lstStyle/>
                    <a:p>
                      <a:pPr marL="0" marR="0">
                        <a:lnSpc>
                          <a:spcPct val="107000"/>
                        </a:lnSpc>
                        <a:spcBef>
                          <a:spcPts val="0"/>
                        </a:spcBef>
                        <a:spcAft>
                          <a:spcPts val="0"/>
                        </a:spcAft>
                      </a:pPr>
                      <a:r>
                        <a:rPr lang="en-US" sz="1800" b="0" kern="100">
                          <a:effectLst/>
                        </a:rPr>
                        <a:t>Veterinary hospitals and clinics (including boarding of animals)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245221041"/>
                  </a:ext>
                </a:extLst>
              </a:tr>
              <a:tr h="0">
                <a:tc>
                  <a:txBody>
                    <a:bodyPr/>
                    <a:lstStyle/>
                    <a:p>
                      <a:pPr marL="0" marR="0">
                        <a:lnSpc>
                          <a:spcPct val="107000"/>
                        </a:lnSpc>
                        <a:spcBef>
                          <a:spcPts val="0"/>
                        </a:spcBef>
                        <a:spcAft>
                          <a:spcPts val="0"/>
                        </a:spcAft>
                      </a:pPr>
                      <a:r>
                        <a:rPr lang="en-US" sz="1800" b="1" kern="100" dirty="0">
                          <a:effectLst/>
                        </a:rPr>
                        <a:t>INDUSTRIAL/WAREHOUSING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913366239"/>
                  </a:ext>
                </a:extLst>
              </a:tr>
              <a:tr h="0">
                <a:tc>
                  <a:txBody>
                    <a:bodyPr/>
                    <a:lstStyle/>
                    <a:p>
                      <a:pPr marL="0" marR="0">
                        <a:lnSpc>
                          <a:spcPct val="107000"/>
                        </a:lnSpc>
                        <a:spcBef>
                          <a:spcPts val="0"/>
                        </a:spcBef>
                        <a:spcAft>
                          <a:spcPts val="0"/>
                        </a:spcAft>
                      </a:pPr>
                      <a:r>
                        <a:rPr lang="en-US" sz="1800" b="0" kern="100">
                          <a:effectLst/>
                        </a:rPr>
                        <a:t>Industrial, heavy</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561935888"/>
                  </a:ext>
                </a:extLst>
              </a:tr>
              <a:tr h="0">
                <a:tc>
                  <a:txBody>
                    <a:bodyPr/>
                    <a:lstStyle/>
                    <a:p>
                      <a:pPr marL="0" marR="0">
                        <a:lnSpc>
                          <a:spcPct val="107000"/>
                        </a:lnSpc>
                        <a:spcBef>
                          <a:spcPts val="0"/>
                        </a:spcBef>
                        <a:spcAft>
                          <a:spcPts val="0"/>
                        </a:spcAft>
                      </a:pPr>
                      <a:r>
                        <a:rPr lang="en-US" sz="1800" b="0" kern="100">
                          <a:effectLst/>
                        </a:rPr>
                        <a:t>Industrial, light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701162950"/>
                  </a:ext>
                </a:extLst>
              </a:tr>
              <a:tr h="0">
                <a:tc>
                  <a:txBody>
                    <a:bodyPr/>
                    <a:lstStyle/>
                    <a:p>
                      <a:pPr marL="0" marR="0">
                        <a:lnSpc>
                          <a:spcPct val="107000"/>
                        </a:lnSpc>
                        <a:spcBef>
                          <a:spcPts val="0"/>
                        </a:spcBef>
                        <a:spcAft>
                          <a:spcPts val="0"/>
                        </a:spcAft>
                      </a:pPr>
                      <a:r>
                        <a:rPr lang="en-US" sz="1800" b="0" kern="100">
                          <a:effectLst/>
                        </a:rPr>
                        <a:t>Self-storage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174.052</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694929268"/>
                  </a:ext>
                </a:extLst>
              </a:tr>
              <a:tr h="0">
                <a:tc>
                  <a:txBody>
                    <a:bodyPr/>
                    <a:lstStyle/>
                    <a:p>
                      <a:pPr marL="0" marR="0">
                        <a:lnSpc>
                          <a:spcPct val="107000"/>
                        </a:lnSpc>
                        <a:spcBef>
                          <a:spcPts val="0"/>
                        </a:spcBef>
                        <a:spcAft>
                          <a:spcPts val="0"/>
                        </a:spcAft>
                      </a:pPr>
                      <a:r>
                        <a:rPr lang="en-US" sz="1800" b="0" kern="100">
                          <a:effectLst/>
                        </a:rPr>
                        <a:t>Storage of towed vehicles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457738491"/>
                  </a:ext>
                </a:extLst>
              </a:tr>
              <a:tr h="0">
                <a:tc>
                  <a:txBody>
                    <a:bodyPr/>
                    <a:lstStyle/>
                    <a:p>
                      <a:pPr marL="0" marR="0">
                        <a:lnSpc>
                          <a:spcPct val="107000"/>
                        </a:lnSpc>
                        <a:spcBef>
                          <a:spcPts val="0"/>
                        </a:spcBef>
                        <a:spcAft>
                          <a:spcPts val="0"/>
                        </a:spcAft>
                      </a:pPr>
                      <a:r>
                        <a:rPr lang="en-US" sz="1800" b="0" kern="100">
                          <a:effectLst/>
                        </a:rPr>
                        <a:t>Warehousing</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354698815"/>
                  </a:ext>
                </a:extLst>
              </a:tr>
              <a:tr h="0">
                <a:tc>
                  <a:txBody>
                    <a:bodyPr/>
                    <a:lstStyle/>
                    <a:p>
                      <a:pPr marL="0" marR="0">
                        <a:lnSpc>
                          <a:spcPct val="107000"/>
                        </a:lnSpc>
                        <a:spcBef>
                          <a:spcPts val="0"/>
                        </a:spcBef>
                        <a:spcAft>
                          <a:spcPts val="0"/>
                        </a:spcAft>
                      </a:pPr>
                      <a:r>
                        <a:rPr lang="en-US" sz="1800" b="0" kern="100">
                          <a:effectLst/>
                        </a:rPr>
                        <a:t>Welding and machine shops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796071635"/>
                  </a:ext>
                </a:extLst>
              </a:tr>
              <a:tr h="0">
                <a:tc>
                  <a:txBody>
                    <a:bodyPr/>
                    <a:lstStyle/>
                    <a:p>
                      <a:pPr marL="0" marR="0">
                        <a:lnSpc>
                          <a:spcPct val="107000"/>
                        </a:lnSpc>
                        <a:spcBef>
                          <a:spcPts val="0"/>
                        </a:spcBef>
                        <a:spcAft>
                          <a:spcPts val="0"/>
                        </a:spcAft>
                      </a:pPr>
                      <a:r>
                        <a:rPr lang="en-US" sz="1800" b="0" kern="100">
                          <a:effectLst/>
                        </a:rPr>
                        <a:t>Wholesaling</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70205560"/>
                  </a:ext>
                </a:extLst>
              </a:tr>
              <a:tr h="0">
                <a:tc>
                  <a:txBody>
                    <a:bodyPr/>
                    <a:lstStyle/>
                    <a:p>
                      <a:pPr marL="0" marR="0">
                        <a:lnSpc>
                          <a:spcPct val="107000"/>
                        </a:lnSpc>
                        <a:spcBef>
                          <a:spcPts val="0"/>
                        </a:spcBef>
                        <a:spcAft>
                          <a:spcPts val="0"/>
                        </a:spcAft>
                      </a:pPr>
                      <a:r>
                        <a:rPr lang="en-US" sz="1800" b="1" kern="100" dirty="0">
                          <a:effectLst/>
                        </a:rPr>
                        <a:t>INSTITUTIONAL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290096820"/>
                  </a:ext>
                </a:extLst>
              </a:tr>
              <a:tr h="0">
                <a:tc>
                  <a:txBody>
                    <a:bodyPr/>
                    <a:lstStyle/>
                    <a:p>
                      <a:pPr marL="0" marR="0">
                        <a:lnSpc>
                          <a:spcPct val="107000"/>
                        </a:lnSpc>
                        <a:spcBef>
                          <a:spcPts val="0"/>
                        </a:spcBef>
                        <a:spcAft>
                          <a:spcPts val="0"/>
                        </a:spcAft>
                      </a:pPr>
                      <a:r>
                        <a:rPr lang="en-US" sz="1800" b="0" kern="100">
                          <a:effectLst/>
                        </a:rPr>
                        <a:t>Cemetery</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57885597"/>
                  </a:ext>
                </a:extLst>
              </a:tr>
              <a:tr h="0">
                <a:tc>
                  <a:txBody>
                    <a:bodyPr/>
                    <a:lstStyle/>
                    <a:p>
                      <a:pPr marL="0" marR="0">
                        <a:lnSpc>
                          <a:spcPct val="107000"/>
                        </a:lnSpc>
                        <a:spcBef>
                          <a:spcPts val="0"/>
                        </a:spcBef>
                        <a:spcAft>
                          <a:spcPts val="0"/>
                        </a:spcAft>
                      </a:pPr>
                      <a:r>
                        <a:rPr lang="en-US" sz="1800" b="0" kern="100">
                          <a:effectLst/>
                        </a:rPr>
                        <a:t>Churches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667150843"/>
                  </a:ext>
                </a:extLst>
              </a:tr>
              <a:tr h="0">
                <a:tc>
                  <a:txBody>
                    <a:bodyPr/>
                    <a:lstStyle/>
                    <a:p>
                      <a:pPr marL="0" marR="0">
                        <a:lnSpc>
                          <a:spcPct val="107000"/>
                        </a:lnSpc>
                        <a:spcBef>
                          <a:spcPts val="0"/>
                        </a:spcBef>
                        <a:spcAft>
                          <a:spcPts val="0"/>
                        </a:spcAft>
                      </a:pPr>
                      <a:r>
                        <a:rPr lang="en-US" sz="1800" b="0" kern="100">
                          <a:effectLst/>
                        </a:rPr>
                        <a:t>Corrections facilities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174.036</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796463128"/>
                  </a:ext>
                </a:extLst>
              </a:tr>
              <a:tr h="0">
                <a:tc>
                  <a:txBody>
                    <a:bodyPr/>
                    <a:lstStyle/>
                    <a:p>
                      <a:pPr marL="0" marR="0">
                        <a:lnSpc>
                          <a:spcPct val="107000"/>
                        </a:lnSpc>
                        <a:spcBef>
                          <a:spcPts val="0"/>
                        </a:spcBef>
                        <a:spcAft>
                          <a:spcPts val="0"/>
                        </a:spcAft>
                      </a:pPr>
                      <a:r>
                        <a:rPr lang="en-US" sz="1800" b="0" kern="100">
                          <a:effectLst/>
                        </a:rPr>
                        <a:t>Crematoriums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174.037</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52960889"/>
                  </a:ext>
                </a:extLst>
              </a:tr>
              <a:tr h="0">
                <a:tc>
                  <a:txBody>
                    <a:bodyPr/>
                    <a:lstStyle/>
                    <a:p>
                      <a:pPr marL="0" marR="0">
                        <a:lnSpc>
                          <a:spcPct val="107000"/>
                        </a:lnSpc>
                        <a:spcBef>
                          <a:spcPts val="0"/>
                        </a:spcBef>
                        <a:spcAft>
                          <a:spcPts val="0"/>
                        </a:spcAft>
                      </a:pPr>
                      <a:r>
                        <a:rPr lang="en-US" sz="1800" b="0" kern="100">
                          <a:effectLst/>
                        </a:rPr>
                        <a:t>Educational service establishments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44204088"/>
                  </a:ext>
                </a:extLst>
              </a:tr>
              <a:tr h="0">
                <a:tc>
                  <a:txBody>
                    <a:bodyPr/>
                    <a:lstStyle/>
                    <a:p>
                      <a:pPr marL="0" marR="0">
                        <a:lnSpc>
                          <a:spcPct val="107000"/>
                        </a:lnSpc>
                        <a:spcBef>
                          <a:spcPts val="0"/>
                        </a:spcBef>
                        <a:spcAft>
                          <a:spcPts val="0"/>
                        </a:spcAft>
                      </a:pPr>
                      <a:r>
                        <a:rPr lang="en-US" sz="1800" b="0" kern="100">
                          <a:effectLst/>
                        </a:rPr>
                        <a:t>Government establishments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954172946"/>
                  </a:ext>
                </a:extLst>
              </a:tr>
              <a:tr h="0">
                <a:tc>
                  <a:txBody>
                    <a:bodyPr/>
                    <a:lstStyle/>
                    <a:p>
                      <a:pPr marL="0" marR="0">
                        <a:lnSpc>
                          <a:spcPct val="107000"/>
                        </a:lnSpc>
                        <a:spcBef>
                          <a:spcPts val="0"/>
                        </a:spcBef>
                        <a:spcAft>
                          <a:spcPts val="0"/>
                        </a:spcAft>
                      </a:pPr>
                      <a:r>
                        <a:rPr lang="en-US" sz="1800" b="0" kern="100">
                          <a:effectLst/>
                        </a:rPr>
                        <a:t>Hospitals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640163297"/>
                  </a:ext>
                </a:extLst>
              </a:tr>
              <a:tr h="0">
                <a:tc>
                  <a:txBody>
                    <a:bodyPr/>
                    <a:lstStyle/>
                    <a:p>
                      <a:pPr marL="0" marR="0">
                        <a:lnSpc>
                          <a:spcPct val="107000"/>
                        </a:lnSpc>
                        <a:spcBef>
                          <a:spcPts val="0"/>
                        </a:spcBef>
                        <a:spcAft>
                          <a:spcPts val="0"/>
                        </a:spcAft>
                      </a:pPr>
                      <a:r>
                        <a:rPr lang="en-US" sz="1800" b="0" kern="100" dirty="0">
                          <a:effectLst/>
                        </a:rPr>
                        <a:t>Nonprofit youth, business, civic, service and cultural facilities and organizations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120080124"/>
                  </a:ext>
                </a:extLst>
              </a:tr>
              <a:tr h="0">
                <a:tc>
                  <a:txBody>
                    <a:bodyPr/>
                    <a:lstStyle/>
                    <a:p>
                      <a:pPr marL="0" marR="0">
                        <a:lnSpc>
                          <a:spcPct val="107000"/>
                        </a:lnSpc>
                        <a:spcBef>
                          <a:spcPts val="0"/>
                        </a:spcBef>
                        <a:spcAft>
                          <a:spcPts val="0"/>
                        </a:spcAft>
                      </a:pPr>
                      <a:r>
                        <a:rPr lang="en-US" sz="1800" b="0" kern="100">
                          <a:effectLst/>
                        </a:rPr>
                        <a:t>Schools, elementary and middle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657974198"/>
                  </a:ext>
                </a:extLst>
              </a:tr>
              <a:tr h="0">
                <a:tc>
                  <a:txBody>
                    <a:bodyPr/>
                    <a:lstStyle/>
                    <a:p>
                      <a:pPr marL="0" marR="0">
                        <a:lnSpc>
                          <a:spcPct val="107000"/>
                        </a:lnSpc>
                        <a:spcBef>
                          <a:spcPts val="0"/>
                        </a:spcBef>
                        <a:spcAft>
                          <a:spcPts val="0"/>
                        </a:spcAft>
                      </a:pPr>
                      <a:r>
                        <a:rPr lang="en-US" sz="1800" b="0" kern="100">
                          <a:effectLst/>
                        </a:rPr>
                        <a:t>Schools, high</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74872558"/>
                  </a:ext>
                </a:extLst>
              </a:tr>
              <a:tr h="0">
                <a:tc>
                  <a:txBody>
                    <a:bodyPr/>
                    <a:lstStyle/>
                    <a:p>
                      <a:pPr marL="0" marR="0">
                        <a:lnSpc>
                          <a:spcPct val="107000"/>
                        </a:lnSpc>
                        <a:spcBef>
                          <a:spcPts val="0"/>
                        </a:spcBef>
                        <a:spcAft>
                          <a:spcPts val="0"/>
                        </a:spcAft>
                      </a:pPr>
                      <a:r>
                        <a:rPr lang="en-US" sz="1800" b="0" kern="100" dirty="0">
                          <a:effectLst/>
                        </a:rPr>
                        <a:t>Shelter/halfway house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highlight>
                            <a:srgbClr val="00FFFF"/>
                          </a:highligh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highlight>
                            <a:srgbClr val="00FFFF"/>
                          </a:highligh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C</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highlight>
                            <a:srgbClr val="00FFFF"/>
                          </a:highligh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955978477"/>
                  </a:ext>
                </a:extLst>
              </a:tr>
              <a:tr h="0">
                <a:tc>
                  <a:txBody>
                    <a:bodyPr/>
                    <a:lstStyle/>
                    <a:p>
                      <a:pPr marL="0" marR="0">
                        <a:lnSpc>
                          <a:spcPct val="107000"/>
                        </a:lnSpc>
                        <a:spcBef>
                          <a:spcPts val="0"/>
                        </a:spcBef>
                        <a:spcAft>
                          <a:spcPts val="0"/>
                        </a:spcAft>
                      </a:pPr>
                      <a:r>
                        <a:rPr lang="en-US" sz="1800" b="1" kern="100" dirty="0">
                          <a:effectLst/>
                        </a:rPr>
                        <a:t>RECREATION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27785329"/>
                  </a:ext>
                </a:extLst>
              </a:tr>
              <a:tr h="0">
                <a:tc>
                  <a:txBody>
                    <a:bodyPr/>
                    <a:lstStyle/>
                    <a:p>
                      <a:pPr marL="0" marR="0">
                        <a:lnSpc>
                          <a:spcPct val="107000"/>
                        </a:lnSpc>
                        <a:spcBef>
                          <a:spcPts val="0"/>
                        </a:spcBef>
                        <a:spcAft>
                          <a:spcPts val="0"/>
                        </a:spcAft>
                      </a:pPr>
                      <a:r>
                        <a:rPr lang="en-US" sz="1800" b="0" kern="100">
                          <a:effectLst/>
                        </a:rPr>
                        <a:t>Public parks, playgrounds or other public recreational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P</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132107650"/>
                  </a:ext>
                </a:extLst>
              </a:tr>
              <a:tr h="0">
                <a:tc>
                  <a:txBody>
                    <a:bodyPr/>
                    <a:lstStyle/>
                    <a:p>
                      <a:pPr marL="0" marR="0">
                        <a:lnSpc>
                          <a:spcPct val="107000"/>
                        </a:lnSpc>
                        <a:spcBef>
                          <a:spcPts val="0"/>
                        </a:spcBef>
                        <a:spcAft>
                          <a:spcPts val="0"/>
                        </a:spcAft>
                      </a:pPr>
                      <a:r>
                        <a:rPr lang="en-US" sz="1800" b="0" kern="100">
                          <a:effectLst/>
                        </a:rPr>
                        <a:t>Recreation, nature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739842556"/>
                  </a:ext>
                </a:extLst>
              </a:tr>
              <a:tr h="0">
                <a:tc>
                  <a:txBody>
                    <a:bodyPr/>
                    <a:lstStyle/>
                    <a:p>
                      <a:pPr marL="0" marR="0">
                        <a:lnSpc>
                          <a:spcPct val="107000"/>
                        </a:lnSpc>
                        <a:spcBef>
                          <a:spcPts val="0"/>
                        </a:spcBef>
                        <a:spcAft>
                          <a:spcPts val="0"/>
                        </a:spcAft>
                      </a:pPr>
                      <a:r>
                        <a:rPr lang="en-US" sz="1800" b="1" kern="100" dirty="0">
                          <a:effectLst/>
                        </a:rPr>
                        <a:t>RESIDENTIAL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55774203"/>
                  </a:ext>
                </a:extLst>
              </a:tr>
              <a:tr h="0">
                <a:tc>
                  <a:txBody>
                    <a:bodyPr/>
                    <a:lstStyle/>
                    <a:p>
                      <a:pPr marL="0" marR="0">
                        <a:lnSpc>
                          <a:spcPct val="107000"/>
                        </a:lnSpc>
                        <a:spcBef>
                          <a:spcPts val="0"/>
                        </a:spcBef>
                        <a:spcAft>
                          <a:spcPts val="0"/>
                        </a:spcAft>
                      </a:pPr>
                      <a:r>
                        <a:rPr lang="en-US" sz="1800" b="0" kern="100" dirty="0">
                          <a:effectLst/>
                        </a:rPr>
                        <a:t>Assisted living facilities, small and large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157808227"/>
                  </a:ext>
                </a:extLst>
              </a:tr>
              <a:tr h="0">
                <a:tc>
                  <a:txBody>
                    <a:bodyPr/>
                    <a:lstStyle/>
                    <a:p>
                      <a:pPr marL="0" marR="0">
                        <a:lnSpc>
                          <a:spcPct val="107000"/>
                        </a:lnSpc>
                        <a:spcBef>
                          <a:spcPts val="0"/>
                        </a:spcBef>
                        <a:spcAft>
                          <a:spcPts val="0"/>
                        </a:spcAft>
                      </a:pPr>
                      <a:r>
                        <a:rPr lang="en-US" sz="1800" b="0" kern="100">
                          <a:effectLst/>
                        </a:rPr>
                        <a:t>Community Residential Homes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05896948"/>
                  </a:ext>
                </a:extLst>
              </a:tr>
              <a:tr h="0">
                <a:tc>
                  <a:txBody>
                    <a:bodyPr/>
                    <a:lstStyle/>
                    <a:p>
                      <a:pPr marL="0" marR="0">
                        <a:lnSpc>
                          <a:spcPct val="107000"/>
                        </a:lnSpc>
                        <a:spcBef>
                          <a:spcPts val="0"/>
                        </a:spcBef>
                        <a:spcAft>
                          <a:spcPts val="0"/>
                        </a:spcAft>
                      </a:pPr>
                      <a:r>
                        <a:rPr lang="en-US" sz="1800" b="0" kern="100">
                          <a:effectLst/>
                        </a:rPr>
                        <a:t>Nursing homes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144490658"/>
                  </a:ext>
                </a:extLst>
              </a:tr>
              <a:tr h="0">
                <a:tc>
                  <a:txBody>
                    <a:bodyPr/>
                    <a:lstStyle/>
                    <a:p>
                      <a:pPr marL="0" marR="0">
                        <a:lnSpc>
                          <a:spcPct val="107000"/>
                        </a:lnSpc>
                        <a:spcBef>
                          <a:spcPts val="0"/>
                        </a:spcBef>
                        <a:spcAft>
                          <a:spcPts val="0"/>
                        </a:spcAft>
                      </a:pPr>
                      <a:r>
                        <a:rPr lang="en-US" sz="1800" b="0" kern="100">
                          <a:effectLst/>
                        </a:rPr>
                        <a:t>Rooming House</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652704422"/>
                  </a:ext>
                </a:extLst>
              </a:tr>
              <a:tr h="0">
                <a:tc>
                  <a:txBody>
                    <a:bodyPr/>
                    <a:lstStyle/>
                    <a:p>
                      <a:pPr marL="0" marR="0">
                        <a:lnSpc>
                          <a:spcPct val="107000"/>
                        </a:lnSpc>
                        <a:spcBef>
                          <a:spcPts val="0"/>
                        </a:spcBef>
                        <a:spcAft>
                          <a:spcPts val="0"/>
                        </a:spcAft>
                      </a:pPr>
                      <a:r>
                        <a:rPr lang="en-US" sz="1800" b="0" kern="100">
                          <a:effectLst/>
                        </a:rPr>
                        <a:t>Single family dwellings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831158979"/>
                  </a:ext>
                </a:extLst>
              </a:tr>
              <a:tr h="0">
                <a:tc>
                  <a:txBody>
                    <a:bodyPr/>
                    <a:lstStyle/>
                    <a:p>
                      <a:pPr marL="0" marR="0">
                        <a:lnSpc>
                          <a:spcPct val="107000"/>
                        </a:lnSpc>
                        <a:spcBef>
                          <a:spcPts val="0"/>
                        </a:spcBef>
                        <a:spcAft>
                          <a:spcPts val="0"/>
                        </a:spcAft>
                      </a:pPr>
                      <a:r>
                        <a:rPr lang="en-US" sz="1800" b="1" kern="100" dirty="0">
                          <a:effectLst/>
                        </a:rPr>
                        <a:t>TRANSPORTATION USES</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203320504"/>
                  </a:ext>
                </a:extLst>
              </a:tr>
              <a:tr h="0">
                <a:tc>
                  <a:txBody>
                    <a:bodyPr/>
                    <a:lstStyle/>
                    <a:p>
                      <a:pPr marL="0" marR="0">
                        <a:lnSpc>
                          <a:spcPct val="107000"/>
                        </a:lnSpc>
                        <a:spcBef>
                          <a:spcPts val="0"/>
                        </a:spcBef>
                        <a:spcAft>
                          <a:spcPts val="0"/>
                        </a:spcAft>
                      </a:pPr>
                      <a:r>
                        <a:rPr lang="en-US" sz="1800" b="0" kern="100">
                          <a:effectLst/>
                        </a:rPr>
                        <a:t>Airports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4133655587"/>
                  </a:ext>
                </a:extLst>
              </a:tr>
              <a:tr h="0">
                <a:tc>
                  <a:txBody>
                    <a:bodyPr/>
                    <a:lstStyle/>
                    <a:p>
                      <a:pPr marL="0" marR="0">
                        <a:lnSpc>
                          <a:spcPct val="107000"/>
                        </a:lnSpc>
                        <a:spcBef>
                          <a:spcPts val="0"/>
                        </a:spcBef>
                        <a:spcAft>
                          <a:spcPts val="0"/>
                        </a:spcAft>
                      </a:pPr>
                      <a:r>
                        <a:rPr lang="en-US" sz="1800" b="0" kern="100">
                          <a:effectLst/>
                        </a:rPr>
                        <a:t>Freight handling and transportation terminals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563685903"/>
                  </a:ext>
                </a:extLst>
              </a:tr>
              <a:tr h="0">
                <a:tc>
                  <a:txBody>
                    <a:bodyPr/>
                    <a:lstStyle/>
                    <a:p>
                      <a:pPr marL="0" marR="0">
                        <a:lnSpc>
                          <a:spcPct val="107000"/>
                        </a:lnSpc>
                        <a:spcBef>
                          <a:spcPts val="0"/>
                        </a:spcBef>
                        <a:spcAft>
                          <a:spcPts val="0"/>
                        </a:spcAft>
                      </a:pPr>
                      <a:r>
                        <a:rPr lang="en-US" sz="1800" b="0" kern="100">
                          <a:effectLst/>
                        </a:rPr>
                        <a:t>Parking garages (as principal use)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174.048</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542975473"/>
                  </a:ext>
                </a:extLst>
              </a:tr>
              <a:tr h="0">
                <a:tc>
                  <a:txBody>
                    <a:bodyPr/>
                    <a:lstStyle/>
                    <a:p>
                      <a:pPr marL="0" marR="0">
                        <a:lnSpc>
                          <a:spcPct val="107000"/>
                        </a:lnSpc>
                        <a:spcBef>
                          <a:spcPts val="0"/>
                        </a:spcBef>
                        <a:spcAft>
                          <a:spcPts val="0"/>
                        </a:spcAft>
                      </a:pPr>
                      <a:r>
                        <a:rPr lang="en-US" sz="1800" b="1" kern="100">
                          <a:effectLst/>
                        </a:rPr>
                        <a:t>UTILITY USES</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a:effectLst/>
                        </a:rPr>
                        <a:t> </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a:effectLst/>
                        </a:rPr>
                        <a:t> </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a:effectLst/>
                        </a:rPr>
                        <a:t> </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a:effectLst/>
                        </a:rPr>
                        <a:t> </a:t>
                      </a:r>
                      <a:endParaRPr lang="en-US" sz="18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1" kern="100" dirty="0">
                          <a:effectLst/>
                        </a:rPr>
                        <a:t> </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744354750"/>
                  </a:ext>
                </a:extLst>
              </a:tr>
              <a:tr h="0">
                <a:tc>
                  <a:txBody>
                    <a:bodyPr/>
                    <a:lstStyle/>
                    <a:p>
                      <a:pPr marL="0" marR="0">
                        <a:lnSpc>
                          <a:spcPct val="107000"/>
                        </a:lnSpc>
                        <a:spcBef>
                          <a:spcPts val="0"/>
                        </a:spcBef>
                        <a:spcAft>
                          <a:spcPts val="0"/>
                        </a:spcAft>
                      </a:pPr>
                      <a:r>
                        <a:rPr lang="en-US" sz="1800" b="0" kern="100">
                          <a:effectLst/>
                        </a:rPr>
                        <a:t>Communication towers and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174.034</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60420291"/>
                  </a:ext>
                </a:extLst>
              </a:tr>
              <a:tr h="0">
                <a:tc>
                  <a:txBody>
                    <a:bodyPr/>
                    <a:lstStyle/>
                    <a:p>
                      <a:pPr marL="0" marR="0">
                        <a:lnSpc>
                          <a:spcPct val="107000"/>
                        </a:lnSpc>
                        <a:spcBef>
                          <a:spcPts val="0"/>
                        </a:spcBef>
                        <a:spcAft>
                          <a:spcPts val="0"/>
                        </a:spcAft>
                      </a:pPr>
                      <a:r>
                        <a:rPr lang="en-US" sz="1800" b="0" kern="100">
                          <a:effectLst/>
                        </a:rPr>
                        <a:t>Communication towers and facilities, camouflaged</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174.034</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5212288"/>
                  </a:ext>
                </a:extLst>
              </a:tr>
              <a:tr h="0">
                <a:tc>
                  <a:txBody>
                    <a:bodyPr/>
                    <a:lstStyle/>
                    <a:p>
                      <a:pPr marL="0" marR="0">
                        <a:lnSpc>
                          <a:spcPct val="107000"/>
                        </a:lnSpc>
                        <a:spcBef>
                          <a:spcPts val="0"/>
                        </a:spcBef>
                        <a:spcAft>
                          <a:spcPts val="0"/>
                        </a:spcAft>
                      </a:pPr>
                      <a:r>
                        <a:rPr lang="en-US" sz="1800" b="0" kern="100">
                          <a:effectLst/>
                        </a:rPr>
                        <a:t>Public utility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28246601"/>
                  </a:ext>
                </a:extLst>
              </a:tr>
              <a:tr h="0">
                <a:tc>
                  <a:txBody>
                    <a:bodyPr/>
                    <a:lstStyle/>
                    <a:p>
                      <a:pPr marL="0" marR="0">
                        <a:lnSpc>
                          <a:spcPct val="107000"/>
                        </a:lnSpc>
                        <a:spcBef>
                          <a:spcPts val="0"/>
                        </a:spcBef>
                        <a:spcAft>
                          <a:spcPts val="0"/>
                        </a:spcAft>
                      </a:pPr>
                      <a:r>
                        <a:rPr lang="en-US" sz="1800" b="0" kern="100">
                          <a:effectLst/>
                        </a:rPr>
                        <a:t>Radio or television transmitter, towers or broadcasting facilities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695777743"/>
                  </a:ext>
                </a:extLst>
              </a:tr>
              <a:tr h="0">
                <a:tc>
                  <a:txBody>
                    <a:bodyPr/>
                    <a:lstStyle/>
                    <a:p>
                      <a:pPr marL="0" marR="0">
                        <a:lnSpc>
                          <a:spcPct val="107000"/>
                        </a:lnSpc>
                        <a:spcBef>
                          <a:spcPts val="0"/>
                        </a:spcBef>
                        <a:spcAft>
                          <a:spcPts val="0"/>
                        </a:spcAft>
                      </a:pPr>
                      <a:r>
                        <a:rPr lang="en-US" sz="1800" b="0" kern="100">
                          <a:effectLst/>
                        </a:rPr>
                        <a:t>Salvage Yards</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P</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708920845"/>
                  </a:ext>
                </a:extLst>
              </a:tr>
              <a:tr h="0">
                <a:tc>
                  <a:txBody>
                    <a:bodyPr/>
                    <a:lstStyle/>
                    <a:p>
                      <a:pPr marL="0" marR="0">
                        <a:lnSpc>
                          <a:spcPct val="107000"/>
                        </a:lnSpc>
                        <a:spcBef>
                          <a:spcPts val="0"/>
                        </a:spcBef>
                        <a:spcAft>
                          <a:spcPts val="0"/>
                        </a:spcAft>
                      </a:pPr>
                      <a:r>
                        <a:rPr lang="en-US" sz="1800" b="0" kern="100">
                          <a:effectLst/>
                        </a:rPr>
                        <a:t>Tree and landscape recycling</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174.055</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C</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a:effectLst/>
                        </a:rPr>
                        <a:t> </a:t>
                      </a:r>
                      <a:endParaRPr lang="en-US" sz="18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1800" b="0" kern="100" dirty="0">
                          <a:effectLst/>
                        </a:rPr>
                        <a: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751944855"/>
                  </a:ext>
                </a:extLst>
              </a:tr>
            </a:tbl>
          </a:graphicData>
        </a:graphic>
      </p:graphicFrame>
      <p:sp>
        <p:nvSpPr>
          <p:cNvPr id="15" name="TextBox 14">
            <a:extLst>
              <a:ext uri="{FF2B5EF4-FFF2-40B4-BE49-F238E27FC236}">
                <a16:creationId xmlns:a16="http://schemas.microsoft.com/office/drawing/2014/main" id="{6E84F045-6BE8-9F21-6016-0B1821FE6CC3}"/>
              </a:ext>
            </a:extLst>
          </p:cNvPr>
          <p:cNvSpPr txBox="1"/>
          <p:nvPr/>
        </p:nvSpPr>
        <p:spPr>
          <a:xfrm>
            <a:off x="17028732" y="25391089"/>
            <a:ext cx="12727572" cy="2188356"/>
          </a:xfrm>
          <a:prstGeom prst="rect">
            <a:avLst/>
          </a:prstGeom>
          <a:noFill/>
        </p:spPr>
        <p:txBody>
          <a:bodyPr wrap="square">
            <a:spAutoFit/>
          </a:bodyPr>
          <a:lstStyle/>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(1) Establishments exceeding than 5,000 sq. ft. of floor area require Conditional Use review</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(2) Minimum 15,000 square foot lot </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(3) Except within the Bayfront Community Redevelopment District in the area east of the Florida East Coast Railroad</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(4) Provided the lot has frontage on an Arterial or Collector Roadway</a:t>
            </a:r>
          </a:p>
          <a:p>
            <a:pPr marL="0" marR="0">
              <a:lnSpc>
                <a:spcPct val="107000"/>
              </a:lnSpc>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(5) The site must be at least 1 acre in size and shall have direct access to a collector or arterial roadway; proposed churches not having direct access to a collector or arterial roadway must prepare a traffic impact study, approved by the City Engineer, to support the compatibility of the church use with surrounding uses. In addition, day care centers and schools are not permitted as accessory uses on church sites. All buildings shall be setback a minimum of 20 feet (50 ft. for commercial dog kennels) from all property lines or meet the district setbacks, whichever are greater.</a:t>
            </a:r>
          </a:p>
        </p:txBody>
      </p:sp>
      <p:sp>
        <p:nvSpPr>
          <p:cNvPr id="17" name="TextBox 16">
            <a:extLst>
              <a:ext uri="{FF2B5EF4-FFF2-40B4-BE49-F238E27FC236}">
                <a16:creationId xmlns:a16="http://schemas.microsoft.com/office/drawing/2014/main" id="{8E097F07-7262-18B0-BD9F-B353E1472608}"/>
              </a:ext>
            </a:extLst>
          </p:cNvPr>
          <p:cNvSpPr txBox="1"/>
          <p:nvPr/>
        </p:nvSpPr>
        <p:spPr>
          <a:xfrm>
            <a:off x="1661609" y="16697994"/>
            <a:ext cx="13493018" cy="607539"/>
          </a:xfrm>
          <a:prstGeom prst="rect">
            <a:avLst/>
          </a:prstGeom>
          <a:noFill/>
        </p:spPr>
        <p:txBody>
          <a:bodyPr wrap="square">
            <a:spAutoFit/>
          </a:bodyPr>
          <a:lstStyle/>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(1) The site must be at least 1 acre in size and shall have direct access to a collector or arterial roadway; all buildings shall be setback a minimum of 20 feet (50 ft. for commercial dog kennels) from all property lines or meet the district setbacks, whichever are greater.</a:t>
            </a:r>
          </a:p>
        </p:txBody>
      </p:sp>
      <p:sp>
        <p:nvSpPr>
          <p:cNvPr id="18" name="TextBox 17">
            <a:extLst>
              <a:ext uri="{FF2B5EF4-FFF2-40B4-BE49-F238E27FC236}">
                <a16:creationId xmlns:a16="http://schemas.microsoft.com/office/drawing/2014/main" id="{230044D0-54B9-B03A-2A15-8D2AF7A0DFC9}"/>
              </a:ext>
            </a:extLst>
          </p:cNvPr>
          <p:cNvSpPr txBox="1"/>
          <p:nvPr/>
        </p:nvSpPr>
        <p:spPr>
          <a:xfrm>
            <a:off x="1661608" y="5844854"/>
            <a:ext cx="13493020" cy="523220"/>
          </a:xfrm>
          <a:prstGeom prst="rect">
            <a:avLst/>
          </a:prstGeom>
          <a:noFill/>
          <a:ln>
            <a:solidFill>
              <a:schemeClr val="bg1">
                <a:lumMod val="75000"/>
              </a:schemeClr>
            </a:solidFill>
          </a:ln>
        </p:spPr>
        <p:txBody>
          <a:bodyPr wrap="square" rtlCol="0">
            <a:spAutoFit/>
          </a:bodyPr>
          <a:lstStyle/>
          <a:p>
            <a:pPr algn="ctr"/>
            <a:r>
              <a:rPr lang="en-US" sz="2800" b="1" dirty="0"/>
              <a:t>RESIDENTIAL DISTRICTS</a:t>
            </a:r>
          </a:p>
        </p:txBody>
      </p:sp>
      <p:sp>
        <p:nvSpPr>
          <p:cNvPr id="19" name="TextBox 18">
            <a:extLst>
              <a:ext uri="{FF2B5EF4-FFF2-40B4-BE49-F238E27FC236}">
                <a16:creationId xmlns:a16="http://schemas.microsoft.com/office/drawing/2014/main" id="{8168E8BF-BDDA-0A6F-D8E9-2A8690CA7CD6}"/>
              </a:ext>
            </a:extLst>
          </p:cNvPr>
          <p:cNvSpPr txBox="1"/>
          <p:nvPr/>
        </p:nvSpPr>
        <p:spPr>
          <a:xfrm>
            <a:off x="17028732" y="5844854"/>
            <a:ext cx="12727572" cy="523220"/>
          </a:xfrm>
          <a:prstGeom prst="rect">
            <a:avLst/>
          </a:prstGeom>
          <a:noFill/>
          <a:ln>
            <a:solidFill>
              <a:schemeClr val="bg1">
                <a:lumMod val="75000"/>
              </a:schemeClr>
            </a:solidFill>
          </a:ln>
        </p:spPr>
        <p:txBody>
          <a:bodyPr wrap="square" rtlCol="0">
            <a:spAutoFit/>
          </a:bodyPr>
          <a:lstStyle/>
          <a:p>
            <a:pPr algn="ctr"/>
            <a:r>
              <a:rPr lang="en-US" sz="2800" b="1" dirty="0"/>
              <a:t>COMMERCIAL AND MIXED-USE DISTRICTS</a:t>
            </a:r>
          </a:p>
        </p:txBody>
      </p:sp>
      <p:sp>
        <p:nvSpPr>
          <p:cNvPr id="20" name="TextBox 19">
            <a:extLst>
              <a:ext uri="{FF2B5EF4-FFF2-40B4-BE49-F238E27FC236}">
                <a16:creationId xmlns:a16="http://schemas.microsoft.com/office/drawing/2014/main" id="{B54F1093-DAD5-0783-59A4-51EAAD2A7A86}"/>
              </a:ext>
            </a:extLst>
          </p:cNvPr>
          <p:cNvSpPr txBox="1"/>
          <p:nvPr/>
        </p:nvSpPr>
        <p:spPr>
          <a:xfrm>
            <a:off x="31710148" y="5844854"/>
            <a:ext cx="10326940" cy="523220"/>
          </a:xfrm>
          <a:prstGeom prst="rect">
            <a:avLst/>
          </a:prstGeom>
          <a:noFill/>
          <a:ln>
            <a:solidFill>
              <a:schemeClr val="bg1">
                <a:lumMod val="75000"/>
              </a:schemeClr>
            </a:solidFill>
          </a:ln>
        </p:spPr>
        <p:txBody>
          <a:bodyPr wrap="square" rtlCol="0">
            <a:spAutoFit/>
          </a:bodyPr>
          <a:lstStyle/>
          <a:p>
            <a:pPr algn="ctr"/>
            <a:r>
              <a:rPr lang="en-US" sz="2800" b="1" dirty="0"/>
              <a:t>INDUSTRIAL AND OTHER DISTRICTS</a:t>
            </a:r>
          </a:p>
        </p:txBody>
      </p:sp>
      <p:sp>
        <p:nvSpPr>
          <p:cNvPr id="2" name="Rectangle 1">
            <a:extLst>
              <a:ext uri="{FF2B5EF4-FFF2-40B4-BE49-F238E27FC236}">
                <a16:creationId xmlns:a16="http://schemas.microsoft.com/office/drawing/2014/main" id="{8EE116DB-40FC-2E59-BEAE-27ECAF25DDA9}"/>
              </a:ext>
            </a:extLst>
          </p:cNvPr>
          <p:cNvSpPr/>
          <p:nvPr/>
        </p:nvSpPr>
        <p:spPr>
          <a:xfrm>
            <a:off x="0" y="0"/>
            <a:ext cx="43891200" cy="374904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latin typeface="Geometria" panose="020B0503020204020204" pitchFamily="34" charset="0"/>
              </a:rPr>
              <a:t>USES </a:t>
            </a:r>
          </a:p>
          <a:p>
            <a:pPr algn="ctr"/>
            <a:r>
              <a:rPr lang="en-US" sz="4800" b="1" spc="600" dirty="0">
                <a:latin typeface="Geometria" panose="020B0503020204020204" pitchFamily="34" charset="0"/>
              </a:rPr>
              <a:t>ALL DISTRICTS</a:t>
            </a:r>
          </a:p>
          <a:p>
            <a:pPr algn="ctr"/>
            <a:r>
              <a:rPr lang="en-US" sz="4800" b="1" spc="600" dirty="0">
                <a:latin typeface="Geometria" panose="020B0503020204020204" pitchFamily="34" charset="0"/>
              </a:rPr>
              <a:t>PROPOSED</a:t>
            </a:r>
          </a:p>
        </p:txBody>
      </p:sp>
      <p:sp>
        <p:nvSpPr>
          <p:cNvPr id="6" name="TextBox 5">
            <a:extLst>
              <a:ext uri="{FF2B5EF4-FFF2-40B4-BE49-F238E27FC236}">
                <a16:creationId xmlns:a16="http://schemas.microsoft.com/office/drawing/2014/main" id="{8E985F49-A5B7-A6AA-CACF-96B7C23C92DE}"/>
              </a:ext>
            </a:extLst>
          </p:cNvPr>
          <p:cNvSpPr txBox="1"/>
          <p:nvPr/>
        </p:nvSpPr>
        <p:spPr>
          <a:xfrm>
            <a:off x="12504540" y="31589967"/>
            <a:ext cx="21968460" cy="523220"/>
          </a:xfrm>
          <a:prstGeom prst="rect">
            <a:avLst/>
          </a:prstGeom>
          <a:noFill/>
        </p:spPr>
        <p:txBody>
          <a:bodyPr wrap="square">
            <a:spAutoFit/>
          </a:bodyPr>
          <a:lstStyle/>
          <a:p>
            <a:pPr algn="ctr"/>
            <a:r>
              <a:rPr lang="en-US" sz="2800" dirty="0">
                <a:effectLst/>
                <a:latin typeface="Calibri" panose="020F0502020204030204" pitchFamily="34" charset="0"/>
                <a:ea typeface="Calibri" panose="020F0502020204030204" pitchFamily="34" charset="0"/>
                <a:cs typeface="Times New Roman" panose="02020603050405020304" pitchFamily="18" charset="0"/>
              </a:rPr>
              <a:t>P = Permitted Use; C = Conditional Use; Blank cell = Prohibited</a:t>
            </a:r>
            <a:endParaRPr lang="en-US" sz="2800" dirty="0"/>
          </a:p>
        </p:txBody>
      </p:sp>
      <p:sp>
        <p:nvSpPr>
          <p:cNvPr id="3" name="Arc 2">
            <a:extLst>
              <a:ext uri="{FF2B5EF4-FFF2-40B4-BE49-F238E27FC236}">
                <a16:creationId xmlns:a16="http://schemas.microsoft.com/office/drawing/2014/main" id="{C9C749E9-DB2A-3723-5F38-9968F23F3BCE}"/>
              </a:ext>
            </a:extLst>
          </p:cNvPr>
          <p:cNvSpPr/>
          <p:nvPr/>
        </p:nvSpPr>
        <p:spPr>
          <a:xfrm rot="15676172">
            <a:off x="11758306" y="5523182"/>
            <a:ext cx="1279737" cy="1973678"/>
          </a:xfrm>
          <a:prstGeom prst="arc">
            <a:avLst>
              <a:gd name="adj1" fmla="val 16200000"/>
              <a:gd name="adj2" fmla="val 90304"/>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18A75BC7-197F-3268-BAD4-C366B7A79313}"/>
              </a:ext>
            </a:extLst>
          </p:cNvPr>
          <p:cNvSpPr txBox="1"/>
          <p:nvPr/>
        </p:nvSpPr>
        <p:spPr>
          <a:xfrm>
            <a:off x="12379126" y="5609635"/>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sp>
        <p:nvSpPr>
          <p:cNvPr id="7" name="Arc 6">
            <a:extLst>
              <a:ext uri="{FF2B5EF4-FFF2-40B4-BE49-F238E27FC236}">
                <a16:creationId xmlns:a16="http://schemas.microsoft.com/office/drawing/2014/main" id="{31DE77DD-54B2-2153-253F-0A64A21F5C81}"/>
              </a:ext>
            </a:extLst>
          </p:cNvPr>
          <p:cNvSpPr/>
          <p:nvPr/>
        </p:nvSpPr>
        <p:spPr>
          <a:xfrm rot="15676172">
            <a:off x="9637407" y="5086268"/>
            <a:ext cx="2778600" cy="2563614"/>
          </a:xfrm>
          <a:prstGeom prst="arc">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D8486073-F63F-1B15-FDC7-0AD0BD9678E7}"/>
              </a:ext>
            </a:extLst>
          </p:cNvPr>
          <p:cNvSpPr txBox="1"/>
          <p:nvPr/>
        </p:nvSpPr>
        <p:spPr>
          <a:xfrm>
            <a:off x="10775219" y="4738184"/>
            <a:ext cx="4512197"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INCORPORATES SF-1</a:t>
            </a:r>
            <a:endParaRPr lang="en-US" b="1" spc="600" dirty="0">
              <a:solidFill>
                <a:srgbClr val="C00000"/>
              </a:solidFill>
            </a:endParaRPr>
          </a:p>
        </p:txBody>
      </p:sp>
      <p:sp>
        <p:nvSpPr>
          <p:cNvPr id="10" name="Arc 9">
            <a:extLst>
              <a:ext uri="{FF2B5EF4-FFF2-40B4-BE49-F238E27FC236}">
                <a16:creationId xmlns:a16="http://schemas.microsoft.com/office/drawing/2014/main" id="{AAFEC920-B4E2-726D-F69B-AD4F46F04F31}"/>
              </a:ext>
            </a:extLst>
          </p:cNvPr>
          <p:cNvSpPr/>
          <p:nvPr/>
        </p:nvSpPr>
        <p:spPr>
          <a:xfrm rot="15676172">
            <a:off x="10720167" y="5333588"/>
            <a:ext cx="2397865" cy="2563614"/>
          </a:xfrm>
          <a:prstGeom prst="arc">
            <a:avLst>
              <a:gd name="adj1" fmla="val 16712639"/>
              <a:gd name="adj2" fmla="val 21336751"/>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9E33C690-1DB8-91A7-FDF8-B6AF99CC05DD}"/>
              </a:ext>
            </a:extLst>
          </p:cNvPr>
          <p:cNvSpPr txBox="1"/>
          <p:nvPr/>
        </p:nvSpPr>
        <p:spPr>
          <a:xfrm>
            <a:off x="11623208" y="5196041"/>
            <a:ext cx="454554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INCORPORATES RS-2</a:t>
            </a:r>
            <a:endParaRPr lang="en-US" b="1" spc="600" dirty="0">
              <a:solidFill>
                <a:srgbClr val="C00000"/>
              </a:solidFill>
            </a:endParaRPr>
          </a:p>
        </p:txBody>
      </p:sp>
      <p:sp>
        <p:nvSpPr>
          <p:cNvPr id="13" name="Arc 12">
            <a:extLst>
              <a:ext uri="{FF2B5EF4-FFF2-40B4-BE49-F238E27FC236}">
                <a16:creationId xmlns:a16="http://schemas.microsoft.com/office/drawing/2014/main" id="{D918E6C9-B21E-41E7-34F3-356F374989CE}"/>
              </a:ext>
            </a:extLst>
          </p:cNvPr>
          <p:cNvSpPr/>
          <p:nvPr/>
        </p:nvSpPr>
        <p:spPr>
          <a:xfrm rot="15676172">
            <a:off x="29693457" y="5479010"/>
            <a:ext cx="1154282" cy="1911557"/>
          </a:xfrm>
          <a:prstGeom prst="arc">
            <a:avLst>
              <a:gd name="adj1" fmla="val 16200000"/>
              <a:gd name="adj2" fmla="val 90304"/>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42F7B34-BD95-52E6-E937-2F9501A058F8}"/>
              </a:ext>
            </a:extLst>
          </p:cNvPr>
          <p:cNvSpPr txBox="1"/>
          <p:nvPr/>
        </p:nvSpPr>
        <p:spPr>
          <a:xfrm>
            <a:off x="30194546" y="5577501"/>
            <a:ext cx="3372013"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FORMER BMUV</a:t>
            </a:r>
            <a:endParaRPr lang="en-US" b="1" spc="600" dirty="0">
              <a:solidFill>
                <a:srgbClr val="C00000"/>
              </a:solidFill>
            </a:endParaRPr>
          </a:p>
        </p:txBody>
      </p:sp>
      <p:sp>
        <p:nvSpPr>
          <p:cNvPr id="16" name="TextBox 15">
            <a:extLst>
              <a:ext uri="{FF2B5EF4-FFF2-40B4-BE49-F238E27FC236}">
                <a16:creationId xmlns:a16="http://schemas.microsoft.com/office/drawing/2014/main" id="{579B531A-04D2-0284-3D54-CF0DF516D096}"/>
              </a:ext>
            </a:extLst>
          </p:cNvPr>
          <p:cNvSpPr txBox="1"/>
          <p:nvPr/>
        </p:nvSpPr>
        <p:spPr>
          <a:xfrm>
            <a:off x="25779580" y="4782459"/>
            <a:ext cx="4120039"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INCORPORATES RC</a:t>
            </a:r>
            <a:endParaRPr lang="en-US" b="1" spc="600" dirty="0">
              <a:solidFill>
                <a:srgbClr val="C00000"/>
              </a:solidFill>
            </a:endParaRPr>
          </a:p>
        </p:txBody>
      </p:sp>
      <p:sp>
        <p:nvSpPr>
          <p:cNvPr id="21" name="TextBox 20">
            <a:extLst>
              <a:ext uri="{FF2B5EF4-FFF2-40B4-BE49-F238E27FC236}">
                <a16:creationId xmlns:a16="http://schemas.microsoft.com/office/drawing/2014/main" id="{C3316A16-6252-ADC6-9759-1C7CA2D99EC9}"/>
              </a:ext>
            </a:extLst>
          </p:cNvPr>
          <p:cNvSpPr txBox="1"/>
          <p:nvPr/>
        </p:nvSpPr>
        <p:spPr>
          <a:xfrm>
            <a:off x="29621051" y="5185352"/>
            <a:ext cx="3083473"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FORMER BMU</a:t>
            </a:r>
            <a:endParaRPr lang="en-US" b="1" spc="600" dirty="0">
              <a:solidFill>
                <a:srgbClr val="C00000"/>
              </a:solidFill>
            </a:endParaRPr>
          </a:p>
        </p:txBody>
      </p:sp>
      <p:sp>
        <p:nvSpPr>
          <p:cNvPr id="22" name="Arc 21">
            <a:extLst>
              <a:ext uri="{FF2B5EF4-FFF2-40B4-BE49-F238E27FC236}">
                <a16:creationId xmlns:a16="http://schemas.microsoft.com/office/drawing/2014/main" id="{649A9B66-CD8F-2B83-E2C2-0BE35D393F6D}"/>
              </a:ext>
            </a:extLst>
          </p:cNvPr>
          <p:cNvSpPr/>
          <p:nvPr/>
        </p:nvSpPr>
        <p:spPr>
          <a:xfrm rot="15676172">
            <a:off x="24604943" y="5113347"/>
            <a:ext cx="2778600" cy="2563614"/>
          </a:xfrm>
          <a:prstGeom prst="arc">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8017795B-0FD8-46E8-9CCE-8D1A16803864}"/>
              </a:ext>
            </a:extLst>
          </p:cNvPr>
          <p:cNvSpPr/>
          <p:nvPr/>
        </p:nvSpPr>
        <p:spPr>
          <a:xfrm rot="15676172">
            <a:off x="28681383" y="5226545"/>
            <a:ext cx="2209173" cy="2656518"/>
          </a:xfrm>
          <a:prstGeom prst="arc">
            <a:avLst>
              <a:gd name="adj1" fmla="val 16712639"/>
              <a:gd name="adj2" fmla="val 21598379"/>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B6501B7D-E82E-C228-1345-5F27F7663C67}"/>
              </a:ext>
            </a:extLst>
          </p:cNvPr>
          <p:cNvSpPr/>
          <p:nvPr/>
        </p:nvSpPr>
        <p:spPr>
          <a:xfrm rot="4934998" flipH="1">
            <a:off x="39412248" y="5573369"/>
            <a:ext cx="2248714" cy="2084050"/>
          </a:xfrm>
          <a:prstGeom prst="arc">
            <a:avLst>
              <a:gd name="adj1" fmla="val 16200000"/>
              <a:gd name="adj2" fmla="val 206496"/>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CB6F519C-F446-514C-5B19-F99C1F409860}"/>
              </a:ext>
            </a:extLst>
          </p:cNvPr>
          <p:cNvSpPr txBox="1"/>
          <p:nvPr/>
        </p:nvSpPr>
        <p:spPr>
          <a:xfrm>
            <a:off x="37088822" y="4391718"/>
            <a:ext cx="4120039" cy="1384995"/>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FORMER FLOODWAY CONSERVATION</a:t>
            </a:r>
            <a:endParaRPr lang="en-US" b="1" spc="600" dirty="0">
              <a:solidFill>
                <a:srgbClr val="C00000"/>
              </a:solidFill>
            </a:endParaRPr>
          </a:p>
        </p:txBody>
      </p:sp>
    </p:spTree>
    <p:extLst>
      <p:ext uri="{BB962C8B-B14F-4D97-AF65-F5344CB8AC3E}">
        <p14:creationId xmlns:p14="http://schemas.microsoft.com/office/powerpoint/2010/main" val="199215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71A8BB60-92EA-B819-702F-33D915D6DF08}"/>
              </a:ext>
            </a:extLst>
          </p:cNvPr>
          <p:cNvSpPr/>
          <p:nvPr/>
        </p:nvSpPr>
        <p:spPr>
          <a:xfrm>
            <a:off x="1" y="0"/>
            <a:ext cx="21945600" cy="3749040"/>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solidFill>
                  <a:sysClr val="windowText" lastClr="000000"/>
                </a:solidFill>
                <a:latin typeface="Geometria" panose="020B0503020204020204" pitchFamily="34" charset="0"/>
              </a:rPr>
              <a:t>DIMENSIONAL STANDARDS</a:t>
            </a:r>
          </a:p>
          <a:p>
            <a:pPr algn="ctr"/>
            <a:r>
              <a:rPr lang="en-US" sz="4800" b="1" spc="600" dirty="0">
                <a:solidFill>
                  <a:sysClr val="windowText" lastClr="000000"/>
                </a:solidFill>
                <a:latin typeface="Geometria" panose="020B0503020204020204" pitchFamily="34" charset="0"/>
              </a:rPr>
              <a:t>ADOPTED</a:t>
            </a:r>
          </a:p>
        </p:txBody>
      </p:sp>
      <p:graphicFrame>
        <p:nvGraphicFramePr>
          <p:cNvPr id="2" name="Table 1">
            <a:extLst>
              <a:ext uri="{FF2B5EF4-FFF2-40B4-BE49-F238E27FC236}">
                <a16:creationId xmlns:a16="http://schemas.microsoft.com/office/drawing/2014/main" id="{8A752ACB-DBA0-422D-1881-C893A0A2AB4A}"/>
              </a:ext>
            </a:extLst>
          </p:cNvPr>
          <p:cNvGraphicFramePr>
            <a:graphicFrameLocks noGrp="1"/>
          </p:cNvGraphicFramePr>
          <p:nvPr>
            <p:extLst>
              <p:ext uri="{D42A27DB-BD31-4B8C-83A1-F6EECF244321}">
                <p14:modId xmlns:p14="http://schemas.microsoft.com/office/powerpoint/2010/main" val="1752290221"/>
              </p:ext>
            </p:extLst>
          </p:nvPr>
        </p:nvGraphicFramePr>
        <p:xfrm>
          <a:off x="3681259" y="6205700"/>
          <a:ext cx="14030328" cy="4411396"/>
        </p:xfrm>
        <a:graphic>
          <a:graphicData uri="http://schemas.openxmlformats.org/drawingml/2006/table">
            <a:tbl>
              <a:tblPr firstRow="1" firstCol="1" bandRow="1">
                <a:tableStyleId>{17292A2E-F333-43FB-9621-5CBBE7FDCDCB}</a:tableStyleId>
              </a:tblPr>
              <a:tblGrid>
                <a:gridCol w="2377258">
                  <a:extLst>
                    <a:ext uri="{9D8B030D-6E8A-4147-A177-3AD203B41FA5}">
                      <a16:colId xmlns:a16="http://schemas.microsoft.com/office/drawing/2014/main" val="3521141166"/>
                    </a:ext>
                  </a:extLst>
                </a:gridCol>
                <a:gridCol w="1280160">
                  <a:extLst>
                    <a:ext uri="{9D8B030D-6E8A-4147-A177-3AD203B41FA5}">
                      <a16:colId xmlns:a16="http://schemas.microsoft.com/office/drawing/2014/main" val="2922540301"/>
                    </a:ext>
                  </a:extLst>
                </a:gridCol>
                <a:gridCol w="1280160">
                  <a:extLst>
                    <a:ext uri="{9D8B030D-6E8A-4147-A177-3AD203B41FA5}">
                      <a16:colId xmlns:a16="http://schemas.microsoft.com/office/drawing/2014/main" val="1627443819"/>
                    </a:ext>
                  </a:extLst>
                </a:gridCol>
                <a:gridCol w="1280160">
                  <a:extLst>
                    <a:ext uri="{9D8B030D-6E8A-4147-A177-3AD203B41FA5}">
                      <a16:colId xmlns:a16="http://schemas.microsoft.com/office/drawing/2014/main" val="58162547"/>
                    </a:ext>
                  </a:extLst>
                </a:gridCol>
                <a:gridCol w="1280160">
                  <a:extLst>
                    <a:ext uri="{9D8B030D-6E8A-4147-A177-3AD203B41FA5}">
                      <a16:colId xmlns:a16="http://schemas.microsoft.com/office/drawing/2014/main" val="3862218646"/>
                    </a:ext>
                  </a:extLst>
                </a:gridCol>
                <a:gridCol w="1280160">
                  <a:extLst>
                    <a:ext uri="{9D8B030D-6E8A-4147-A177-3AD203B41FA5}">
                      <a16:colId xmlns:a16="http://schemas.microsoft.com/office/drawing/2014/main" val="1208564409"/>
                    </a:ext>
                  </a:extLst>
                </a:gridCol>
                <a:gridCol w="1280160">
                  <a:extLst>
                    <a:ext uri="{9D8B030D-6E8A-4147-A177-3AD203B41FA5}">
                      <a16:colId xmlns:a16="http://schemas.microsoft.com/office/drawing/2014/main" val="1650005392"/>
                    </a:ext>
                  </a:extLst>
                </a:gridCol>
                <a:gridCol w="1280160">
                  <a:extLst>
                    <a:ext uri="{9D8B030D-6E8A-4147-A177-3AD203B41FA5}">
                      <a16:colId xmlns:a16="http://schemas.microsoft.com/office/drawing/2014/main" val="1256501499"/>
                    </a:ext>
                  </a:extLst>
                </a:gridCol>
                <a:gridCol w="1280160">
                  <a:extLst>
                    <a:ext uri="{9D8B030D-6E8A-4147-A177-3AD203B41FA5}">
                      <a16:colId xmlns:a16="http://schemas.microsoft.com/office/drawing/2014/main" val="2600795812"/>
                    </a:ext>
                  </a:extLst>
                </a:gridCol>
                <a:gridCol w="1411790">
                  <a:extLst>
                    <a:ext uri="{9D8B030D-6E8A-4147-A177-3AD203B41FA5}">
                      <a16:colId xmlns:a16="http://schemas.microsoft.com/office/drawing/2014/main" val="1044392719"/>
                    </a:ext>
                  </a:extLst>
                </a:gridCol>
              </a:tblGrid>
              <a:tr h="372533">
                <a:tc>
                  <a:txBody>
                    <a:bodyPr/>
                    <a:lstStyle/>
                    <a:p>
                      <a:pPr marL="0" marR="0">
                        <a:spcBef>
                          <a:spcPts val="0"/>
                        </a:spcBef>
                        <a:spcAft>
                          <a:spcPts val="0"/>
                        </a:spcAft>
                      </a:pPr>
                      <a:r>
                        <a:rPr lang="en-US" sz="1600" b="1" kern="100">
                          <a:effectLst/>
                          <a:latin typeface="Cambria" panose="02040503050406030204" pitchFamily="18" charset="0"/>
                          <a:ea typeface="Cambria" panose="02040503050406030204" pitchFamily="18" charset="0"/>
                        </a:rPr>
                        <a:t> </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GU</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RR</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RE</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SRE</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SF-1</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RS-1</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RS-2</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RS-3</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dirty="0">
                          <a:effectLst/>
                          <a:latin typeface="Cambria" panose="02040503050406030204" pitchFamily="18" charset="0"/>
                          <a:ea typeface="Cambria" panose="02040503050406030204" pitchFamily="18" charset="0"/>
                        </a:rPr>
                        <a:t>RMH</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337521575"/>
                  </a:ext>
                </a:extLst>
              </a:tr>
              <a:tr h="757286">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Minimum Lot Area</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 ac</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 ac</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7,500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7,500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Site: 10 ac</a:t>
                      </a:r>
                    </a:p>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Lots: 4,000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137137"/>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Minimum Lot Width</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75’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75’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42995112"/>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Minimum Lot Depth</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81709718"/>
                  </a:ext>
                </a:extLst>
              </a:tr>
              <a:tr h="504858">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Maximum building coverage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0639474"/>
                  </a:ext>
                </a:extLst>
              </a:tr>
              <a:tr h="252429">
                <a:tc>
                  <a:txBody>
                    <a:bodyPr/>
                    <a:lstStyle/>
                    <a:p>
                      <a:pPr marL="0" marR="0">
                        <a:spcBef>
                          <a:spcPts val="0"/>
                        </a:spcBef>
                        <a:spcAft>
                          <a:spcPts val="0"/>
                        </a:spcAft>
                      </a:pPr>
                      <a:r>
                        <a:rPr lang="en-US" sz="1600" b="0" kern="100" dirty="0">
                          <a:effectLst/>
                          <a:latin typeface="Cambria" panose="02040503050406030204" pitchFamily="18" charset="0"/>
                          <a:ea typeface="Cambria" panose="02040503050406030204" pitchFamily="18" charset="0"/>
                        </a:rPr>
                        <a:t>Minimum living area</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1,600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1,800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1,400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1,600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600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5572459"/>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Maximum height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88778024"/>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Front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75’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2682558"/>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Side Corner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9272652"/>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Side Interior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6’</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1014410"/>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Rear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 </a:t>
                      </a:r>
                      <a:r>
                        <a:rPr lang="en-US" sz="1600" b="0" kern="100" baseline="30000">
                          <a:effectLst/>
                          <a:latin typeface="Cambria" panose="02040503050406030204" pitchFamily="18" charset="0"/>
                          <a:ea typeface="Cambria" panose="02040503050406030204" pitchFamily="18" charset="0"/>
                        </a:rPr>
                        <a:t>(2)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3277121"/>
                  </a:ext>
                </a:extLst>
              </a:tr>
              <a:tr h="252429">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Site perimeter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5157621"/>
                  </a:ext>
                </a:extLst>
              </a:tr>
              <a:tr h="504858">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Recreation area min. size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10% of gross land area </a:t>
                      </a:r>
                      <a:r>
                        <a:rPr lang="en-US" sz="1600" b="0" kern="100" baseline="30000" dirty="0">
                          <a:effectLst/>
                          <a:latin typeface="Cambria" panose="02040503050406030204" pitchFamily="18" charset="0"/>
                          <a:ea typeface="Cambria" panose="02040503050406030204" pitchFamily="18" charset="0"/>
                        </a:rPr>
                        <a:t>(1)</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0493216"/>
                  </a:ext>
                </a:extLst>
              </a:tr>
            </a:tbl>
          </a:graphicData>
        </a:graphic>
      </p:graphicFrame>
      <p:sp>
        <p:nvSpPr>
          <p:cNvPr id="6" name="Rectangle 1">
            <a:extLst>
              <a:ext uri="{FF2B5EF4-FFF2-40B4-BE49-F238E27FC236}">
                <a16:creationId xmlns:a16="http://schemas.microsoft.com/office/drawing/2014/main" id="{597F72E3-457B-C620-A055-D1F177164902}"/>
              </a:ext>
            </a:extLst>
          </p:cNvPr>
          <p:cNvSpPr>
            <a:spLocks noChangeArrowheads="1"/>
          </p:cNvSpPr>
          <p:nvPr/>
        </p:nvSpPr>
        <p:spPr bwMode="auto">
          <a:xfrm>
            <a:off x="3681259" y="5836368"/>
            <a:ext cx="76871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SINGLE FAMILY AND MOBILE HOME RESIDENTIAL DISTRICTS</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5824701D-33F5-6AFF-2B3D-73D0AEFCD3E7}"/>
              </a:ext>
            </a:extLst>
          </p:cNvPr>
          <p:cNvSpPr txBox="1"/>
          <p:nvPr/>
        </p:nvSpPr>
        <p:spPr>
          <a:xfrm>
            <a:off x="3681259" y="10617096"/>
            <a:ext cx="14030328" cy="107721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1) exclusive of required setbacks and street rights-of-way. Shall be set aside and developed for recreational purposes for residents of the mobile home park or subdivision.</a:t>
            </a:r>
            <a:endParaRPr kumimoji="0" lang="en-US" altLang="en-US" sz="1600" b="0"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(2) A mobile home park/subdivision shall be entirely enclosed, exclusive of driveways, at its external boundaries by a solid wall, wood or PVC fence or evergreen hedge not less than six (6) feet in height.</a:t>
            </a:r>
            <a:endParaRPr kumimoji="0" lang="en-US" altLang="en-US" sz="1600" b="0" i="0" u="none" strike="noStrike" cap="none" normalizeH="0" baseline="0" dirty="0">
              <a:ln>
                <a:noFill/>
              </a:ln>
              <a:solidFill>
                <a:schemeClr val="tx1"/>
              </a:solidFill>
              <a:effectLst/>
              <a:latin typeface="Cambria" panose="02040503050406030204" pitchFamily="18" charset="0"/>
              <a:ea typeface="Cambria" panose="02040503050406030204" pitchFamily="18" charset="0"/>
            </a:endParaRPr>
          </a:p>
        </p:txBody>
      </p:sp>
      <p:graphicFrame>
        <p:nvGraphicFramePr>
          <p:cNvPr id="23" name="Table 22">
            <a:extLst>
              <a:ext uri="{FF2B5EF4-FFF2-40B4-BE49-F238E27FC236}">
                <a16:creationId xmlns:a16="http://schemas.microsoft.com/office/drawing/2014/main" id="{676C9BAF-5410-CECD-DDB0-6DB38F744416}"/>
              </a:ext>
            </a:extLst>
          </p:cNvPr>
          <p:cNvGraphicFramePr>
            <a:graphicFrameLocks noGrp="1"/>
          </p:cNvGraphicFramePr>
          <p:nvPr>
            <p:extLst>
              <p:ext uri="{D42A27DB-BD31-4B8C-83A1-F6EECF244321}">
                <p14:modId xmlns:p14="http://schemas.microsoft.com/office/powerpoint/2010/main" val="1593744358"/>
              </p:ext>
            </p:extLst>
          </p:nvPr>
        </p:nvGraphicFramePr>
        <p:xfrm>
          <a:off x="3681259" y="15801559"/>
          <a:ext cx="9261156" cy="4861509"/>
        </p:xfrm>
        <a:graphic>
          <a:graphicData uri="http://schemas.openxmlformats.org/drawingml/2006/table">
            <a:tbl>
              <a:tblPr firstRow="1" firstCol="1" bandRow="1">
                <a:tableStyleId>{72833802-FEF1-4C79-8D5D-14CF1EAF98D9}</a:tableStyleId>
              </a:tblPr>
              <a:tblGrid>
                <a:gridCol w="3215473">
                  <a:extLst>
                    <a:ext uri="{9D8B030D-6E8A-4147-A177-3AD203B41FA5}">
                      <a16:colId xmlns:a16="http://schemas.microsoft.com/office/drawing/2014/main" val="1110549717"/>
                    </a:ext>
                  </a:extLst>
                </a:gridCol>
                <a:gridCol w="2254165">
                  <a:extLst>
                    <a:ext uri="{9D8B030D-6E8A-4147-A177-3AD203B41FA5}">
                      <a16:colId xmlns:a16="http://schemas.microsoft.com/office/drawing/2014/main" val="3049006064"/>
                    </a:ext>
                  </a:extLst>
                </a:gridCol>
                <a:gridCol w="2126362">
                  <a:extLst>
                    <a:ext uri="{9D8B030D-6E8A-4147-A177-3AD203B41FA5}">
                      <a16:colId xmlns:a16="http://schemas.microsoft.com/office/drawing/2014/main" val="2986051381"/>
                    </a:ext>
                  </a:extLst>
                </a:gridCol>
                <a:gridCol w="1665156">
                  <a:extLst>
                    <a:ext uri="{9D8B030D-6E8A-4147-A177-3AD203B41FA5}">
                      <a16:colId xmlns:a16="http://schemas.microsoft.com/office/drawing/2014/main" val="842329593"/>
                    </a:ext>
                  </a:extLst>
                </a:gridCol>
              </a:tblGrid>
              <a:tr h="352779">
                <a:tc>
                  <a:txBody>
                    <a:bodyPr/>
                    <a:lstStyle/>
                    <a:p>
                      <a:pPr marL="0" marR="0">
                        <a:spcBef>
                          <a:spcPts val="0"/>
                        </a:spcBef>
                        <a:spcAft>
                          <a:spcPts val="0"/>
                        </a:spcAft>
                      </a:pPr>
                      <a:r>
                        <a:rPr lang="en-US" sz="1600" b="1" kern="100">
                          <a:effectLst/>
                        </a:rPr>
                        <a:t> </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rPr>
                        <a:t>RM-10</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rPr>
                        <a:t>RM-15</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dirty="0">
                          <a:effectLst/>
                        </a:rPr>
                        <a:t>RM-20</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84907947"/>
                  </a:ext>
                </a:extLst>
              </a:tr>
              <a:tr h="250485">
                <a:tc>
                  <a:txBody>
                    <a:bodyPr/>
                    <a:lstStyle/>
                    <a:p>
                      <a:pPr marL="0" marR="0">
                        <a:spcBef>
                          <a:spcPts val="0"/>
                        </a:spcBef>
                        <a:spcAft>
                          <a:spcPts val="0"/>
                        </a:spcAft>
                      </a:pPr>
                      <a:r>
                        <a:rPr lang="en-US" sz="1600" b="0" kern="100">
                          <a:effectLst/>
                        </a:rPr>
                        <a:t>Density (units per acre)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40006847"/>
                  </a:ext>
                </a:extLst>
              </a:tr>
              <a:tr h="751455">
                <a:tc>
                  <a:txBody>
                    <a:bodyPr/>
                    <a:lstStyle/>
                    <a:p>
                      <a:pPr marL="0" marR="0">
                        <a:spcBef>
                          <a:spcPts val="0"/>
                        </a:spcBef>
                        <a:spcAft>
                          <a:spcPts val="0"/>
                        </a:spcAft>
                      </a:pPr>
                      <a:r>
                        <a:rPr lang="en-US" sz="1600" b="0" kern="100">
                          <a:effectLst/>
                        </a:rPr>
                        <a:t>Minimum Lot Area</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6,000 sq. ft.</a:t>
                      </a:r>
                    </a:p>
                    <a:p>
                      <a:pPr marL="0" marR="0" algn="ctr">
                        <a:spcBef>
                          <a:spcPts val="0"/>
                        </a:spcBef>
                        <a:spcAft>
                          <a:spcPts val="0"/>
                        </a:spcAft>
                      </a:pPr>
                      <a:r>
                        <a:rPr lang="en-US" sz="1600" b="0" kern="100">
                          <a:effectLst/>
                        </a:rPr>
                        <a:t>DUP: 10,000 sq. ft.</a:t>
                      </a:r>
                    </a:p>
                    <a:p>
                      <a:pPr marL="0" marR="0" algn="ctr">
                        <a:spcBef>
                          <a:spcPts val="0"/>
                        </a:spcBef>
                        <a:spcAft>
                          <a:spcPts val="0"/>
                        </a:spcAft>
                      </a:pPr>
                      <a:r>
                        <a:rPr lang="en-US" sz="1600" b="0" kern="100">
                          <a:effectLst/>
                        </a:rPr>
                        <a:t>MF: 10,000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rPr>
                        <a:t>SF: 6,000 sq. ft.</a:t>
                      </a:r>
                    </a:p>
                    <a:p>
                      <a:pPr marL="0" marR="0" algn="ctr">
                        <a:spcBef>
                          <a:spcPts val="0"/>
                        </a:spcBef>
                        <a:spcAft>
                          <a:spcPts val="0"/>
                        </a:spcAft>
                      </a:pPr>
                      <a:r>
                        <a:rPr lang="en-US" sz="1600" b="0" kern="100" dirty="0">
                          <a:effectLst/>
                        </a:rPr>
                        <a:t>DUP: 8,000 sq. ft.</a:t>
                      </a:r>
                    </a:p>
                    <a:p>
                      <a:pPr marL="0" marR="0" algn="ctr">
                        <a:spcBef>
                          <a:spcPts val="0"/>
                        </a:spcBef>
                        <a:spcAft>
                          <a:spcPts val="0"/>
                        </a:spcAft>
                      </a:pPr>
                      <a:r>
                        <a:rPr lang="en-US" sz="1600" b="0" kern="100" dirty="0">
                          <a:effectLst/>
                        </a:rPr>
                        <a:t>MF: 10,000 sq. ft.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rPr>
                        <a:t>10,000 sq. ft.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5738073"/>
                  </a:ext>
                </a:extLst>
              </a:tr>
              <a:tr h="751455">
                <a:tc>
                  <a:txBody>
                    <a:bodyPr/>
                    <a:lstStyle/>
                    <a:p>
                      <a:pPr marL="0" marR="0">
                        <a:spcBef>
                          <a:spcPts val="0"/>
                        </a:spcBef>
                        <a:spcAft>
                          <a:spcPts val="0"/>
                        </a:spcAft>
                      </a:pPr>
                      <a:r>
                        <a:rPr lang="en-US" sz="1600" b="0" kern="100">
                          <a:effectLst/>
                        </a:rPr>
                        <a:t>Minimum Lot Width</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60’</a:t>
                      </a:r>
                    </a:p>
                    <a:p>
                      <a:pPr marL="0" marR="0" algn="ctr">
                        <a:spcBef>
                          <a:spcPts val="0"/>
                        </a:spcBef>
                        <a:spcAft>
                          <a:spcPts val="0"/>
                        </a:spcAft>
                      </a:pPr>
                      <a:r>
                        <a:rPr lang="en-US" sz="1600" b="0" kern="100">
                          <a:effectLst/>
                        </a:rPr>
                        <a:t>DUP: 100’</a:t>
                      </a:r>
                    </a:p>
                    <a:p>
                      <a:pPr marL="0" marR="0" algn="ctr">
                        <a:spcBef>
                          <a:spcPts val="0"/>
                        </a:spcBef>
                        <a:spcAft>
                          <a:spcPts val="0"/>
                        </a:spcAft>
                      </a:pPr>
                      <a:r>
                        <a:rPr lang="en-US" sz="1600" b="0" kern="100">
                          <a:effectLst/>
                        </a:rPr>
                        <a:t>MF: 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60’</a:t>
                      </a:r>
                    </a:p>
                    <a:p>
                      <a:pPr marL="0" marR="0" algn="ctr">
                        <a:spcBef>
                          <a:spcPts val="0"/>
                        </a:spcBef>
                        <a:spcAft>
                          <a:spcPts val="0"/>
                        </a:spcAft>
                      </a:pPr>
                      <a:r>
                        <a:rPr lang="en-US" sz="1600" b="0" kern="100">
                          <a:effectLst/>
                        </a:rPr>
                        <a:t>DUP: 80’</a:t>
                      </a:r>
                    </a:p>
                    <a:p>
                      <a:pPr marL="0" marR="0" algn="ctr">
                        <a:spcBef>
                          <a:spcPts val="0"/>
                        </a:spcBef>
                        <a:spcAft>
                          <a:spcPts val="0"/>
                        </a:spcAft>
                      </a:pPr>
                      <a:r>
                        <a:rPr lang="en-US" sz="1600" b="0" kern="100">
                          <a:effectLst/>
                        </a:rPr>
                        <a:t>MF: 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97055235"/>
                  </a:ext>
                </a:extLst>
              </a:tr>
              <a:tr h="250485">
                <a:tc>
                  <a:txBody>
                    <a:bodyPr/>
                    <a:lstStyle/>
                    <a:p>
                      <a:pPr marL="0" marR="0">
                        <a:spcBef>
                          <a:spcPts val="0"/>
                        </a:spcBef>
                        <a:spcAft>
                          <a:spcPts val="0"/>
                        </a:spcAft>
                      </a:pPr>
                      <a:r>
                        <a:rPr lang="en-US" sz="1600" b="0" kern="100">
                          <a:effectLst/>
                        </a:rPr>
                        <a:t>Minimum Lot Depth</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rPr>
                        <a:t>100’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74861649"/>
                  </a:ext>
                </a:extLst>
              </a:tr>
              <a:tr h="250485">
                <a:tc>
                  <a:txBody>
                    <a:bodyPr/>
                    <a:lstStyle/>
                    <a:p>
                      <a:pPr marL="0" marR="0">
                        <a:spcBef>
                          <a:spcPts val="0"/>
                        </a:spcBef>
                        <a:spcAft>
                          <a:spcPts val="0"/>
                        </a:spcAft>
                      </a:pPr>
                      <a:r>
                        <a:rPr lang="en-US" sz="1600" b="0" kern="100">
                          <a:effectLst/>
                        </a:rPr>
                        <a:t>Maximum building coverage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0282668"/>
                  </a:ext>
                </a:extLst>
              </a:tr>
              <a:tr h="250485">
                <a:tc>
                  <a:txBody>
                    <a:bodyPr/>
                    <a:lstStyle/>
                    <a:p>
                      <a:pPr marL="0" marR="0">
                        <a:spcBef>
                          <a:spcPts val="0"/>
                        </a:spcBef>
                        <a:spcAft>
                          <a:spcPts val="0"/>
                        </a:spcAft>
                      </a:pPr>
                      <a:r>
                        <a:rPr lang="en-US" sz="1600" b="0" kern="100">
                          <a:effectLst/>
                        </a:rPr>
                        <a:t>Minimum living area</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7462862"/>
                  </a:ext>
                </a:extLst>
              </a:tr>
              <a:tr h="250485">
                <a:tc>
                  <a:txBody>
                    <a:bodyPr/>
                    <a:lstStyle/>
                    <a:p>
                      <a:pPr marL="0" marR="0">
                        <a:spcBef>
                          <a:spcPts val="0"/>
                        </a:spcBef>
                        <a:spcAft>
                          <a:spcPts val="0"/>
                        </a:spcAft>
                      </a:pPr>
                      <a:r>
                        <a:rPr lang="en-US" sz="1600" b="0" kern="100">
                          <a:effectLst/>
                        </a:rPr>
                        <a:t>Maximum height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70’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14293513"/>
                  </a:ext>
                </a:extLst>
              </a:tr>
              <a:tr h="250485">
                <a:tc>
                  <a:txBody>
                    <a:bodyPr/>
                    <a:lstStyle/>
                    <a:p>
                      <a:pPr marL="0" marR="0">
                        <a:spcBef>
                          <a:spcPts val="0"/>
                        </a:spcBef>
                        <a:spcAft>
                          <a:spcPts val="0"/>
                        </a:spcAft>
                      </a:pPr>
                      <a:r>
                        <a:rPr lang="en-US" sz="1600" b="0" kern="100">
                          <a:effectLst/>
                        </a:rPr>
                        <a:t>Front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8971649"/>
                  </a:ext>
                </a:extLst>
              </a:tr>
              <a:tr h="250485">
                <a:tc>
                  <a:txBody>
                    <a:bodyPr/>
                    <a:lstStyle/>
                    <a:p>
                      <a:pPr marL="0" marR="0">
                        <a:spcBef>
                          <a:spcPts val="0"/>
                        </a:spcBef>
                        <a:spcAft>
                          <a:spcPts val="0"/>
                        </a:spcAft>
                      </a:pPr>
                      <a:r>
                        <a:rPr lang="en-US" sz="1600" b="0" kern="100">
                          <a:effectLst/>
                        </a:rPr>
                        <a:t>Side Corner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6639075"/>
                  </a:ext>
                </a:extLst>
              </a:tr>
              <a:tr h="500970">
                <a:tc>
                  <a:txBody>
                    <a:bodyPr/>
                    <a:lstStyle/>
                    <a:p>
                      <a:pPr marL="0" marR="0">
                        <a:spcBef>
                          <a:spcPts val="0"/>
                        </a:spcBef>
                        <a:spcAft>
                          <a:spcPts val="0"/>
                        </a:spcAft>
                      </a:pPr>
                      <a:r>
                        <a:rPr lang="en-US" sz="1600" b="0" kern="100">
                          <a:effectLst/>
                        </a:rPr>
                        <a:t>Side Interior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&amp; DUP: 8’</a:t>
                      </a:r>
                    </a:p>
                    <a:p>
                      <a:pPr marL="0" marR="0" algn="ctr">
                        <a:spcBef>
                          <a:spcPts val="0"/>
                        </a:spcBef>
                        <a:spcAft>
                          <a:spcPts val="0"/>
                        </a:spcAft>
                      </a:pPr>
                      <a:r>
                        <a:rPr lang="en-US" sz="1600" b="0" kern="100">
                          <a:effectLst/>
                        </a:rPr>
                        <a:t>MF: 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15’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2436963"/>
                  </a:ext>
                </a:extLst>
              </a:tr>
              <a:tr h="250485">
                <a:tc>
                  <a:txBody>
                    <a:bodyPr/>
                    <a:lstStyle/>
                    <a:p>
                      <a:pPr marL="0" marR="0">
                        <a:spcBef>
                          <a:spcPts val="0"/>
                        </a:spcBef>
                        <a:spcAft>
                          <a:spcPts val="0"/>
                        </a:spcAft>
                      </a:pPr>
                      <a:r>
                        <a:rPr lang="en-US" sz="1600" b="0" kern="100">
                          <a:effectLst/>
                        </a:rPr>
                        <a:t>Rear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6025722"/>
                  </a:ext>
                </a:extLst>
              </a:tr>
              <a:tr h="250485">
                <a:tc>
                  <a:txBody>
                    <a:bodyPr/>
                    <a:lstStyle/>
                    <a:p>
                      <a:pPr marL="0" marR="0">
                        <a:spcBef>
                          <a:spcPts val="0"/>
                        </a:spcBef>
                        <a:spcAft>
                          <a:spcPts val="0"/>
                        </a:spcAft>
                      </a:pPr>
                      <a:r>
                        <a:rPr lang="en-US" sz="1600" b="0" kern="100">
                          <a:effectLst/>
                        </a:rPr>
                        <a:t>Parking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53789903"/>
                  </a:ext>
                </a:extLst>
              </a:tr>
              <a:tr h="250485">
                <a:tc>
                  <a:txBody>
                    <a:bodyPr/>
                    <a:lstStyle/>
                    <a:p>
                      <a:pPr marL="0" marR="0">
                        <a:spcBef>
                          <a:spcPts val="0"/>
                        </a:spcBef>
                        <a:spcAft>
                          <a:spcPts val="0"/>
                        </a:spcAft>
                      </a:pPr>
                      <a:r>
                        <a:rPr lang="en-US" sz="1600" b="0" kern="100">
                          <a:effectLst/>
                        </a:rPr>
                        <a:t>Building Separation</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rPr>
                        <a:t>30’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2591969"/>
                  </a:ext>
                </a:extLst>
              </a:tr>
            </a:tbl>
          </a:graphicData>
        </a:graphic>
      </p:graphicFrame>
      <p:sp>
        <p:nvSpPr>
          <p:cNvPr id="24" name="Rectangle 2">
            <a:extLst>
              <a:ext uri="{FF2B5EF4-FFF2-40B4-BE49-F238E27FC236}">
                <a16:creationId xmlns:a16="http://schemas.microsoft.com/office/drawing/2014/main" id="{034E1AD2-ABD6-9E1D-DA24-87BB3B7D0A5E}"/>
              </a:ext>
            </a:extLst>
          </p:cNvPr>
          <p:cNvSpPr>
            <a:spLocks noChangeArrowheads="1"/>
          </p:cNvSpPr>
          <p:nvPr/>
        </p:nvSpPr>
        <p:spPr bwMode="auto">
          <a:xfrm>
            <a:off x="3681259" y="15432227"/>
            <a:ext cx="49939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bmk="">
                <a:ln>
                  <a:noFill/>
                </a:ln>
                <a:solidFill>
                  <a:schemeClr val="tx1"/>
                </a:solidFill>
                <a:effectLst/>
                <a:latin typeface="Calibri" panose="020F0502020204030204" pitchFamily="34" charset="0"/>
                <a:cs typeface="Times New Roman" panose="02020603050405020304" pitchFamily="18" charset="0"/>
              </a:rPr>
              <a:t>MULTI-FAMILY RESIDENTIAL DISTRICTS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26" name="TextBox 25">
            <a:extLst>
              <a:ext uri="{FF2B5EF4-FFF2-40B4-BE49-F238E27FC236}">
                <a16:creationId xmlns:a16="http://schemas.microsoft.com/office/drawing/2014/main" id="{BBFF8E13-3E9E-32D6-FCE5-6986AD65C3C9}"/>
              </a:ext>
            </a:extLst>
          </p:cNvPr>
          <p:cNvSpPr txBox="1"/>
          <p:nvPr/>
        </p:nvSpPr>
        <p:spPr>
          <a:xfrm>
            <a:off x="3681259" y="20663068"/>
            <a:ext cx="9261156" cy="661720"/>
          </a:xfrm>
          <a:prstGeom prst="rect">
            <a:avLst/>
          </a:prstGeom>
          <a:noFill/>
        </p:spPr>
        <p:txBody>
          <a:bodyPr wrap="square">
            <a:spAutoFit/>
          </a:bodyPr>
          <a:lstStyle/>
          <a:p>
            <a:pPr marL="0" marR="0">
              <a:spcBef>
                <a:spcPts val="0"/>
              </a:spcBef>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SF: Single family; DUP: Duplex; MF: Multifamily</a:t>
            </a:r>
          </a:p>
          <a:p>
            <a:pPr marL="0" marR="0">
              <a:spcBef>
                <a:spcPts val="0"/>
              </a:spcBef>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(1) or equal to the height of the building, whichever is greater</a:t>
            </a:r>
          </a:p>
        </p:txBody>
      </p:sp>
      <p:sp>
        <p:nvSpPr>
          <p:cNvPr id="37" name="Rectangle 36">
            <a:extLst>
              <a:ext uri="{FF2B5EF4-FFF2-40B4-BE49-F238E27FC236}">
                <a16:creationId xmlns:a16="http://schemas.microsoft.com/office/drawing/2014/main" id="{5E0B6438-F938-1285-470C-D06C353E8AA0}"/>
              </a:ext>
            </a:extLst>
          </p:cNvPr>
          <p:cNvSpPr/>
          <p:nvPr/>
        </p:nvSpPr>
        <p:spPr>
          <a:xfrm>
            <a:off x="21945600" y="0"/>
            <a:ext cx="21945600" cy="374904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solidFill>
                  <a:sysClr val="windowText" lastClr="000000"/>
                </a:solidFill>
                <a:latin typeface="Geometria" panose="020B0503020204020204" pitchFamily="34" charset="0"/>
              </a:rPr>
              <a:t>DIMENSIONAL STANDARDS</a:t>
            </a:r>
          </a:p>
          <a:p>
            <a:pPr algn="ctr"/>
            <a:r>
              <a:rPr lang="en-US" sz="4800" b="1" spc="600" dirty="0">
                <a:solidFill>
                  <a:sysClr val="windowText" lastClr="000000"/>
                </a:solidFill>
                <a:latin typeface="Geometria" panose="020B0503020204020204" pitchFamily="34" charset="0"/>
              </a:rPr>
              <a:t>PROPOSED</a:t>
            </a:r>
          </a:p>
        </p:txBody>
      </p:sp>
      <p:graphicFrame>
        <p:nvGraphicFramePr>
          <p:cNvPr id="38" name="Table 37">
            <a:extLst>
              <a:ext uri="{FF2B5EF4-FFF2-40B4-BE49-F238E27FC236}">
                <a16:creationId xmlns:a16="http://schemas.microsoft.com/office/drawing/2014/main" id="{A40A72CE-0A80-6CAD-D67C-C7F1F0307C8D}"/>
              </a:ext>
            </a:extLst>
          </p:cNvPr>
          <p:cNvGraphicFramePr>
            <a:graphicFrameLocks noGrp="1"/>
          </p:cNvGraphicFramePr>
          <p:nvPr>
            <p:extLst>
              <p:ext uri="{D42A27DB-BD31-4B8C-83A1-F6EECF244321}">
                <p14:modId xmlns:p14="http://schemas.microsoft.com/office/powerpoint/2010/main" val="1372436237"/>
              </p:ext>
            </p:extLst>
          </p:nvPr>
        </p:nvGraphicFramePr>
        <p:xfrm>
          <a:off x="26179615" y="6205700"/>
          <a:ext cx="12351055" cy="4424039"/>
        </p:xfrm>
        <a:graphic>
          <a:graphicData uri="http://schemas.openxmlformats.org/drawingml/2006/table">
            <a:tbl>
              <a:tblPr firstRow="1" firstCol="1" bandRow="1">
                <a:tableStyleId>{17292A2E-F333-43FB-9621-5CBBE7FDCDCB}</a:tableStyleId>
              </a:tblPr>
              <a:tblGrid>
                <a:gridCol w="2464068">
                  <a:extLst>
                    <a:ext uri="{9D8B030D-6E8A-4147-A177-3AD203B41FA5}">
                      <a16:colId xmlns:a16="http://schemas.microsoft.com/office/drawing/2014/main" val="3873650849"/>
                    </a:ext>
                  </a:extLst>
                </a:gridCol>
                <a:gridCol w="1375373">
                  <a:extLst>
                    <a:ext uri="{9D8B030D-6E8A-4147-A177-3AD203B41FA5}">
                      <a16:colId xmlns:a16="http://schemas.microsoft.com/office/drawing/2014/main" val="1141309886"/>
                    </a:ext>
                  </a:extLst>
                </a:gridCol>
                <a:gridCol w="1539189">
                  <a:extLst>
                    <a:ext uri="{9D8B030D-6E8A-4147-A177-3AD203B41FA5}">
                      <a16:colId xmlns:a16="http://schemas.microsoft.com/office/drawing/2014/main" val="3730491129"/>
                    </a:ext>
                  </a:extLst>
                </a:gridCol>
                <a:gridCol w="1610859">
                  <a:extLst>
                    <a:ext uri="{9D8B030D-6E8A-4147-A177-3AD203B41FA5}">
                      <a16:colId xmlns:a16="http://schemas.microsoft.com/office/drawing/2014/main" val="1324600520"/>
                    </a:ext>
                  </a:extLst>
                </a:gridCol>
                <a:gridCol w="1610859">
                  <a:extLst>
                    <a:ext uri="{9D8B030D-6E8A-4147-A177-3AD203B41FA5}">
                      <a16:colId xmlns:a16="http://schemas.microsoft.com/office/drawing/2014/main" val="1358094982"/>
                    </a:ext>
                  </a:extLst>
                </a:gridCol>
                <a:gridCol w="1514079">
                  <a:extLst>
                    <a:ext uri="{9D8B030D-6E8A-4147-A177-3AD203B41FA5}">
                      <a16:colId xmlns:a16="http://schemas.microsoft.com/office/drawing/2014/main" val="4040496566"/>
                    </a:ext>
                  </a:extLst>
                </a:gridCol>
                <a:gridCol w="2236628">
                  <a:extLst>
                    <a:ext uri="{9D8B030D-6E8A-4147-A177-3AD203B41FA5}">
                      <a16:colId xmlns:a16="http://schemas.microsoft.com/office/drawing/2014/main" val="374052985"/>
                    </a:ext>
                  </a:extLst>
                </a:gridCol>
              </a:tblGrid>
              <a:tr h="451348">
                <a:tc>
                  <a:txBody>
                    <a:bodyPr/>
                    <a:lstStyle/>
                    <a:p>
                      <a:pPr marL="0" marR="0">
                        <a:lnSpc>
                          <a:spcPct val="107000"/>
                        </a:lnSpc>
                        <a:spcBef>
                          <a:spcPts val="0"/>
                        </a:spcBef>
                        <a:spcAft>
                          <a:spcPts val="0"/>
                        </a:spcAft>
                      </a:pPr>
                      <a:r>
                        <a:rPr lang="en-US" sz="1600" b="1" kern="100">
                          <a:effectLst/>
                        </a:rPr>
                        <a:t> </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RR</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RE</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SRE</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RS-1</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RS-3</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dirty="0">
                          <a:effectLst/>
                        </a:rPr>
                        <a:t>RMH</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207193800"/>
                  </a:ext>
                </a:extLst>
              </a:tr>
              <a:tr h="541887">
                <a:tc>
                  <a:txBody>
                    <a:bodyPr/>
                    <a:lstStyle/>
                    <a:p>
                      <a:pPr marL="0" marR="0">
                        <a:lnSpc>
                          <a:spcPct val="107000"/>
                        </a:lnSpc>
                        <a:spcBef>
                          <a:spcPts val="0"/>
                        </a:spcBef>
                        <a:spcAft>
                          <a:spcPts val="0"/>
                        </a:spcAft>
                      </a:pPr>
                      <a:r>
                        <a:rPr lang="en-US" sz="1600" b="0" kern="100">
                          <a:effectLst/>
                        </a:rPr>
                        <a:t>Minimum lot area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 ac</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7,500 sq. ft.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Site: 10 ac</a:t>
                      </a:r>
                    </a:p>
                    <a:p>
                      <a:pPr marL="0" marR="0" algn="ctr">
                        <a:lnSpc>
                          <a:spcPct val="107000"/>
                        </a:lnSpc>
                        <a:spcBef>
                          <a:spcPts val="0"/>
                        </a:spcBef>
                        <a:spcAft>
                          <a:spcPts val="0"/>
                        </a:spcAft>
                      </a:pPr>
                      <a:r>
                        <a:rPr lang="en-US" sz="1600" b="0" kern="100">
                          <a:effectLst/>
                        </a:rPr>
                        <a:t>Lots: 4,000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22186339"/>
                  </a:ext>
                </a:extLst>
              </a:tr>
              <a:tr h="263908">
                <a:tc>
                  <a:txBody>
                    <a:bodyPr/>
                    <a:lstStyle/>
                    <a:p>
                      <a:pPr marL="0" marR="0">
                        <a:lnSpc>
                          <a:spcPct val="107000"/>
                        </a:lnSpc>
                        <a:spcBef>
                          <a:spcPts val="0"/>
                        </a:spcBef>
                        <a:spcAft>
                          <a:spcPts val="0"/>
                        </a:spcAft>
                      </a:pPr>
                      <a:r>
                        <a:rPr lang="en-US" sz="1600" b="0" kern="100">
                          <a:effectLst/>
                        </a:rPr>
                        <a:t>Minimum lot width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75’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99116013"/>
                  </a:ext>
                </a:extLst>
              </a:tr>
              <a:tr h="263908">
                <a:tc>
                  <a:txBody>
                    <a:bodyPr/>
                    <a:lstStyle/>
                    <a:p>
                      <a:pPr marL="0" marR="0">
                        <a:lnSpc>
                          <a:spcPct val="107000"/>
                        </a:lnSpc>
                        <a:spcBef>
                          <a:spcPts val="0"/>
                        </a:spcBef>
                        <a:spcAft>
                          <a:spcPts val="0"/>
                        </a:spcAft>
                      </a:pPr>
                      <a:r>
                        <a:rPr lang="en-US" sz="1600" b="0" kern="100">
                          <a:effectLst/>
                        </a:rPr>
                        <a:t>Minimum lot depth</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13803873"/>
                  </a:ext>
                </a:extLst>
              </a:tr>
              <a:tr h="263908">
                <a:tc>
                  <a:txBody>
                    <a:bodyPr/>
                    <a:lstStyle/>
                    <a:p>
                      <a:pPr marL="0" marR="0">
                        <a:lnSpc>
                          <a:spcPct val="107000"/>
                        </a:lnSpc>
                        <a:spcBef>
                          <a:spcPts val="0"/>
                        </a:spcBef>
                        <a:spcAft>
                          <a:spcPts val="0"/>
                        </a:spcAft>
                      </a:pPr>
                      <a:r>
                        <a:rPr lang="en-US" sz="1600" b="0" kern="100">
                          <a:effectLst/>
                        </a:rPr>
                        <a:t>Maximum building coverage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01632687"/>
                  </a:ext>
                </a:extLst>
              </a:tr>
              <a:tr h="263908">
                <a:tc>
                  <a:txBody>
                    <a:bodyPr/>
                    <a:lstStyle/>
                    <a:p>
                      <a:pPr marL="0" marR="0">
                        <a:lnSpc>
                          <a:spcPct val="107000"/>
                        </a:lnSpc>
                        <a:spcBef>
                          <a:spcPts val="0"/>
                        </a:spcBef>
                        <a:spcAft>
                          <a:spcPts val="0"/>
                        </a:spcAft>
                      </a:pPr>
                      <a:r>
                        <a:rPr lang="en-US" sz="1600" b="0" kern="100">
                          <a:effectLst/>
                        </a:rPr>
                        <a:t>Minimum living area</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1,600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1,800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1,400 sq. ft.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800 sq. ft.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600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3168397"/>
                  </a:ext>
                </a:extLst>
              </a:tr>
              <a:tr h="263908">
                <a:tc>
                  <a:txBody>
                    <a:bodyPr/>
                    <a:lstStyle/>
                    <a:p>
                      <a:pPr marL="0" marR="0">
                        <a:lnSpc>
                          <a:spcPct val="107000"/>
                        </a:lnSpc>
                        <a:spcBef>
                          <a:spcPts val="0"/>
                        </a:spcBef>
                        <a:spcAft>
                          <a:spcPts val="0"/>
                        </a:spcAft>
                      </a:pPr>
                      <a:r>
                        <a:rPr lang="en-US" sz="1600" b="0" kern="100">
                          <a:effectLst/>
                        </a:rPr>
                        <a:t>Maximum height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15393074"/>
                  </a:ext>
                </a:extLst>
              </a:tr>
              <a:tr h="263908">
                <a:tc>
                  <a:txBody>
                    <a:bodyPr/>
                    <a:lstStyle/>
                    <a:p>
                      <a:pPr marL="0" marR="0">
                        <a:lnSpc>
                          <a:spcPct val="107000"/>
                        </a:lnSpc>
                        <a:spcBef>
                          <a:spcPts val="0"/>
                        </a:spcBef>
                        <a:spcAft>
                          <a:spcPts val="0"/>
                        </a:spcAft>
                      </a:pPr>
                      <a:r>
                        <a:rPr lang="en-US" sz="1600" b="0" kern="100">
                          <a:effectLst/>
                        </a:rPr>
                        <a:t>Minimum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5954455"/>
                  </a:ext>
                </a:extLst>
              </a:tr>
              <a:tr h="263908">
                <a:tc>
                  <a:txBody>
                    <a:bodyPr/>
                    <a:lstStyle/>
                    <a:p>
                      <a:pPr marL="0" marR="0" algn="r">
                        <a:lnSpc>
                          <a:spcPct val="107000"/>
                        </a:lnSpc>
                        <a:spcBef>
                          <a:spcPts val="0"/>
                        </a:spcBef>
                        <a:spcAft>
                          <a:spcPts val="0"/>
                        </a:spcAft>
                      </a:pPr>
                      <a:r>
                        <a:rPr lang="en-US" sz="1600" b="0" kern="100">
                          <a:effectLst/>
                        </a:rPr>
                        <a:t>Front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48159696"/>
                  </a:ext>
                </a:extLst>
              </a:tr>
              <a:tr h="263908">
                <a:tc>
                  <a:txBody>
                    <a:bodyPr/>
                    <a:lstStyle/>
                    <a:p>
                      <a:pPr marL="0" marR="0" algn="r">
                        <a:lnSpc>
                          <a:spcPct val="107000"/>
                        </a:lnSpc>
                        <a:spcBef>
                          <a:spcPts val="0"/>
                        </a:spcBef>
                        <a:spcAft>
                          <a:spcPts val="0"/>
                        </a:spcAft>
                      </a:pPr>
                      <a:r>
                        <a:rPr lang="en-US" sz="1600" b="0" kern="100">
                          <a:effectLst/>
                        </a:rPr>
                        <a:t>Side corner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5598590"/>
                  </a:ext>
                </a:extLst>
              </a:tr>
              <a:tr h="263908">
                <a:tc>
                  <a:txBody>
                    <a:bodyPr/>
                    <a:lstStyle/>
                    <a:p>
                      <a:pPr marL="0" marR="0" algn="r">
                        <a:lnSpc>
                          <a:spcPct val="107000"/>
                        </a:lnSpc>
                        <a:spcBef>
                          <a:spcPts val="0"/>
                        </a:spcBef>
                        <a:spcAft>
                          <a:spcPts val="0"/>
                        </a:spcAft>
                      </a:pPr>
                      <a:r>
                        <a:rPr lang="en-US" sz="1600" b="0" kern="100">
                          <a:effectLst/>
                        </a:rPr>
                        <a:t>Side interior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8’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6’</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20598161"/>
                  </a:ext>
                </a:extLst>
              </a:tr>
              <a:tr h="263908">
                <a:tc>
                  <a:txBody>
                    <a:bodyPr/>
                    <a:lstStyle/>
                    <a:p>
                      <a:pPr marL="0" marR="0" algn="r">
                        <a:lnSpc>
                          <a:spcPct val="107000"/>
                        </a:lnSpc>
                        <a:spcBef>
                          <a:spcPts val="0"/>
                        </a:spcBef>
                        <a:spcAft>
                          <a:spcPts val="0"/>
                        </a:spcAft>
                      </a:pPr>
                      <a:r>
                        <a:rPr lang="en-US" sz="1600" b="0" kern="100">
                          <a:effectLst/>
                        </a:rPr>
                        <a:t>Rear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 </a:t>
                      </a:r>
                      <a:r>
                        <a:rPr lang="en-US" sz="1600" b="0" kern="100" baseline="30000">
                          <a:effectLst/>
                        </a:rPr>
                        <a:t>(2)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5003041"/>
                  </a:ext>
                </a:extLst>
              </a:tr>
              <a:tr h="263908">
                <a:tc>
                  <a:txBody>
                    <a:bodyPr/>
                    <a:lstStyle/>
                    <a:p>
                      <a:pPr marL="0" marR="0">
                        <a:lnSpc>
                          <a:spcPct val="107000"/>
                        </a:lnSpc>
                        <a:spcBef>
                          <a:spcPts val="0"/>
                        </a:spcBef>
                        <a:spcAft>
                          <a:spcPts val="0"/>
                        </a:spcAft>
                      </a:pPr>
                      <a:r>
                        <a:rPr lang="en-US" sz="1600" b="0" kern="100">
                          <a:effectLst/>
                        </a:rPr>
                        <a:t>Site perimeter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649365"/>
                  </a:ext>
                </a:extLst>
              </a:tr>
              <a:tr h="263908">
                <a:tc>
                  <a:txBody>
                    <a:bodyPr/>
                    <a:lstStyle/>
                    <a:p>
                      <a:pPr marL="0" marR="0">
                        <a:lnSpc>
                          <a:spcPct val="107000"/>
                        </a:lnSpc>
                        <a:spcBef>
                          <a:spcPts val="0"/>
                        </a:spcBef>
                        <a:spcAft>
                          <a:spcPts val="0"/>
                        </a:spcAft>
                      </a:pPr>
                      <a:r>
                        <a:rPr lang="en-US" sz="1600" b="1" kern="100" dirty="0">
                          <a:effectLst/>
                        </a:rPr>
                        <a:t>Impervious Surface Ratio</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0.5</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0.5</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0.5</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0.5</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0.5</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0.5</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1608343"/>
                  </a:ext>
                </a:extLst>
              </a:tr>
              <a:tr h="263908">
                <a:tc>
                  <a:txBody>
                    <a:bodyPr/>
                    <a:lstStyle/>
                    <a:p>
                      <a:pPr marL="0" marR="0">
                        <a:lnSpc>
                          <a:spcPct val="107000"/>
                        </a:lnSpc>
                        <a:spcBef>
                          <a:spcPts val="0"/>
                        </a:spcBef>
                        <a:spcAft>
                          <a:spcPts val="0"/>
                        </a:spcAft>
                      </a:pPr>
                      <a:r>
                        <a:rPr lang="en-US" sz="1600" b="0" kern="100">
                          <a:effectLst/>
                        </a:rPr>
                        <a:t>Recreation area min. size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dirty="0">
                          <a:effectLst/>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dirty="0">
                          <a:effectLst/>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dirty="0">
                          <a:effectLst/>
                        </a:rPr>
                        <a: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dirty="0">
                          <a:effectLst/>
                        </a:rPr>
                        <a:t>10% of gross land area </a:t>
                      </a:r>
                      <a:r>
                        <a:rPr lang="en-US" sz="1600" b="0" kern="100" baseline="30000" dirty="0">
                          <a:effectLst/>
                        </a:rPr>
                        <a:t>(3)</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41824813"/>
                  </a:ext>
                </a:extLst>
              </a:tr>
            </a:tbl>
          </a:graphicData>
        </a:graphic>
      </p:graphicFrame>
      <p:sp>
        <p:nvSpPr>
          <p:cNvPr id="40" name="TextBox 39">
            <a:extLst>
              <a:ext uri="{FF2B5EF4-FFF2-40B4-BE49-F238E27FC236}">
                <a16:creationId xmlns:a16="http://schemas.microsoft.com/office/drawing/2014/main" id="{C2AA8AE1-7166-CEA9-9C32-DAA735039C91}"/>
              </a:ext>
            </a:extLst>
          </p:cNvPr>
          <p:cNvSpPr txBox="1"/>
          <p:nvPr/>
        </p:nvSpPr>
        <p:spPr>
          <a:xfrm>
            <a:off x="26179615" y="10629739"/>
            <a:ext cx="13842464" cy="1807867"/>
          </a:xfrm>
          <a:prstGeom prst="rect">
            <a:avLst/>
          </a:prstGeom>
          <a:noFill/>
        </p:spPr>
        <p:txBody>
          <a:bodyPr wrap="square">
            <a:spAutoFit/>
          </a:bodyPr>
          <a:lstStyle/>
          <a:p>
            <a:pPr marL="171450" marR="0" indent="-171450">
              <a:lnSpc>
                <a:spcPct val="107000"/>
              </a:lnSpc>
              <a:spcBef>
                <a:spcPts val="0"/>
              </a:spcBef>
              <a:spcAft>
                <a:spcPts val="600"/>
              </a:spcAft>
            </a:pPr>
            <a:r>
              <a:rPr lang="en-US" sz="1600" kern="100" dirty="0">
                <a:effectLst/>
                <a:latin typeface="Cambria" panose="02040503050406030204" pitchFamily="18" charset="0"/>
                <a:ea typeface="Cambria" panose="02040503050406030204" pitchFamily="18" charset="0"/>
                <a:cs typeface="Times New Roman" panose="02020603050405020304" pitchFamily="18" charset="0"/>
              </a:rPr>
              <a:t>(1) Garages for single-, or two-family residential structures shall not be located closer to the front or side corner lot line than the foremost facade of the principal building (i.e., "snout houses" are not permitted).</a:t>
            </a:r>
          </a:p>
          <a:p>
            <a:pPr marL="171450" marR="0" indent="-171450">
              <a:lnSpc>
                <a:spcPct val="107000"/>
              </a:lnSpc>
              <a:spcBef>
                <a:spcPts val="0"/>
              </a:spcBef>
              <a:spcAft>
                <a:spcPts val="600"/>
              </a:spcAft>
            </a:pPr>
            <a:r>
              <a:rPr lang="en-US" sz="1600" kern="100" dirty="0">
                <a:effectLst/>
                <a:latin typeface="Cambria" panose="02040503050406030204" pitchFamily="18" charset="0"/>
                <a:ea typeface="Cambria" panose="02040503050406030204" pitchFamily="18" charset="0"/>
                <a:cs typeface="Times New Roman" panose="02020603050405020304" pitchFamily="18" charset="0"/>
              </a:rPr>
              <a:t>(2) A mobile home park/subdivision shall be entirely enclosed, exclusive of driveways, at its external boundaries by a solid wall, wood or PVC fence or evergreen hedge not less than 6 feet in height.</a:t>
            </a:r>
          </a:p>
          <a:p>
            <a:pPr marL="171450" marR="0" indent="-171450">
              <a:lnSpc>
                <a:spcPct val="107000"/>
              </a:lnSpc>
              <a:spcBef>
                <a:spcPts val="0"/>
              </a:spcBef>
              <a:spcAft>
                <a:spcPts val="600"/>
              </a:spcAft>
            </a:pPr>
            <a:r>
              <a:rPr lang="en-US" sz="1600" kern="100" dirty="0">
                <a:effectLst/>
                <a:latin typeface="Cambria" panose="02040503050406030204" pitchFamily="18" charset="0"/>
                <a:ea typeface="Cambria" panose="02040503050406030204" pitchFamily="18" charset="0"/>
                <a:cs typeface="Times New Roman" panose="02020603050405020304" pitchFamily="18" charset="0"/>
              </a:rPr>
              <a:t>(3) Exclusive of required setbacks and street rights-of-way. Shall be set aside and developed for recreational purposes for residents of the mobile home park/subdivision.</a:t>
            </a:r>
          </a:p>
        </p:txBody>
      </p:sp>
      <p:sp>
        <p:nvSpPr>
          <p:cNvPr id="41" name="Rectangle 1">
            <a:extLst>
              <a:ext uri="{FF2B5EF4-FFF2-40B4-BE49-F238E27FC236}">
                <a16:creationId xmlns:a16="http://schemas.microsoft.com/office/drawing/2014/main" id="{4C2D94DE-5446-DDB7-C3B1-5CBDB938122D}"/>
              </a:ext>
            </a:extLst>
          </p:cNvPr>
          <p:cNvSpPr>
            <a:spLocks noChangeArrowheads="1"/>
          </p:cNvSpPr>
          <p:nvPr/>
        </p:nvSpPr>
        <p:spPr bwMode="auto">
          <a:xfrm>
            <a:off x="26179615" y="5836368"/>
            <a:ext cx="768716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SINGLE FAMILY AND MOBILE HOME RESIDENTIAL DISTRICTS</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42" name="Table 41">
            <a:extLst>
              <a:ext uri="{FF2B5EF4-FFF2-40B4-BE49-F238E27FC236}">
                <a16:creationId xmlns:a16="http://schemas.microsoft.com/office/drawing/2014/main" id="{6254EBCB-809B-181A-DC37-1939CC315094}"/>
              </a:ext>
            </a:extLst>
          </p:cNvPr>
          <p:cNvGraphicFramePr>
            <a:graphicFrameLocks noGrp="1"/>
          </p:cNvGraphicFramePr>
          <p:nvPr>
            <p:extLst>
              <p:ext uri="{D42A27DB-BD31-4B8C-83A1-F6EECF244321}">
                <p14:modId xmlns:p14="http://schemas.microsoft.com/office/powerpoint/2010/main" val="2559710785"/>
              </p:ext>
            </p:extLst>
          </p:nvPr>
        </p:nvGraphicFramePr>
        <p:xfrm>
          <a:off x="26179615" y="15801559"/>
          <a:ext cx="10934700" cy="6487103"/>
        </p:xfrm>
        <a:graphic>
          <a:graphicData uri="http://schemas.openxmlformats.org/drawingml/2006/table">
            <a:tbl>
              <a:tblPr firstRow="1" firstCol="1" bandRow="1">
                <a:tableStyleId>{72833802-FEF1-4C79-8D5D-14CF1EAF98D9}</a:tableStyleId>
              </a:tblPr>
              <a:tblGrid>
                <a:gridCol w="3105149">
                  <a:extLst>
                    <a:ext uri="{9D8B030D-6E8A-4147-A177-3AD203B41FA5}">
                      <a16:colId xmlns:a16="http://schemas.microsoft.com/office/drawing/2014/main" val="1234341068"/>
                    </a:ext>
                  </a:extLst>
                </a:gridCol>
                <a:gridCol w="2429996">
                  <a:extLst>
                    <a:ext uri="{9D8B030D-6E8A-4147-A177-3AD203B41FA5}">
                      <a16:colId xmlns:a16="http://schemas.microsoft.com/office/drawing/2014/main" val="3408557534"/>
                    </a:ext>
                  </a:extLst>
                </a:gridCol>
                <a:gridCol w="1983555">
                  <a:extLst>
                    <a:ext uri="{9D8B030D-6E8A-4147-A177-3AD203B41FA5}">
                      <a16:colId xmlns:a16="http://schemas.microsoft.com/office/drawing/2014/main" val="3532660680"/>
                    </a:ext>
                  </a:extLst>
                </a:gridCol>
                <a:gridCol w="2051349">
                  <a:extLst>
                    <a:ext uri="{9D8B030D-6E8A-4147-A177-3AD203B41FA5}">
                      <a16:colId xmlns:a16="http://schemas.microsoft.com/office/drawing/2014/main" val="171291097"/>
                    </a:ext>
                  </a:extLst>
                </a:gridCol>
                <a:gridCol w="1364651">
                  <a:extLst>
                    <a:ext uri="{9D8B030D-6E8A-4147-A177-3AD203B41FA5}">
                      <a16:colId xmlns:a16="http://schemas.microsoft.com/office/drawing/2014/main" val="3388369114"/>
                    </a:ext>
                  </a:extLst>
                </a:gridCol>
              </a:tblGrid>
              <a:tr h="378932">
                <a:tc>
                  <a:txBody>
                    <a:bodyPr/>
                    <a:lstStyle/>
                    <a:p>
                      <a:pPr marL="0" marR="0">
                        <a:lnSpc>
                          <a:spcPct val="107000"/>
                        </a:lnSpc>
                        <a:spcBef>
                          <a:spcPts val="0"/>
                        </a:spcBef>
                        <a:spcAft>
                          <a:spcPts val="0"/>
                        </a:spcAft>
                      </a:pPr>
                      <a:r>
                        <a:rPr lang="en-US" sz="1600" b="1" kern="100">
                          <a:effectLst/>
                        </a:rPr>
                        <a:t> </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nchor="b"/>
                </a:tc>
                <a:tc>
                  <a:txBody>
                    <a:bodyPr/>
                    <a:lstStyle/>
                    <a:p>
                      <a:pPr marL="0" marR="0" algn="ctr">
                        <a:lnSpc>
                          <a:spcPct val="107000"/>
                        </a:lnSpc>
                        <a:spcBef>
                          <a:spcPts val="0"/>
                        </a:spcBef>
                        <a:spcAft>
                          <a:spcPts val="0"/>
                        </a:spcAft>
                      </a:pPr>
                      <a:r>
                        <a:rPr lang="en-US" sz="1600" b="1" kern="100">
                          <a:effectLst/>
                        </a:rPr>
                        <a:t>RT-8</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nchor="b"/>
                </a:tc>
                <a:tc>
                  <a:txBody>
                    <a:bodyPr/>
                    <a:lstStyle/>
                    <a:p>
                      <a:pPr marL="0" marR="0" algn="ctr">
                        <a:lnSpc>
                          <a:spcPct val="107000"/>
                        </a:lnSpc>
                        <a:spcBef>
                          <a:spcPts val="0"/>
                        </a:spcBef>
                        <a:spcAft>
                          <a:spcPts val="0"/>
                        </a:spcAft>
                      </a:pPr>
                      <a:r>
                        <a:rPr lang="en-US" sz="1600" b="1" kern="100">
                          <a:effectLst/>
                        </a:rPr>
                        <a:t>RM-10</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nchor="b"/>
                </a:tc>
                <a:tc>
                  <a:txBody>
                    <a:bodyPr/>
                    <a:lstStyle/>
                    <a:p>
                      <a:pPr marL="0" marR="0" algn="ctr">
                        <a:lnSpc>
                          <a:spcPct val="107000"/>
                        </a:lnSpc>
                        <a:spcBef>
                          <a:spcPts val="0"/>
                        </a:spcBef>
                        <a:spcAft>
                          <a:spcPts val="0"/>
                        </a:spcAft>
                      </a:pPr>
                      <a:r>
                        <a:rPr lang="en-US" sz="1600" b="1" kern="100">
                          <a:effectLst/>
                        </a:rPr>
                        <a:t>RM-15</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nchor="b"/>
                </a:tc>
                <a:tc>
                  <a:txBody>
                    <a:bodyPr/>
                    <a:lstStyle/>
                    <a:p>
                      <a:pPr marL="0" marR="0" algn="ctr">
                        <a:lnSpc>
                          <a:spcPct val="107000"/>
                        </a:lnSpc>
                        <a:spcBef>
                          <a:spcPts val="0"/>
                        </a:spcBef>
                        <a:spcAft>
                          <a:spcPts val="0"/>
                        </a:spcAft>
                      </a:pPr>
                      <a:r>
                        <a:rPr lang="en-US" sz="1600" b="1" kern="100" dirty="0">
                          <a:effectLst/>
                        </a:rPr>
                        <a:t>RM-20</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nchor="b"/>
                </a:tc>
                <a:extLst>
                  <a:ext uri="{0D108BD9-81ED-4DB2-BD59-A6C34878D82A}">
                    <a16:rowId xmlns:a16="http://schemas.microsoft.com/office/drawing/2014/main" val="1613100542"/>
                  </a:ext>
                </a:extLst>
              </a:tr>
              <a:tr h="253943">
                <a:tc>
                  <a:txBody>
                    <a:bodyPr/>
                    <a:lstStyle/>
                    <a:p>
                      <a:pPr marL="0" marR="0">
                        <a:lnSpc>
                          <a:spcPct val="107000"/>
                        </a:lnSpc>
                        <a:spcBef>
                          <a:spcPts val="0"/>
                        </a:spcBef>
                        <a:spcAft>
                          <a:spcPts val="0"/>
                        </a:spcAft>
                      </a:pPr>
                      <a:r>
                        <a:rPr lang="en-US" sz="1600" b="0" kern="100">
                          <a:effectLst/>
                        </a:rPr>
                        <a:t>Density (units per acre)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10463936"/>
                  </a:ext>
                </a:extLst>
              </a:tr>
              <a:tr h="253943">
                <a:tc>
                  <a:txBody>
                    <a:bodyPr/>
                    <a:lstStyle/>
                    <a:p>
                      <a:pPr marL="0" marR="0">
                        <a:lnSpc>
                          <a:spcPct val="107000"/>
                        </a:lnSpc>
                        <a:spcBef>
                          <a:spcPts val="0"/>
                        </a:spcBef>
                        <a:spcAft>
                          <a:spcPts val="0"/>
                        </a:spcAft>
                      </a:pPr>
                      <a:r>
                        <a:rPr lang="en-US" sz="1600" b="0" kern="100">
                          <a:effectLst/>
                        </a:rPr>
                        <a:t>Minimum lot area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3153828801"/>
                  </a:ext>
                </a:extLst>
              </a:tr>
              <a:tr h="253943">
                <a:tc>
                  <a:txBody>
                    <a:bodyPr/>
                    <a:lstStyle/>
                    <a:p>
                      <a:pPr marL="0" marR="0" algn="r">
                        <a:lnSpc>
                          <a:spcPct val="107000"/>
                        </a:lnSpc>
                        <a:spcBef>
                          <a:spcPts val="0"/>
                        </a:spcBef>
                        <a:spcAft>
                          <a:spcPts val="0"/>
                        </a:spcAft>
                      </a:pPr>
                      <a:r>
                        <a:rPr lang="en-US" sz="1600" b="0" kern="100">
                          <a:effectLst/>
                        </a:rPr>
                        <a:t>Single-Family Detached</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6,000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6,000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6,000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632217029"/>
                  </a:ext>
                </a:extLst>
              </a:tr>
              <a:tr h="253943">
                <a:tc>
                  <a:txBody>
                    <a:bodyPr/>
                    <a:lstStyle/>
                    <a:p>
                      <a:pPr marL="0" marR="0" algn="r">
                        <a:lnSpc>
                          <a:spcPct val="107000"/>
                        </a:lnSpc>
                        <a:spcBef>
                          <a:spcPts val="0"/>
                        </a:spcBef>
                        <a:spcAft>
                          <a:spcPts val="0"/>
                        </a:spcAft>
                      </a:pPr>
                      <a:r>
                        <a:rPr lang="en-US" sz="1600" b="0" kern="100">
                          <a:effectLst/>
                        </a:rPr>
                        <a:t>Duplex</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5,000 sq. ft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5,000 </a:t>
                      </a:r>
                      <a:r>
                        <a:rPr lang="en-US" sz="1600" b="1" u="sng" kern="100" dirty="0">
                          <a:solidFill>
                            <a:schemeClr val="accent5">
                              <a:lumMod val="75000"/>
                            </a:schemeClr>
                          </a:solidFill>
                          <a:effectLst/>
                        </a:rPr>
                        <a:t>4,500</a:t>
                      </a:r>
                      <a:r>
                        <a:rPr lang="en-US" sz="1600" b="1" kern="100" dirty="0">
                          <a:effectLst/>
                        </a:rPr>
                        <a:t> sq. ft.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4,000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3849295033"/>
                  </a:ext>
                </a:extLst>
              </a:tr>
              <a:tr h="253943">
                <a:tc>
                  <a:txBody>
                    <a:bodyPr/>
                    <a:lstStyle/>
                    <a:p>
                      <a:pPr marL="0" marR="0" algn="r">
                        <a:lnSpc>
                          <a:spcPct val="107000"/>
                        </a:lnSpc>
                        <a:spcBef>
                          <a:spcPts val="0"/>
                        </a:spcBef>
                        <a:spcAft>
                          <a:spcPts val="0"/>
                        </a:spcAft>
                      </a:pPr>
                      <a:r>
                        <a:rPr lang="en-US" sz="1600" b="1" kern="100" dirty="0">
                          <a:effectLst/>
                        </a:rPr>
                        <a:t>Townhomes </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1,600 sq. ft.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1,600 sq. ft.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1,600 sq. ft.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843661810"/>
                  </a:ext>
                </a:extLst>
              </a:tr>
              <a:tr h="253943">
                <a:tc>
                  <a:txBody>
                    <a:bodyPr/>
                    <a:lstStyle/>
                    <a:p>
                      <a:pPr marL="0" marR="0" algn="r">
                        <a:lnSpc>
                          <a:spcPct val="107000"/>
                        </a:lnSpc>
                        <a:spcBef>
                          <a:spcPts val="0"/>
                        </a:spcBef>
                        <a:spcAft>
                          <a:spcPts val="0"/>
                        </a:spcAft>
                      </a:pPr>
                      <a:r>
                        <a:rPr lang="en-US" sz="1600" b="0" kern="100">
                          <a:effectLst/>
                        </a:rPr>
                        <a:t>Multi-Family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10,000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636877876"/>
                  </a:ext>
                </a:extLst>
              </a:tr>
              <a:tr h="253943">
                <a:tc>
                  <a:txBody>
                    <a:bodyPr/>
                    <a:lstStyle/>
                    <a:p>
                      <a:pPr marL="0" marR="0">
                        <a:lnSpc>
                          <a:spcPct val="107000"/>
                        </a:lnSpc>
                        <a:spcBef>
                          <a:spcPts val="0"/>
                        </a:spcBef>
                        <a:spcAft>
                          <a:spcPts val="0"/>
                        </a:spcAft>
                      </a:pPr>
                      <a:r>
                        <a:rPr lang="en-US" sz="1600" b="0" kern="100">
                          <a:effectLst/>
                        </a:rPr>
                        <a:t>Minimum lot width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24773815"/>
                  </a:ext>
                </a:extLst>
              </a:tr>
              <a:tr h="253943">
                <a:tc>
                  <a:txBody>
                    <a:bodyPr/>
                    <a:lstStyle/>
                    <a:p>
                      <a:pPr marL="0" marR="0" algn="r">
                        <a:lnSpc>
                          <a:spcPct val="107000"/>
                        </a:lnSpc>
                        <a:spcBef>
                          <a:spcPts val="0"/>
                        </a:spcBef>
                        <a:spcAft>
                          <a:spcPts val="0"/>
                        </a:spcAft>
                      </a:pPr>
                      <a:r>
                        <a:rPr lang="en-US" sz="1600" b="0" kern="100">
                          <a:effectLst/>
                        </a:rPr>
                        <a:t>Single-Family Detached</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50’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60 </a:t>
                      </a:r>
                      <a:r>
                        <a:rPr lang="en-US" sz="1600" b="1" strike="sngStrike" kern="100" dirty="0">
                          <a:solidFill>
                            <a:schemeClr val="accent5">
                              <a:lumMod val="75000"/>
                            </a:schemeClr>
                          </a:solidFill>
                          <a:effectLst/>
                        </a:rPr>
                        <a:t>50’</a:t>
                      </a:r>
                      <a:endParaRPr lang="en-US" sz="1600" b="1" strike="sngStrike" kern="100" dirty="0">
                        <a:solidFill>
                          <a:schemeClr val="accent5">
                            <a:lumMod val="75000"/>
                          </a:schemeClr>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50’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3036525763"/>
                  </a:ext>
                </a:extLst>
              </a:tr>
              <a:tr h="253943">
                <a:tc>
                  <a:txBody>
                    <a:bodyPr/>
                    <a:lstStyle/>
                    <a:p>
                      <a:pPr marL="0" marR="0" algn="r">
                        <a:lnSpc>
                          <a:spcPct val="107000"/>
                        </a:lnSpc>
                        <a:spcBef>
                          <a:spcPts val="0"/>
                        </a:spcBef>
                        <a:spcAft>
                          <a:spcPts val="0"/>
                        </a:spcAft>
                      </a:pPr>
                      <a:r>
                        <a:rPr lang="en-US" sz="1600" b="0" kern="100">
                          <a:effectLst/>
                        </a:rPr>
                        <a:t>Duplex</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100 </a:t>
                      </a:r>
                      <a:r>
                        <a:rPr lang="en-US" sz="1600" b="1" strike="sngStrike" kern="100" dirty="0">
                          <a:solidFill>
                            <a:schemeClr val="accent5">
                              <a:lumMod val="75000"/>
                            </a:schemeClr>
                          </a:solidFill>
                          <a:effectLst/>
                          <a:latin typeface="+mn-lt"/>
                          <a:ea typeface="+mn-ea"/>
                          <a:cs typeface="+mn-cs"/>
                        </a:rPr>
                        <a:t>90’</a:t>
                      </a:r>
                    </a:p>
                  </a:txBody>
                  <a:tcPr marL="68553" marR="68553" marT="0" marB="0"/>
                </a:tc>
                <a:tc>
                  <a:txBody>
                    <a:bodyPr/>
                    <a:lstStyle/>
                    <a:p>
                      <a:pPr marL="0" marR="0" algn="ctr">
                        <a:lnSpc>
                          <a:spcPct val="107000"/>
                        </a:lnSpc>
                        <a:spcBef>
                          <a:spcPts val="0"/>
                        </a:spcBef>
                        <a:spcAft>
                          <a:spcPts val="0"/>
                        </a:spcAft>
                      </a:pPr>
                      <a:r>
                        <a:rPr lang="en-US" sz="1600" b="0" kern="100">
                          <a:effectLst/>
                        </a:rPr>
                        <a:t>80’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4173099252"/>
                  </a:ext>
                </a:extLst>
              </a:tr>
              <a:tr h="253943">
                <a:tc>
                  <a:txBody>
                    <a:bodyPr/>
                    <a:lstStyle/>
                    <a:p>
                      <a:pPr marL="0" marR="0" algn="r">
                        <a:lnSpc>
                          <a:spcPct val="107000"/>
                        </a:lnSpc>
                        <a:spcBef>
                          <a:spcPts val="0"/>
                        </a:spcBef>
                        <a:spcAft>
                          <a:spcPts val="0"/>
                        </a:spcAft>
                      </a:pPr>
                      <a:r>
                        <a:rPr lang="en-US" sz="1600" b="1" kern="100" dirty="0">
                          <a:effectLst/>
                        </a:rPr>
                        <a:t>Townhomes (interior lot/end lot )</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a:effectLst/>
                        </a:rPr>
                        <a:t>20/40</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a:effectLst/>
                        </a:rPr>
                        <a:t>20/40</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a:effectLst/>
                        </a:rPr>
                        <a:t>20/40</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438533435"/>
                  </a:ext>
                </a:extLst>
              </a:tr>
              <a:tr h="253943">
                <a:tc>
                  <a:txBody>
                    <a:bodyPr/>
                    <a:lstStyle/>
                    <a:p>
                      <a:pPr marL="0" marR="0" algn="r">
                        <a:lnSpc>
                          <a:spcPct val="107000"/>
                        </a:lnSpc>
                        <a:spcBef>
                          <a:spcPts val="0"/>
                        </a:spcBef>
                        <a:spcAft>
                          <a:spcPts val="0"/>
                        </a:spcAft>
                      </a:pPr>
                      <a:r>
                        <a:rPr lang="en-US" sz="1600" b="0" kern="100" dirty="0">
                          <a:effectLst/>
                        </a:rPr>
                        <a:t>Multi-Family</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100’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100’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100’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625077516"/>
                  </a:ext>
                </a:extLst>
              </a:tr>
              <a:tr h="253943">
                <a:tc>
                  <a:txBody>
                    <a:bodyPr/>
                    <a:lstStyle/>
                    <a:p>
                      <a:pPr marL="0" marR="0">
                        <a:lnSpc>
                          <a:spcPct val="107000"/>
                        </a:lnSpc>
                        <a:spcBef>
                          <a:spcPts val="0"/>
                        </a:spcBef>
                        <a:spcAft>
                          <a:spcPts val="0"/>
                        </a:spcAft>
                      </a:pPr>
                      <a:r>
                        <a:rPr lang="en-US" sz="1600" b="0" kern="100" dirty="0">
                          <a:effectLst/>
                        </a:rPr>
                        <a:t>Minimum lot depth (ft.)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100’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100’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798265813"/>
                  </a:ext>
                </a:extLst>
              </a:tr>
              <a:tr h="253943">
                <a:tc>
                  <a:txBody>
                    <a:bodyPr/>
                    <a:lstStyle/>
                    <a:p>
                      <a:pPr marL="0" marR="0">
                        <a:lnSpc>
                          <a:spcPct val="107000"/>
                        </a:lnSpc>
                        <a:spcBef>
                          <a:spcPts val="0"/>
                        </a:spcBef>
                        <a:spcAft>
                          <a:spcPts val="0"/>
                        </a:spcAft>
                      </a:pPr>
                      <a:r>
                        <a:rPr lang="en-US" sz="1600" b="0" kern="100">
                          <a:effectLst/>
                        </a:rPr>
                        <a:t>Maximum building coverage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120298529"/>
                  </a:ext>
                </a:extLst>
              </a:tr>
              <a:tr h="253943">
                <a:tc>
                  <a:txBody>
                    <a:bodyPr/>
                    <a:lstStyle/>
                    <a:p>
                      <a:pPr marL="0" marR="0">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671922570"/>
                  </a:ext>
                </a:extLst>
              </a:tr>
              <a:tr h="253943">
                <a:tc>
                  <a:txBody>
                    <a:bodyPr/>
                    <a:lstStyle/>
                    <a:p>
                      <a:pPr marL="0" marR="0">
                        <a:lnSpc>
                          <a:spcPct val="107000"/>
                        </a:lnSpc>
                        <a:spcBef>
                          <a:spcPts val="0"/>
                        </a:spcBef>
                        <a:spcAft>
                          <a:spcPts val="0"/>
                        </a:spcAft>
                      </a:pPr>
                      <a:r>
                        <a:rPr lang="en-US" sz="1600" b="0" kern="100">
                          <a:effectLst/>
                        </a:rPr>
                        <a:t>Maximum height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35’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chemeClr val="accent5">
                              <a:lumMod val="75000"/>
                            </a:schemeClr>
                          </a:solidFill>
                          <a:effectLst/>
                        </a:rPr>
                        <a:t>40’</a:t>
                      </a:r>
                      <a:endParaRPr lang="en-US" sz="1600" b="1" u="sng" kern="100" dirty="0">
                        <a:solidFill>
                          <a:schemeClr val="accent5">
                            <a:lumMod val="75000"/>
                          </a:schemeClr>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chemeClr val="accent5">
                              <a:lumMod val="75000"/>
                            </a:schemeClr>
                          </a:solidFill>
                          <a:effectLst/>
                          <a:latin typeface="+mn-lt"/>
                          <a:ea typeface="+mn-ea"/>
                          <a:cs typeface="+mn-cs"/>
                        </a:rPr>
                        <a:t>50’</a:t>
                      </a:r>
                    </a:p>
                  </a:txBody>
                  <a:tcPr marL="68553" marR="68553" marT="0" marB="0"/>
                </a:tc>
                <a:tc>
                  <a:txBody>
                    <a:bodyPr/>
                    <a:lstStyle/>
                    <a:p>
                      <a:pPr marL="0" marR="0" algn="ctr">
                        <a:lnSpc>
                          <a:spcPct val="107000"/>
                        </a:lnSpc>
                        <a:spcBef>
                          <a:spcPts val="0"/>
                        </a:spcBef>
                        <a:spcAft>
                          <a:spcPts val="0"/>
                        </a:spcAft>
                      </a:pPr>
                      <a:r>
                        <a:rPr lang="en-US" sz="1600" b="1" u="none" kern="100" dirty="0">
                          <a:solidFill>
                            <a:schemeClr val="tx1"/>
                          </a:solidFill>
                          <a:effectLst/>
                          <a:latin typeface="+mn-lt"/>
                          <a:ea typeface="+mn-ea"/>
                          <a:cs typeface="+mn-cs"/>
                        </a:rPr>
                        <a:t>70’</a:t>
                      </a:r>
                    </a:p>
                  </a:txBody>
                  <a:tcPr marL="68553" marR="68553" marT="0" marB="0"/>
                </a:tc>
                <a:extLst>
                  <a:ext uri="{0D108BD9-81ED-4DB2-BD59-A6C34878D82A}">
                    <a16:rowId xmlns:a16="http://schemas.microsoft.com/office/drawing/2014/main" val="4164567262"/>
                  </a:ext>
                </a:extLst>
              </a:tr>
              <a:tr h="253943">
                <a:tc>
                  <a:txBody>
                    <a:bodyPr/>
                    <a:lstStyle/>
                    <a:p>
                      <a:pPr marL="0" marR="0">
                        <a:lnSpc>
                          <a:spcPct val="107000"/>
                        </a:lnSpc>
                        <a:spcBef>
                          <a:spcPts val="0"/>
                        </a:spcBef>
                        <a:spcAft>
                          <a:spcPts val="0"/>
                        </a:spcAft>
                      </a:pPr>
                      <a:r>
                        <a:rPr lang="en-US" sz="1600" b="0" kern="100">
                          <a:effectLst/>
                        </a:rPr>
                        <a:t>Minimum setback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890812676"/>
                  </a:ext>
                </a:extLst>
              </a:tr>
              <a:tr h="253943">
                <a:tc>
                  <a:txBody>
                    <a:bodyPr/>
                    <a:lstStyle/>
                    <a:p>
                      <a:pPr marL="0" marR="0" algn="r">
                        <a:lnSpc>
                          <a:spcPct val="107000"/>
                        </a:lnSpc>
                        <a:spcBef>
                          <a:spcPts val="0"/>
                        </a:spcBef>
                        <a:spcAft>
                          <a:spcPts val="0"/>
                        </a:spcAft>
                      </a:pPr>
                      <a:r>
                        <a:rPr lang="en-US" sz="1600" b="0" kern="100">
                          <a:effectLst/>
                        </a:rPr>
                        <a:t>Front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rgbClr val="0070C0"/>
                          </a:solidFill>
                          <a:effectLst/>
                        </a:rPr>
                        <a:t>20’</a:t>
                      </a:r>
                      <a:endParaRPr lang="en-US" sz="1600" b="1" u="sng" kern="100" dirty="0">
                        <a:solidFill>
                          <a:srgbClr val="0070C0"/>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rgbClr val="0070C0"/>
                          </a:solidFill>
                          <a:effectLst/>
                          <a:latin typeface="+mn-lt"/>
                          <a:ea typeface="+mn-ea"/>
                          <a:cs typeface="+mn-cs"/>
                        </a:rPr>
                        <a:t>20’</a:t>
                      </a: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rgbClr val="0070C0"/>
                          </a:solidFill>
                          <a:effectLst/>
                          <a:latin typeface="+mn-lt"/>
                          <a:ea typeface="+mn-ea"/>
                          <a:cs typeface="+mn-cs"/>
                        </a:rPr>
                        <a:t>20’</a:t>
                      </a:r>
                      <a:r>
                        <a:rPr lang="en-US" sz="1600" b="0" kern="100" dirty="0">
                          <a:effectLst/>
                        </a:rPr>
                        <a:t> </a:t>
                      </a:r>
                      <a:r>
                        <a:rPr lang="en-US" sz="1600" b="0" kern="100" baseline="30000" dirty="0">
                          <a:effectLst/>
                        </a:rPr>
                        <a:t>(2)</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576607822"/>
                  </a:ext>
                </a:extLst>
              </a:tr>
              <a:tr h="253943">
                <a:tc>
                  <a:txBody>
                    <a:bodyPr/>
                    <a:lstStyle/>
                    <a:p>
                      <a:pPr marL="0" marR="0" algn="r">
                        <a:lnSpc>
                          <a:spcPct val="107000"/>
                        </a:lnSpc>
                        <a:spcBef>
                          <a:spcPts val="0"/>
                        </a:spcBef>
                        <a:spcAft>
                          <a:spcPts val="0"/>
                        </a:spcAft>
                      </a:pPr>
                      <a:r>
                        <a:rPr lang="en-US" sz="1600" b="0" kern="100">
                          <a:effectLst/>
                        </a:rPr>
                        <a:t>Side corner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rgbClr val="0070C0"/>
                          </a:solidFill>
                          <a:effectLst/>
                        </a:rPr>
                        <a:t>15’</a:t>
                      </a:r>
                      <a:endParaRPr lang="en-US" sz="1600" b="1" u="sng" kern="100" dirty="0">
                        <a:solidFill>
                          <a:srgbClr val="0070C0"/>
                        </a:solidFill>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rgbClr val="0070C0"/>
                          </a:solidFill>
                          <a:effectLst/>
                          <a:latin typeface="+mn-lt"/>
                          <a:ea typeface="+mn-ea"/>
                          <a:cs typeface="+mn-cs"/>
                        </a:rPr>
                        <a:t>15’</a:t>
                      </a:r>
                    </a:p>
                  </a:txBody>
                  <a:tcPr marL="68553" marR="68553" marT="0" marB="0"/>
                </a:tc>
                <a:tc>
                  <a:txBody>
                    <a:bodyPr/>
                    <a:lstStyle/>
                    <a:p>
                      <a:pPr marL="0" marR="0" algn="ctr">
                        <a:lnSpc>
                          <a:spcPct val="107000"/>
                        </a:lnSpc>
                        <a:spcBef>
                          <a:spcPts val="0"/>
                        </a:spcBef>
                        <a:spcAft>
                          <a:spcPts val="0"/>
                        </a:spcAft>
                      </a:pPr>
                      <a:r>
                        <a:rPr lang="en-US" sz="1600" b="1" strike="sngStrike" kern="100" dirty="0">
                          <a:solidFill>
                            <a:srgbClr val="C00000"/>
                          </a:solidFill>
                          <a:effectLst/>
                        </a:rPr>
                        <a:t>25 </a:t>
                      </a:r>
                      <a:r>
                        <a:rPr lang="en-US" sz="1600" b="1" u="sng" kern="100" dirty="0">
                          <a:solidFill>
                            <a:srgbClr val="0070C0"/>
                          </a:solidFill>
                          <a:effectLst/>
                          <a:latin typeface="+mn-lt"/>
                          <a:ea typeface="+mn-ea"/>
                          <a:cs typeface="+mn-cs"/>
                        </a:rPr>
                        <a:t>15’ </a:t>
                      </a:r>
                      <a:r>
                        <a:rPr lang="en-US" sz="1600" b="0" kern="100" baseline="30000" dirty="0">
                          <a:effectLst/>
                        </a:rPr>
                        <a:t>(2)</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599507382"/>
                  </a:ext>
                </a:extLst>
              </a:tr>
              <a:tr h="521425">
                <a:tc>
                  <a:txBody>
                    <a:bodyPr/>
                    <a:lstStyle/>
                    <a:p>
                      <a:pPr marL="0" marR="0" algn="r">
                        <a:lnSpc>
                          <a:spcPct val="107000"/>
                        </a:lnSpc>
                        <a:spcBef>
                          <a:spcPts val="0"/>
                        </a:spcBef>
                        <a:spcAft>
                          <a:spcPts val="0"/>
                        </a:spcAft>
                      </a:pPr>
                      <a:r>
                        <a:rPr lang="en-US" sz="1600" b="0" kern="100">
                          <a:effectLst/>
                        </a:rPr>
                        <a:t>Side interior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Townhomes: 0’</a:t>
                      </a:r>
                    </a:p>
                    <a:p>
                      <a:pPr marL="0" marR="0" algn="ctr">
                        <a:lnSpc>
                          <a:spcPct val="107000"/>
                        </a:lnSpc>
                        <a:spcBef>
                          <a:spcPts val="0"/>
                        </a:spcBef>
                        <a:spcAft>
                          <a:spcPts val="0"/>
                        </a:spcAft>
                      </a:pPr>
                      <a:r>
                        <a:rPr lang="en-US" sz="1600" b="0" kern="100" dirty="0">
                          <a:effectLst/>
                        </a:rPr>
                        <a:t>Other: 8’</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Townhomes: 0’</a:t>
                      </a:r>
                    </a:p>
                    <a:p>
                      <a:pPr marL="0" marR="0" algn="ctr">
                        <a:lnSpc>
                          <a:spcPct val="107000"/>
                        </a:lnSpc>
                        <a:spcBef>
                          <a:spcPts val="0"/>
                        </a:spcBef>
                        <a:spcAft>
                          <a:spcPts val="0"/>
                        </a:spcAft>
                      </a:pPr>
                      <a:r>
                        <a:rPr lang="en-US" sz="1600" b="0" kern="100" dirty="0">
                          <a:effectLst/>
                        </a:rPr>
                        <a:t>Other: 8’ </a:t>
                      </a:r>
                      <a:r>
                        <a:rPr lang="en-US" sz="1600" b="0" kern="100" baseline="30000" dirty="0">
                          <a:effectLst/>
                        </a:rPr>
                        <a:t>(2)</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Townhomes: 0’</a:t>
                      </a:r>
                    </a:p>
                    <a:p>
                      <a:pPr marL="0" marR="0" algn="ctr">
                        <a:lnSpc>
                          <a:spcPct val="107000"/>
                        </a:lnSpc>
                        <a:spcBef>
                          <a:spcPts val="0"/>
                        </a:spcBef>
                        <a:spcAft>
                          <a:spcPts val="0"/>
                        </a:spcAft>
                      </a:pPr>
                      <a:r>
                        <a:rPr lang="en-US" sz="1600" b="1" strike="sngStrike" kern="100" dirty="0">
                          <a:solidFill>
                            <a:srgbClr val="C00000"/>
                          </a:solidFill>
                          <a:effectLst/>
                        </a:rPr>
                        <a:t>MF=10’ </a:t>
                      </a:r>
                      <a:r>
                        <a:rPr lang="en-US" sz="1600" b="0" kern="100" dirty="0">
                          <a:effectLst/>
                        </a:rPr>
                        <a:t>Other: 8’ </a:t>
                      </a:r>
                      <a:r>
                        <a:rPr lang="en-US" sz="1600" b="0" kern="100" baseline="30000" dirty="0">
                          <a:effectLst/>
                        </a:rPr>
                        <a:t>(2)</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15’ </a:t>
                      </a:r>
                      <a:r>
                        <a:rPr lang="en-US" sz="1600" b="0" kern="100" baseline="30000" dirty="0">
                          <a:effectLst/>
                        </a:rPr>
                        <a:t>(2)</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3833079592"/>
                  </a:ext>
                </a:extLst>
              </a:tr>
              <a:tr h="253943">
                <a:tc>
                  <a:txBody>
                    <a:bodyPr/>
                    <a:lstStyle/>
                    <a:p>
                      <a:pPr marL="0" marR="0" algn="r">
                        <a:lnSpc>
                          <a:spcPct val="107000"/>
                        </a:lnSpc>
                        <a:spcBef>
                          <a:spcPts val="0"/>
                        </a:spcBef>
                        <a:spcAft>
                          <a:spcPts val="0"/>
                        </a:spcAft>
                      </a:pPr>
                      <a:r>
                        <a:rPr lang="en-US" sz="1600" b="0" kern="100">
                          <a:effectLst/>
                        </a:rPr>
                        <a:t>Rear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20’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20’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dirty="0">
                          <a:effectLst/>
                        </a:rPr>
                        <a:t>20’ </a:t>
                      </a:r>
                      <a:r>
                        <a:rPr lang="en-US" sz="1600" b="0" kern="100" baseline="30000" dirty="0">
                          <a:effectLst/>
                        </a:rPr>
                        <a:t>(2)</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1974751510"/>
                  </a:ext>
                </a:extLst>
              </a:tr>
              <a:tr h="253943">
                <a:tc>
                  <a:txBody>
                    <a:bodyPr/>
                    <a:lstStyle/>
                    <a:p>
                      <a:pPr marL="0" marR="0">
                        <a:lnSpc>
                          <a:spcPct val="107000"/>
                        </a:lnSpc>
                        <a:spcBef>
                          <a:spcPts val="0"/>
                        </a:spcBef>
                        <a:spcAft>
                          <a:spcPts val="0"/>
                        </a:spcAft>
                      </a:pPr>
                      <a:r>
                        <a:rPr lang="en-US" sz="1600" b="0" kern="100">
                          <a:effectLst/>
                        </a:rPr>
                        <a:t>Parking setback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2351648719"/>
                  </a:ext>
                </a:extLst>
              </a:tr>
              <a:tr h="253943">
                <a:tc>
                  <a:txBody>
                    <a:bodyPr/>
                    <a:lstStyle/>
                    <a:p>
                      <a:pPr marL="0" marR="0">
                        <a:lnSpc>
                          <a:spcPct val="107000"/>
                        </a:lnSpc>
                        <a:spcBef>
                          <a:spcPts val="0"/>
                        </a:spcBef>
                        <a:spcAft>
                          <a:spcPts val="0"/>
                        </a:spcAft>
                      </a:pPr>
                      <a:r>
                        <a:rPr lang="en-US" sz="1600" b="0" kern="100">
                          <a:effectLst/>
                        </a:rPr>
                        <a:t>Building separation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862199336"/>
                  </a:ext>
                </a:extLst>
              </a:tr>
              <a:tr h="253943">
                <a:tc>
                  <a:txBody>
                    <a:bodyPr/>
                    <a:lstStyle/>
                    <a:p>
                      <a:pPr marL="0" marR="0">
                        <a:lnSpc>
                          <a:spcPct val="107000"/>
                        </a:lnSpc>
                        <a:spcBef>
                          <a:spcPts val="0"/>
                        </a:spcBef>
                        <a:spcAft>
                          <a:spcPts val="0"/>
                        </a:spcAft>
                      </a:pPr>
                      <a:r>
                        <a:rPr lang="en-US" sz="1600" b="1" kern="100" dirty="0">
                          <a:effectLst/>
                        </a:rPr>
                        <a:t>Impervious Surface Ratio</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0.7</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0.7</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0.7</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tc>
                  <a:txBody>
                    <a:bodyPr/>
                    <a:lstStyle/>
                    <a:p>
                      <a:pPr marL="0" marR="0" algn="ctr">
                        <a:lnSpc>
                          <a:spcPct val="107000"/>
                        </a:lnSpc>
                        <a:spcBef>
                          <a:spcPts val="0"/>
                        </a:spcBef>
                        <a:spcAft>
                          <a:spcPts val="0"/>
                        </a:spcAft>
                      </a:pPr>
                      <a:r>
                        <a:rPr lang="en-US" sz="1600" b="1" kern="100" dirty="0">
                          <a:effectLst/>
                        </a:rPr>
                        <a:t>0.8</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53" marR="68553" marT="0" marB="0"/>
                </a:tc>
                <a:extLst>
                  <a:ext uri="{0D108BD9-81ED-4DB2-BD59-A6C34878D82A}">
                    <a16:rowId xmlns:a16="http://schemas.microsoft.com/office/drawing/2014/main" val="4287007437"/>
                  </a:ext>
                </a:extLst>
              </a:tr>
            </a:tbl>
          </a:graphicData>
        </a:graphic>
      </p:graphicFrame>
      <p:sp>
        <p:nvSpPr>
          <p:cNvPr id="46" name="TextBox 45">
            <a:extLst>
              <a:ext uri="{FF2B5EF4-FFF2-40B4-BE49-F238E27FC236}">
                <a16:creationId xmlns:a16="http://schemas.microsoft.com/office/drawing/2014/main" id="{64BD413B-B0C0-9E19-37A5-AC92FBC1C5E2}"/>
              </a:ext>
            </a:extLst>
          </p:cNvPr>
          <p:cNvSpPr txBox="1"/>
          <p:nvPr/>
        </p:nvSpPr>
        <p:spPr>
          <a:xfrm>
            <a:off x="26179615" y="22288662"/>
            <a:ext cx="10934700" cy="907941"/>
          </a:xfrm>
          <a:prstGeom prst="rect">
            <a:avLst/>
          </a:prstGeom>
          <a:noFill/>
        </p:spPr>
        <p:txBody>
          <a:bodyPr wrap="square">
            <a:spAutoFit/>
          </a:bodyPr>
          <a:lstStyle/>
          <a:p>
            <a:pPr marL="0" marR="0">
              <a:spcBef>
                <a:spcPts val="0"/>
              </a:spcBef>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(1) Lot size per unit.</a:t>
            </a:r>
          </a:p>
          <a:p>
            <a:pPr marL="0" marR="0">
              <a:spcBef>
                <a:spcPts val="0"/>
              </a:spcBef>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(2) </a:t>
            </a:r>
            <a:r>
              <a:rPr lang="en-US" sz="1600" strike="sngStrike" dirty="0">
                <a:effectLst/>
                <a:latin typeface="Cambria" panose="02040503050406030204" pitchFamily="18" charset="0"/>
                <a:ea typeface="Cambria" panose="02040503050406030204" pitchFamily="18" charset="0"/>
                <a:cs typeface="Times New Roman" panose="02020603050405020304" pitchFamily="18" charset="0"/>
              </a:rPr>
              <a:t>or equal to the height of the building, whichever is greater</a:t>
            </a:r>
            <a:r>
              <a:rPr lang="en-US" sz="1600" dirty="0">
                <a:effectLst/>
                <a:latin typeface="Cambria" panose="02040503050406030204" pitchFamily="18" charset="0"/>
                <a:ea typeface="Cambria" panose="02040503050406030204" pitchFamily="18" charset="0"/>
                <a:cs typeface="Times New Roman" panose="02020603050405020304" pitchFamily="18" charset="0"/>
              </a:rPr>
              <a:t> If the building exceeds two stories in height, the setback shall be increased at a rate of 10 feet for every floor over two. </a:t>
            </a:r>
          </a:p>
        </p:txBody>
      </p:sp>
      <p:sp>
        <p:nvSpPr>
          <p:cNvPr id="47" name="Rectangle 2">
            <a:extLst>
              <a:ext uri="{FF2B5EF4-FFF2-40B4-BE49-F238E27FC236}">
                <a16:creationId xmlns:a16="http://schemas.microsoft.com/office/drawing/2014/main" id="{8DA5D21C-DB14-22CF-A676-B0385B89BAFA}"/>
              </a:ext>
            </a:extLst>
          </p:cNvPr>
          <p:cNvSpPr>
            <a:spLocks noChangeArrowheads="1"/>
          </p:cNvSpPr>
          <p:nvPr/>
        </p:nvSpPr>
        <p:spPr bwMode="auto">
          <a:xfrm>
            <a:off x="26179615" y="15414325"/>
            <a:ext cx="49939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bmk="">
                <a:ln>
                  <a:noFill/>
                </a:ln>
                <a:solidFill>
                  <a:schemeClr val="tx1"/>
                </a:solidFill>
                <a:effectLst/>
                <a:latin typeface="Calibri" panose="020F0502020204030204" pitchFamily="34" charset="0"/>
                <a:cs typeface="Times New Roman" panose="02020603050405020304" pitchFamily="18" charset="0"/>
              </a:rPr>
              <a:t>MULTI-FAMILY RESIDENTIAL DISTRICTS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cxnSp>
        <p:nvCxnSpPr>
          <p:cNvPr id="48" name="Straight Connector 47">
            <a:extLst>
              <a:ext uri="{FF2B5EF4-FFF2-40B4-BE49-F238E27FC236}">
                <a16:creationId xmlns:a16="http://schemas.microsoft.com/office/drawing/2014/main" id="{3583D9D8-35CC-94DC-25BB-21E9AABA4F0D}"/>
              </a:ext>
            </a:extLst>
          </p:cNvPr>
          <p:cNvCxnSpPr/>
          <p:nvPr/>
        </p:nvCxnSpPr>
        <p:spPr>
          <a:xfrm>
            <a:off x="21945600" y="0"/>
            <a:ext cx="0" cy="32918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1" name="Arc 50">
            <a:extLst>
              <a:ext uri="{FF2B5EF4-FFF2-40B4-BE49-F238E27FC236}">
                <a16:creationId xmlns:a16="http://schemas.microsoft.com/office/drawing/2014/main" id="{82F15B84-F84E-9BEC-142B-C39E16D05301}"/>
              </a:ext>
            </a:extLst>
          </p:cNvPr>
          <p:cNvSpPr/>
          <p:nvPr/>
        </p:nvSpPr>
        <p:spPr>
          <a:xfrm rot="11129162">
            <a:off x="25539747" y="9684349"/>
            <a:ext cx="1279737" cy="527796"/>
          </a:xfrm>
          <a:prstGeom prst="arc">
            <a:avLst>
              <a:gd name="adj1" fmla="val 16200000"/>
              <a:gd name="adj2" fmla="val 21182302"/>
            </a:avLst>
          </a:prstGeom>
          <a:ln w="28575">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a:extLst>
              <a:ext uri="{FF2B5EF4-FFF2-40B4-BE49-F238E27FC236}">
                <a16:creationId xmlns:a16="http://schemas.microsoft.com/office/drawing/2014/main" id="{F9439611-3D97-7626-F7EE-9CE780F5E35B}"/>
              </a:ext>
            </a:extLst>
          </p:cNvPr>
          <p:cNvSpPr txBox="1"/>
          <p:nvPr/>
        </p:nvSpPr>
        <p:spPr>
          <a:xfrm>
            <a:off x="24552627" y="9552477"/>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cxnSp>
        <p:nvCxnSpPr>
          <p:cNvPr id="54" name="Straight Arrow Connector 53">
            <a:extLst>
              <a:ext uri="{FF2B5EF4-FFF2-40B4-BE49-F238E27FC236}">
                <a16:creationId xmlns:a16="http://schemas.microsoft.com/office/drawing/2014/main" id="{582319F0-88AC-7E4C-F5BF-660D741CDD7E}"/>
              </a:ext>
            </a:extLst>
          </p:cNvPr>
          <p:cNvCxnSpPr>
            <a:cxnSpLocks/>
          </p:cNvCxnSpPr>
          <p:nvPr/>
        </p:nvCxnSpPr>
        <p:spPr>
          <a:xfrm flipH="1">
            <a:off x="34528951" y="5534526"/>
            <a:ext cx="579196" cy="247788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F0FCCFB1-E35E-F96A-4AEB-49355B79A693}"/>
              </a:ext>
            </a:extLst>
          </p:cNvPr>
          <p:cNvSpPr txBox="1"/>
          <p:nvPr/>
        </p:nvSpPr>
        <p:spPr>
          <a:xfrm>
            <a:off x="34992030" y="5118519"/>
            <a:ext cx="3495509"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RS-1 was 1,600</a:t>
            </a:r>
            <a:endParaRPr lang="en-US" b="1" spc="600" dirty="0">
              <a:solidFill>
                <a:srgbClr val="C00000"/>
              </a:solidFill>
            </a:endParaRPr>
          </a:p>
        </p:txBody>
      </p:sp>
      <p:cxnSp>
        <p:nvCxnSpPr>
          <p:cNvPr id="59" name="Straight Arrow Connector 58">
            <a:extLst>
              <a:ext uri="{FF2B5EF4-FFF2-40B4-BE49-F238E27FC236}">
                <a16:creationId xmlns:a16="http://schemas.microsoft.com/office/drawing/2014/main" id="{A845E2C0-6C24-85D2-B6A3-DD0053D11EFA}"/>
              </a:ext>
            </a:extLst>
          </p:cNvPr>
          <p:cNvCxnSpPr>
            <a:cxnSpLocks/>
          </p:cNvCxnSpPr>
          <p:nvPr/>
        </p:nvCxnSpPr>
        <p:spPr>
          <a:xfrm flipH="1">
            <a:off x="35974421" y="5939243"/>
            <a:ext cx="504106" cy="215915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48F8D690-D05D-1EC1-1352-E62CBD4080E7}"/>
              </a:ext>
            </a:extLst>
          </p:cNvPr>
          <p:cNvSpPr txBox="1"/>
          <p:nvPr/>
        </p:nvSpPr>
        <p:spPr>
          <a:xfrm>
            <a:off x="36362410" y="5523236"/>
            <a:ext cx="3065904"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RS-3 was 800</a:t>
            </a:r>
            <a:endParaRPr lang="en-US" b="1" spc="600" dirty="0">
              <a:solidFill>
                <a:srgbClr val="C00000"/>
              </a:solidFill>
            </a:endParaRPr>
          </a:p>
        </p:txBody>
      </p:sp>
      <p:sp>
        <p:nvSpPr>
          <p:cNvPr id="62" name="Arc 61">
            <a:extLst>
              <a:ext uri="{FF2B5EF4-FFF2-40B4-BE49-F238E27FC236}">
                <a16:creationId xmlns:a16="http://schemas.microsoft.com/office/drawing/2014/main" id="{A56CF6FD-E7FF-3944-91A4-A33917BBCE14}"/>
              </a:ext>
            </a:extLst>
          </p:cNvPr>
          <p:cNvSpPr/>
          <p:nvPr/>
        </p:nvSpPr>
        <p:spPr>
          <a:xfrm rot="15676172">
            <a:off x="30879436" y="14796818"/>
            <a:ext cx="1279737" cy="1973678"/>
          </a:xfrm>
          <a:prstGeom prst="arc">
            <a:avLst>
              <a:gd name="adj1" fmla="val 16200000"/>
              <a:gd name="adj2" fmla="val 90304"/>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TextBox 62">
            <a:extLst>
              <a:ext uri="{FF2B5EF4-FFF2-40B4-BE49-F238E27FC236}">
                <a16:creationId xmlns:a16="http://schemas.microsoft.com/office/drawing/2014/main" id="{DDC8D22B-5AB2-8DDF-468E-74BC6A9A7EF9}"/>
              </a:ext>
            </a:extLst>
          </p:cNvPr>
          <p:cNvSpPr txBox="1"/>
          <p:nvPr/>
        </p:nvSpPr>
        <p:spPr>
          <a:xfrm>
            <a:off x="31500256" y="14883271"/>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sp>
        <p:nvSpPr>
          <p:cNvPr id="67" name="Arc 66">
            <a:extLst>
              <a:ext uri="{FF2B5EF4-FFF2-40B4-BE49-F238E27FC236}">
                <a16:creationId xmlns:a16="http://schemas.microsoft.com/office/drawing/2014/main" id="{9CB022BC-8892-ED4D-C121-8F7BD4A7CD23}"/>
              </a:ext>
            </a:extLst>
          </p:cNvPr>
          <p:cNvSpPr/>
          <p:nvPr/>
        </p:nvSpPr>
        <p:spPr>
          <a:xfrm rot="11129162">
            <a:off x="25539747" y="16826658"/>
            <a:ext cx="1279737" cy="527796"/>
          </a:xfrm>
          <a:prstGeom prst="arc">
            <a:avLst>
              <a:gd name="adj1" fmla="val 16200000"/>
              <a:gd name="adj2" fmla="val 21182302"/>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TextBox 67">
            <a:extLst>
              <a:ext uri="{FF2B5EF4-FFF2-40B4-BE49-F238E27FC236}">
                <a16:creationId xmlns:a16="http://schemas.microsoft.com/office/drawing/2014/main" id="{D23D0E99-1B60-55D9-C63B-9D4C827B7221}"/>
              </a:ext>
            </a:extLst>
          </p:cNvPr>
          <p:cNvSpPr txBox="1"/>
          <p:nvPr/>
        </p:nvSpPr>
        <p:spPr>
          <a:xfrm>
            <a:off x="24552627" y="16694786"/>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sp>
        <p:nvSpPr>
          <p:cNvPr id="69" name="Arc 68">
            <a:extLst>
              <a:ext uri="{FF2B5EF4-FFF2-40B4-BE49-F238E27FC236}">
                <a16:creationId xmlns:a16="http://schemas.microsoft.com/office/drawing/2014/main" id="{082F21F6-5A67-9CF0-6FF1-9FB60B449EC4}"/>
              </a:ext>
            </a:extLst>
          </p:cNvPr>
          <p:cNvSpPr/>
          <p:nvPr/>
        </p:nvSpPr>
        <p:spPr>
          <a:xfrm rot="11129162">
            <a:off x="25539747" y="18078116"/>
            <a:ext cx="1279737" cy="527796"/>
          </a:xfrm>
          <a:prstGeom prst="arc">
            <a:avLst>
              <a:gd name="adj1" fmla="val 16200000"/>
              <a:gd name="adj2" fmla="val 21182302"/>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TextBox 69">
            <a:extLst>
              <a:ext uri="{FF2B5EF4-FFF2-40B4-BE49-F238E27FC236}">
                <a16:creationId xmlns:a16="http://schemas.microsoft.com/office/drawing/2014/main" id="{1AFF8A78-8BD8-F2B4-5F19-851EB7492CDC}"/>
              </a:ext>
            </a:extLst>
          </p:cNvPr>
          <p:cNvSpPr txBox="1"/>
          <p:nvPr/>
        </p:nvSpPr>
        <p:spPr>
          <a:xfrm>
            <a:off x="24552627" y="17946244"/>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sp>
        <p:nvSpPr>
          <p:cNvPr id="79" name="Arc 78">
            <a:extLst>
              <a:ext uri="{FF2B5EF4-FFF2-40B4-BE49-F238E27FC236}">
                <a16:creationId xmlns:a16="http://schemas.microsoft.com/office/drawing/2014/main" id="{2E712500-C228-320F-7FA5-949F7AF94851}"/>
              </a:ext>
            </a:extLst>
          </p:cNvPr>
          <p:cNvSpPr/>
          <p:nvPr/>
        </p:nvSpPr>
        <p:spPr>
          <a:xfrm rot="11129162">
            <a:off x="25539747" y="21659565"/>
            <a:ext cx="1279737" cy="527796"/>
          </a:xfrm>
          <a:prstGeom prst="arc">
            <a:avLst>
              <a:gd name="adj1" fmla="val 16200000"/>
              <a:gd name="adj2" fmla="val 21182302"/>
            </a:avLst>
          </a:pr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D70FD7A-D8B2-5852-1CD6-AA48B1E66BF3}"/>
              </a:ext>
            </a:extLst>
          </p:cNvPr>
          <p:cNvSpPr txBox="1"/>
          <p:nvPr/>
        </p:nvSpPr>
        <p:spPr>
          <a:xfrm>
            <a:off x="24552627" y="21527693"/>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spTree>
    <p:extLst>
      <p:ext uri="{BB962C8B-B14F-4D97-AF65-F5344CB8AC3E}">
        <p14:creationId xmlns:p14="http://schemas.microsoft.com/office/powerpoint/2010/main" val="327064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BD5F7B85-111C-D4A0-9432-6F1820FC92A6}"/>
              </a:ext>
            </a:extLst>
          </p:cNvPr>
          <p:cNvSpPr txBox="1"/>
          <p:nvPr/>
        </p:nvSpPr>
        <p:spPr>
          <a:xfrm>
            <a:off x="3720441" y="4113095"/>
            <a:ext cx="5245100" cy="461665"/>
          </a:xfrm>
          <a:prstGeom prst="rect">
            <a:avLst/>
          </a:prstGeom>
          <a:noFill/>
        </p:spPr>
        <p:txBody>
          <a:bodyPr wrap="square">
            <a:spAutoFit/>
          </a:bodyPr>
          <a:lstStyle/>
          <a:p>
            <a:r>
              <a:rPr lang="en-US" sz="2400" b="1" kern="0" dirty="0">
                <a:effectLst/>
                <a:latin typeface="Calibri" panose="020F0502020204030204" pitchFamily="34" charset="0"/>
                <a:ea typeface="Calibri" panose="020F0502020204030204" pitchFamily="34" charset="0"/>
                <a:cs typeface="Times New Roman" panose="02020603050405020304" pitchFamily="18" charset="0"/>
              </a:rPr>
              <a:t>OFFICE AND COMMERCIAL DISTRICTS </a:t>
            </a:r>
            <a:endParaRPr lang="en-US" sz="2400" b="1" dirty="0"/>
          </a:p>
        </p:txBody>
      </p:sp>
      <p:sp>
        <p:nvSpPr>
          <p:cNvPr id="27" name="TextBox 26">
            <a:extLst>
              <a:ext uri="{FF2B5EF4-FFF2-40B4-BE49-F238E27FC236}">
                <a16:creationId xmlns:a16="http://schemas.microsoft.com/office/drawing/2014/main" id="{26C4D7D4-9807-F9D3-45FB-52CA3F7F0493}"/>
              </a:ext>
            </a:extLst>
          </p:cNvPr>
          <p:cNvSpPr txBox="1"/>
          <p:nvPr/>
        </p:nvSpPr>
        <p:spPr>
          <a:xfrm>
            <a:off x="3720441" y="12469779"/>
            <a:ext cx="14030328" cy="3662541"/>
          </a:xfrm>
          <a:prstGeom prst="rect">
            <a:avLst/>
          </a:prstGeom>
          <a:noFill/>
        </p:spPr>
        <p:txBody>
          <a:bodyPr wrap="square">
            <a:spAutoFit/>
          </a:bodyPr>
          <a:lstStyle/>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(1) Shared access and parking areas:</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(a)   No side interior building and parking area setbacks are required provided all of the following are met:</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1.    Buildings on adjacent parcels, under separate ownership, are joined by a common wall.</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2.   Parking areas and aisles are joined with adjacent parcel(s) under separate ownership.</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3.   Curb cuts and driveways on principal roadways (collector and arterial streets) are shared in common parcels involved and a minimum spacing of one hundred fifty (150) feet is maintained, or access is provided by an approved frontage road.</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4.    Easements and/or written assurances of cross access and a sharing of common facilities (stormwater system, solid waste container(s), lighting, landscaping, etc.), as may be applicable, common facilities from all property owners involved must be approved prior to the issuance of a building permit.</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(b)   No interior side parking area setbacks are required, provided the requirements of subdivisions (8)(a)2. through 4. above are met.</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(2) Hotels/motels shall not exceed 75 rooms/units per acre in the CC district, 50 in HC.</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(3) Lots in commercial or industrial districts abutting a residential district shall provide a minimum building and parking setback of 25 feet unless the district requires a larger setback</a:t>
            </a:r>
          </a:p>
        </p:txBody>
      </p:sp>
      <p:graphicFrame>
        <p:nvGraphicFramePr>
          <p:cNvPr id="28" name="Table 27">
            <a:extLst>
              <a:ext uri="{FF2B5EF4-FFF2-40B4-BE49-F238E27FC236}">
                <a16:creationId xmlns:a16="http://schemas.microsoft.com/office/drawing/2014/main" id="{0B228E7E-02EA-DE9B-0DFA-16BBB729B0D1}"/>
              </a:ext>
            </a:extLst>
          </p:cNvPr>
          <p:cNvGraphicFramePr>
            <a:graphicFrameLocks noGrp="1"/>
          </p:cNvGraphicFramePr>
          <p:nvPr>
            <p:extLst>
              <p:ext uri="{D42A27DB-BD31-4B8C-83A1-F6EECF244321}">
                <p14:modId xmlns:p14="http://schemas.microsoft.com/office/powerpoint/2010/main" val="3409859204"/>
              </p:ext>
            </p:extLst>
          </p:nvPr>
        </p:nvGraphicFramePr>
        <p:xfrm>
          <a:off x="3720441" y="4574761"/>
          <a:ext cx="14030329" cy="7695638"/>
        </p:xfrm>
        <a:graphic>
          <a:graphicData uri="http://schemas.openxmlformats.org/drawingml/2006/table">
            <a:tbl>
              <a:tblPr firstRow="1" firstCol="1" bandRow="1">
                <a:tableStyleId>{72833802-FEF1-4C79-8D5D-14CF1EAF98D9}</a:tableStyleId>
              </a:tblPr>
              <a:tblGrid>
                <a:gridCol w="3279560">
                  <a:extLst>
                    <a:ext uri="{9D8B030D-6E8A-4147-A177-3AD203B41FA5}">
                      <a16:colId xmlns:a16="http://schemas.microsoft.com/office/drawing/2014/main" val="1980773559"/>
                    </a:ext>
                  </a:extLst>
                </a:gridCol>
                <a:gridCol w="1640740">
                  <a:extLst>
                    <a:ext uri="{9D8B030D-6E8A-4147-A177-3AD203B41FA5}">
                      <a16:colId xmlns:a16="http://schemas.microsoft.com/office/drawing/2014/main" val="4272996180"/>
                    </a:ext>
                  </a:extLst>
                </a:gridCol>
                <a:gridCol w="1987321">
                  <a:extLst>
                    <a:ext uri="{9D8B030D-6E8A-4147-A177-3AD203B41FA5}">
                      <a16:colId xmlns:a16="http://schemas.microsoft.com/office/drawing/2014/main" val="1877533063"/>
                    </a:ext>
                  </a:extLst>
                </a:gridCol>
                <a:gridCol w="2073727">
                  <a:extLst>
                    <a:ext uri="{9D8B030D-6E8A-4147-A177-3AD203B41FA5}">
                      <a16:colId xmlns:a16="http://schemas.microsoft.com/office/drawing/2014/main" val="1910824483"/>
                    </a:ext>
                  </a:extLst>
                </a:gridCol>
                <a:gridCol w="1987321">
                  <a:extLst>
                    <a:ext uri="{9D8B030D-6E8A-4147-A177-3AD203B41FA5}">
                      <a16:colId xmlns:a16="http://schemas.microsoft.com/office/drawing/2014/main" val="72276191"/>
                    </a:ext>
                  </a:extLst>
                </a:gridCol>
                <a:gridCol w="1996921">
                  <a:extLst>
                    <a:ext uri="{9D8B030D-6E8A-4147-A177-3AD203B41FA5}">
                      <a16:colId xmlns:a16="http://schemas.microsoft.com/office/drawing/2014/main" val="1508731329"/>
                    </a:ext>
                  </a:extLst>
                </a:gridCol>
                <a:gridCol w="1064739">
                  <a:extLst>
                    <a:ext uri="{9D8B030D-6E8A-4147-A177-3AD203B41FA5}">
                      <a16:colId xmlns:a16="http://schemas.microsoft.com/office/drawing/2014/main" val="1958674207"/>
                    </a:ext>
                  </a:extLst>
                </a:gridCol>
              </a:tblGrid>
              <a:tr h="478501">
                <a:tc>
                  <a:txBody>
                    <a:bodyPr/>
                    <a:lstStyle/>
                    <a:p>
                      <a:pPr marL="0" marR="0">
                        <a:spcBef>
                          <a:spcPts val="0"/>
                        </a:spcBef>
                        <a:spcAft>
                          <a:spcPts val="0"/>
                        </a:spcAft>
                      </a:pPr>
                      <a:r>
                        <a:rPr lang="en-US" sz="1600" b="1" kern="100" dirty="0">
                          <a:effectLst/>
                          <a:latin typeface="Cambria" panose="02040503050406030204" pitchFamily="18" charset="0"/>
                          <a:ea typeface="Cambria" panose="02040503050406030204" pitchFamily="18" charset="0"/>
                        </a:rPr>
                        <a:t> </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dirty="0">
                          <a:effectLst/>
                          <a:latin typeface="Cambria" panose="02040503050406030204" pitchFamily="18" charset="0"/>
                          <a:ea typeface="Cambria" panose="02040503050406030204" pitchFamily="18" charset="0"/>
                        </a:rPr>
                        <a:t>OP</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RC</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dirty="0">
                          <a:effectLst/>
                          <a:latin typeface="Cambria" panose="02040503050406030204" pitchFamily="18" charset="0"/>
                          <a:ea typeface="Cambria" panose="02040503050406030204" pitchFamily="18" charset="0"/>
                        </a:rPr>
                        <a:t>NC</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CC</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latin typeface="Cambria" panose="02040503050406030204" pitchFamily="18" charset="0"/>
                          <a:ea typeface="Cambria" panose="02040503050406030204" pitchFamily="18" charset="0"/>
                        </a:rPr>
                        <a:t>HC</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dirty="0">
                          <a:effectLst/>
                          <a:latin typeface="Cambria" panose="02040503050406030204" pitchFamily="18" charset="0"/>
                          <a:ea typeface="Cambria" panose="02040503050406030204" pitchFamily="18" charset="0"/>
                        </a:rPr>
                        <a:t>GC</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71058515"/>
                  </a:ext>
                </a:extLst>
              </a:tr>
              <a:tr h="471163">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Minimum lot area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15,000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12,500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15,625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15,000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9790628"/>
                  </a:ext>
                </a:extLst>
              </a:tr>
              <a:tr h="471163">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Minimum lot width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65366581"/>
                  </a:ext>
                </a:extLst>
              </a:tr>
              <a:tr h="471163">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Minimum lot depth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48572013"/>
                  </a:ext>
                </a:extLst>
              </a:tr>
              <a:tr h="471163">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Maximum building coverage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1387192"/>
                  </a:ext>
                </a:extLst>
              </a:tr>
              <a:tr h="770180">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Minimum floor area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a:t>
                      </a:r>
                    </a:p>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280 hotel/motel or efficiency units </a:t>
                      </a:r>
                      <a:r>
                        <a:rPr lang="en-US" sz="1600" b="0" kern="100" baseline="30000">
                          <a:effectLst/>
                          <a:latin typeface="Cambria" panose="02040503050406030204" pitchFamily="18" charset="0"/>
                          <a:ea typeface="Cambria" panose="02040503050406030204" pitchFamily="18" charset="0"/>
                        </a:rPr>
                        <a:t>(2)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 </a:t>
                      </a:r>
                    </a:p>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280 hotel/motel or efficiency units </a:t>
                      </a:r>
                      <a:r>
                        <a:rPr lang="en-US" sz="1600" b="0" kern="100" baseline="30000">
                          <a:effectLst/>
                          <a:latin typeface="Cambria" panose="02040503050406030204" pitchFamily="18" charset="0"/>
                          <a:ea typeface="Cambria" panose="02040503050406030204" pitchFamily="18" charset="0"/>
                        </a:rPr>
                        <a:t>(2)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90634079"/>
                  </a:ext>
                </a:extLst>
              </a:tr>
              <a:tr h="235582">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Maximum height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70’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134983"/>
                  </a:ext>
                </a:extLst>
              </a:tr>
              <a:tr h="471163">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BUILDING SETBACKS: </a:t>
                      </a:r>
                      <a:r>
                        <a:rPr lang="en-US" sz="1600" b="0" kern="100" baseline="30000">
                          <a:effectLst/>
                          <a:latin typeface="Cambria" panose="02040503050406030204" pitchFamily="18" charset="0"/>
                          <a:ea typeface="Cambria" panose="02040503050406030204" pitchFamily="18" charset="0"/>
                        </a:rPr>
                        <a:t>(3)</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9405916"/>
                  </a:ext>
                </a:extLst>
              </a:tr>
              <a:tr h="706745">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Front setback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40’ (30’ along arterial roads)</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6415326"/>
                  </a:ext>
                </a:extLst>
              </a:tr>
              <a:tr h="235582">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Side corner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9968358"/>
                  </a:ext>
                </a:extLst>
              </a:tr>
              <a:tr h="235582">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Side interior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20’ </a:t>
                      </a:r>
                      <a:r>
                        <a:rPr lang="en-US" sz="1600" b="0" kern="100" baseline="30000">
                          <a:effectLst/>
                          <a:latin typeface="Cambria" panose="02040503050406030204" pitchFamily="18" charset="0"/>
                          <a:ea typeface="Cambria" panose="02040503050406030204" pitchFamily="18" charset="0"/>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 </a:t>
                      </a:r>
                      <a:r>
                        <a:rPr lang="en-US" sz="1600" b="0" kern="100" baseline="30000">
                          <a:effectLst/>
                          <a:latin typeface="Cambria" panose="02040503050406030204" pitchFamily="18" charset="0"/>
                          <a:ea typeface="Cambria" panose="02040503050406030204" pitchFamily="18" charset="0"/>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98558462"/>
                  </a:ext>
                </a:extLst>
              </a:tr>
              <a:tr h="778913">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Rear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p>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 abutting dedicated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30’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p>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 abutting dedicated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p>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 abutting dedicated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30’</a:t>
                      </a:r>
                    </a:p>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 abutting dedicated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6296320"/>
                  </a:ext>
                </a:extLst>
              </a:tr>
              <a:tr h="471163">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PARKING AREA SETBACKS: </a:t>
                      </a:r>
                      <a:r>
                        <a:rPr lang="en-US" sz="1600" b="0" kern="100" baseline="30000">
                          <a:effectLst/>
                          <a:latin typeface="Cambria" panose="02040503050406030204" pitchFamily="18" charset="0"/>
                          <a:ea typeface="Cambria" panose="02040503050406030204" pitchFamily="18" charset="0"/>
                        </a:rPr>
                        <a:t>(3)</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9311957"/>
                  </a:ext>
                </a:extLst>
              </a:tr>
              <a:tr h="518881">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Front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15’ (10; along arterial roads)</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4903185"/>
                  </a:ext>
                </a:extLst>
              </a:tr>
              <a:tr h="235582">
                <a:tc>
                  <a:txBody>
                    <a:bodyPr/>
                    <a:lstStyle/>
                    <a:p>
                      <a:pPr marL="0" marR="0">
                        <a:spcBef>
                          <a:spcPts val="0"/>
                        </a:spcBef>
                        <a:spcAft>
                          <a:spcPts val="0"/>
                        </a:spcAft>
                      </a:pPr>
                      <a:r>
                        <a:rPr lang="en-US" sz="1600" b="0" kern="100">
                          <a:effectLst/>
                          <a:latin typeface="Cambria" panose="02040503050406030204" pitchFamily="18" charset="0"/>
                          <a:ea typeface="Cambria" panose="02040503050406030204" pitchFamily="18" charset="0"/>
                        </a:rPr>
                        <a:t>Side corner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50490141"/>
                  </a:ext>
                </a:extLst>
              </a:tr>
              <a:tr h="640080">
                <a:tc>
                  <a:txBody>
                    <a:bodyPr/>
                    <a:lstStyle/>
                    <a:p>
                      <a:pPr marL="0" marR="0">
                        <a:spcBef>
                          <a:spcPts val="0"/>
                        </a:spcBef>
                        <a:spcAft>
                          <a:spcPts val="0"/>
                        </a:spcAft>
                      </a:pPr>
                      <a:r>
                        <a:rPr lang="en-US" sz="1600" b="0" kern="100" dirty="0">
                          <a:effectLst/>
                          <a:latin typeface="Cambria" panose="02040503050406030204" pitchFamily="18" charset="0"/>
                          <a:ea typeface="Cambria" panose="02040503050406030204" pitchFamily="18" charset="0"/>
                        </a:rPr>
                        <a:t>Side interior </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 (30’ next to residential zoning)</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 (25’ next to residential zoning)</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5’ </a:t>
                      </a:r>
                      <a:r>
                        <a:rPr lang="en-US" sz="1600" b="0" kern="100" baseline="30000">
                          <a:effectLst/>
                          <a:latin typeface="Cambria" panose="02040503050406030204" pitchFamily="18" charset="0"/>
                          <a:ea typeface="Cambria" panose="02040503050406030204" pitchFamily="18" charset="0"/>
                        </a:rPr>
                        <a:t>(1)</a:t>
                      </a:r>
                      <a:r>
                        <a:rPr lang="en-US" sz="1600" b="0" kern="100">
                          <a:effectLst/>
                          <a:latin typeface="Cambria" panose="02040503050406030204" pitchFamily="18" charset="0"/>
                          <a:ea typeface="Cambria" panose="02040503050406030204" pitchFamily="18" charset="0"/>
                        </a:rPr>
                        <a:t> (25’ next to residential zoning)</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latin typeface="Cambria" panose="02040503050406030204" pitchFamily="18" charset="0"/>
                          <a:ea typeface="Cambria" panose="02040503050406030204" pitchFamily="18" charset="0"/>
                        </a:rPr>
                        <a:t>10’ </a:t>
                      </a:r>
                      <a:r>
                        <a:rPr lang="en-US" sz="1600" b="0" kern="100" baseline="30000">
                          <a:effectLst/>
                          <a:latin typeface="Cambria" panose="02040503050406030204" pitchFamily="18" charset="0"/>
                          <a:ea typeface="Cambria" panose="02040503050406030204" pitchFamily="18" charset="0"/>
                        </a:rPr>
                        <a:t>(1)</a:t>
                      </a:r>
                      <a:r>
                        <a:rPr lang="en-US" sz="1600" b="0" kern="100">
                          <a:effectLst/>
                          <a:latin typeface="Cambria" panose="02040503050406030204" pitchFamily="18" charset="0"/>
                          <a:ea typeface="Cambria" panose="02040503050406030204" pitchFamily="18" charset="0"/>
                        </a:rPr>
                        <a:t> (25’ next to residential zoning)</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latin typeface="Cambria" panose="02040503050406030204" pitchFamily="18" charset="0"/>
                          <a:ea typeface="Cambria" panose="02040503050406030204" pitchFamily="18" charset="0"/>
                        </a:rPr>
                        <a:t>5’</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17322623"/>
                  </a:ext>
                </a:extLst>
              </a:tr>
            </a:tbl>
          </a:graphicData>
        </a:graphic>
      </p:graphicFrame>
      <p:sp>
        <p:nvSpPr>
          <p:cNvPr id="29" name="TextBox 28">
            <a:extLst>
              <a:ext uri="{FF2B5EF4-FFF2-40B4-BE49-F238E27FC236}">
                <a16:creationId xmlns:a16="http://schemas.microsoft.com/office/drawing/2014/main" id="{859BC175-4BAE-8E75-F024-E2694F4F320F}"/>
              </a:ext>
            </a:extLst>
          </p:cNvPr>
          <p:cNvSpPr txBox="1"/>
          <p:nvPr/>
        </p:nvSpPr>
        <p:spPr>
          <a:xfrm>
            <a:off x="26609697" y="17295476"/>
            <a:ext cx="9261156" cy="461665"/>
          </a:xfrm>
          <a:prstGeom prst="rect">
            <a:avLst/>
          </a:prstGeom>
          <a:noFill/>
        </p:spPr>
        <p:txBody>
          <a:bodyPr wrap="square">
            <a:spAutoFit/>
          </a:bodyPr>
          <a:lstStyle/>
          <a:p>
            <a:r>
              <a:rPr lang="en-US" sz="2400" b="1" kern="0" dirty="0">
                <a:effectLst/>
                <a:latin typeface="Cambria" panose="02040503050406030204" pitchFamily="18" charset="0"/>
                <a:ea typeface="Cambria" panose="02040503050406030204" pitchFamily="18" charset="0"/>
                <a:cs typeface="Times New Roman" panose="02020603050405020304" pitchFamily="18" charset="0"/>
              </a:rPr>
              <a:t>MIXED-USE, INDUSTRIAL &amp; OTHER DISTRICTS </a:t>
            </a:r>
            <a:endParaRPr lang="en-US" sz="2400" b="1" dirty="0">
              <a:latin typeface="Cambria" panose="02040503050406030204" pitchFamily="18" charset="0"/>
              <a:ea typeface="Cambria" panose="02040503050406030204" pitchFamily="18" charset="0"/>
            </a:endParaRPr>
          </a:p>
        </p:txBody>
      </p:sp>
      <p:graphicFrame>
        <p:nvGraphicFramePr>
          <p:cNvPr id="30" name="Table 29">
            <a:extLst>
              <a:ext uri="{FF2B5EF4-FFF2-40B4-BE49-F238E27FC236}">
                <a16:creationId xmlns:a16="http://schemas.microsoft.com/office/drawing/2014/main" id="{71DDFB8E-564B-7166-C964-F3FE45903CE0}"/>
              </a:ext>
            </a:extLst>
          </p:cNvPr>
          <p:cNvGraphicFramePr>
            <a:graphicFrameLocks noGrp="1"/>
          </p:cNvGraphicFramePr>
          <p:nvPr>
            <p:extLst>
              <p:ext uri="{D42A27DB-BD31-4B8C-83A1-F6EECF244321}">
                <p14:modId xmlns:p14="http://schemas.microsoft.com/office/powerpoint/2010/main" val="2231672786"/>
              </p:ext>
            </p:extLst>
          </p:nvPr>
        </p:nvGraphicFramePr>
        <p:xfrm>
          <a:off x="3720438" y="17823258"/>
          <a:ext cx="14030327" cy="6750103"/>
        </p:xfrm>
        <a:graphic>
          <a:graphicData uri="http://schemas.openxmlformats.org/drawingml/2006/table">
            <a:tbl>
              <a:tblPr firstRow="1" firstCol="1" bandRow="1">
                <a:tableStyleId>{72833802-FEF1-4C79-8D5D-14CF1EAF98D9}</a:tableStyleId>
              </a:tblPr>
              <a:tblGrid>
                <a:gridCol w="3278599">
                  <a:extLst>
                    <a:ext uri="{9D8B030D-6E8A-4147-A177-3AD203B41FA5}">
                      <a16:colId xmlns:a16="http://schemas.microsoft.com/office/drawing/2014/main" val="94486845"/>
                    </a:ext>
                  </a:extLst>
                </a:gridCol>
                <a:gridCol w="849652">
                  <a:extLst>
                    <a:ext uri="{9D8B030D-6E8A-4147-A177-3AD203B41FA5}">
                      <a16:colId xmlns:a16="http://schemas.microsoft.com/office/drawing/2014/main" val="617251028"/>
                    </a:ext>
                  </a:extLst>
                </a:gridCol>
                <a:gridCol w="1064740">
                  <a:extLst>
                    <a:ext uri="{9D8B030D-6E8A-4147-A177-3AD203B41FA5}">
                      <a16:colId xmlns:a16="http://schemas.microsoft.com/office/drawing/2014/main" val="2223805690"/>
                    </a:ext>
                  </a:extLst>
                </a:gridCol>
                <a:gridCol w="2275338">
                  <a:extLst>
                    <a:ext uri="{9D8B030D-6E8A-4147-A177-3AD203B41FA5}">
                      <a16:colId xmlns:a16="http://schemas.microsoft.com/office/drawing/2014/main" val="1081249438"/>
                    </a:ext>
                  </a:extLst>
                </a:gridCol>
                <a:gridCol w="1555294">
                  <a:extLst>
                    <a:ext uri="{9D8B030D-6E8A-4147-A177-3AD203B41FA5}">
                      <a16:colId xmlns:a16="http://schemas.microsoft.com/office/drawing/2014/main" val="2230852521"/>
                    </a:ext>
                  </a:extLst>
                </a:gridCol>
                <a:gridCol w="2505752">
                  <a:extLst>
                    <a:ext uri="{9D8B030D-6E8A-4147-A177-3AD203B41FA5}">
                      <a16:colId xmlns:a16="http://schemas.microsoft.com/office/drawing/2014/main" val="3429635271"/>
                    </a:ext>
                  </a:extLst>
                </a:gridCol>
                <a:gridCol w="2500952">
                  <a:extLst>
                    <a:ext uri="{9D8B030D-6E8A-4147-A177-3AD203B41FA5}">
                      <a16:colId xmlns:a16="http://schemas.microsoft.com/office/drawing/2014/main" val="2152688020"/>
                    </a:ext>
                  </a:extLst>
                </a:gridCol>
              </a:tblGrid>
              <a:tr h="560994">
                <a:tc>
                  <a:txBody>
                    <a:bodyPr/>
                    <a:lstStyle/>
                    <a:p>
                      <a:pPr marL="0" marR="0">
                        <a:spcBef>
                          <a:spcPts val="0"/>
                        </a:spcBef>
                        <a:spcAft>
                          <a:spcPts val="0"/>
                        </a:spcAft>
                      </a:pPr>
                      <a:r>
                        <a:rPr lang="en-US" sz="1600" b="1" kern="100" dirty="0">
                          <a:effectLst/>
                        </a:rPr>
                        <a:t> </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dirty="0">
                          <a:effectLst/>
                        </a:rPr>
                        <a:t>LI</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rPr>
                        <a:t>HI</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rPr>
                        <a:t>IU</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rPr>
                        <a:t>FC</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a:effectLst/>
                        </a:rPr>
                        <a:t>BMUV</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b="1" kern="100" dirty="0">
                          <a:effectLst/>
                        </a:rPr>
                        <a:t>BMU</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571025322"/>
                  </a:ext>
                </a:extLst>
              </a:tr>
              <a:tr h="269092">
                <a:tc>
                  <a:txBody>
                    <a:bodyPr/>
                    <a:lstStyle/>
                    <a:p>
                      <a:pPr marL="0" marR="0">
                        <a:spcBef>
                          <a:spcPts val="0"/>
                        </a:spcBef>
                        <a:spcAft>
                          <a:spcPts val="0"/>
                        </a:spcAft>
                      </a:pPr>
                      <a:r>
                        <a:rPr lang="en-US" sz="1600" b="0" kern="100" dirty="0">
                          <a:effectLst/>
                        </a:rPr>
                        <a:t>Minimum lot area (sq. ft.)</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20,000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30,000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43,560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4,800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43,560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7785104"/>
                  </a:ext>
                </a:extLst>
              </a:tr>
              <a:tr h="538183">
                <a:tc>
                  <a:txBody>
                    <a:bodyPr/>
                    <a:lstStyle/>
                    <a:p>
                      <a:pPr marL="0" marR="0">
                        <a:spcBef>
                          <a:spcPts val="0"/>
                        </a:spcBef>
                        <a:spcAft>
                          <a:spcPts val="0"/>
                        </a:spcAft>
                      </a:pPr>
                      <a:r>
                        <a:rPr lang="en-US" sz="1600" b="0" kern="100">
                          <a:effectLst/>
                        </a:rPr>
                        <a:t>Minimum lot width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100’</a:t>
                      </a:r>
                    </a:p>
                    <a:p>
                      <a:pPr marL="0" marR="0" algn="ctr">
                        <a:spcBef>
                          <a:spcPts val="0"/>
                        </a:spcBef>
                        <a:spcAft>
                          <a:spcPts val="0"/>
                        </a:spcAft>
                      </a:pPr>
                      <a:r>
                        <a:rPr lang="en-US" sz="1600" b="0" kern="100">
                          <a:effectLst/>
                        </a:rPr>
                        <a:t>Other: None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3711724"/>
                  </a:ext>
                </a:extLst>
              </a:tr>
              <a:tr h="538183">
                <a:tc>
                  <a:txBody>
                    <a:bodyPr/>
                    <a:lstStyle/>
                    <a:p>
                      <a:pPr marL="0" marR="0">
                        <a:spcBef>
                          <a:spcPts val="0"/>
                        </a:spcBef>
                        <a:spcAft>
                          <a:spcPts val="0"/>
                        </a:spcAft>
                      </a:pPr>
                      <a:r>
                        <a:rPr lang="en-US" sz="1600" b="0" kern="100">
                          <a:effectLst/>
                        </a:rPr>
                        <a:t>Minimum lot depth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200’</a:t>
                      </a:r>
                    </a:p>
                    <a:p>
                      <a:pPr marL="0" marR="0" algn="ctr">
                        <a:spcBef>
                          <a:spcPts val="0"/>
                        </a:spcBef>
                        <a:spcAft>
                          <a:spcPts val="0"/>
                        </a:spcAft>
                      </a:pPr>
                      <a:r>
                        <a:rPr lang="en-US" sz="1600" b="0" kern="100">
                          <a:effectLst/>
                        </a:rPr>
                        <a:t>Other: None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34715887"/>
                  </a:ext>
                </a:extLst>
              </a:tr>
              <a:tr h="269092">
                <a:tc>
                  <a:txBody>
                    <a:bodyPr/>
                    <a:lstStyle/>
                    <a:p>
                      <a:pPr marL="0" marR="0">
                        <a:spcBef>
                          <a:spcPts val="0"/>
                        </a:spcBef>
                        <a:spcAft>
                          <a:spcPts val="0"/>
                        </a:spcAft>
                      </a:pPr>
                      <a:r>
                        <a:rPr lang="en-US" sz="1600" b="0" kern="100">
                          <a:effectLst/>
                        </a:rPr>
                        <a:t>Maximum building coverage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60%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rPr>
                        <a:t>60%</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6310941"/>
                  </a:ext>
                </a:extLst>
              </a:tr>
              <a:tr h="807275">
                <a:tc>
                  <a:txBody>
                    <a:bodyPr/>
                    <a:lstStyle/>
                    <a:p>
                      <a:pPr marL="0" marR="0">
                        <a:spcBef>
                          <a:spcPts val="0"/>
                        </a:spcBef>
                        <a:spcAft>
                          <a:spcPts val="0"/>
                        </a:spcAft>
                      </a:pPr>
                      <a:r>
                        <a:rPr lang="en-US" sz="1600" b="0" kern="100">
                          <a:effectLst/>
                        </a:rPr>
                        <a:t>Minimum floor area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1,000</a:t>
                      </a:r>
                    </a:p>
                    <a:p>
                      <a:pPr marL="0" marR="0" algn="ctr">
                        <a:spcBef>
                          <a:spcPts val="0"/>
                        </a:spcBef>
                        <a:spcAft>
                          <a:spcPts val="0"/>
                        </a:spcAft>
                      </a:pPr>
                      <a:r>
                        <a:rPr lang="en-US" sz="1600" b="0" kern="100">
                          <a:effectLst/>
                        </a:rPr>
                        <a:t>Other: None</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SF: None</a:t>
                      </a:r>
                    </a:p>
                    <a:p>
                      <a:pPr marL="0" marR="0" algn="ctr">
                        <a:spcBef>
                          <a:spcPts val="0"/>
                        </a:spcBef>
                        <a:spcAft>
                          <a:spcPts val="0"/>
                        </a:spcAft>
                      </a:pPr>
                      <a:r>
                        <a:rPr lang="en-US" sz="1600" b="0" kern="100">
                          <a:effectLst/>
                        </a:rPr>
                        <a:t>MF: None </a:t>
                      </a:r>
                    </a:p>
                    <a:p>
                      <a:pPr marL="0" marR="0" algn="ctr">
                        <a:spcBef>
                          <a:spcPts val="0"/>
                        </a:spcBef>
                        <a:spcAft>
                          <a:spcPts val="0"/>
                        </a:spcAft>
                      </a:pPr>
                      <a:r>
                        <a:rPr lang="en-US" sz="1600" b="0" kern="100">
                          <a:effectLst/>
                        </a:rPr>
                        <a:t>Other: 300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RES: None </a:t>
                      </a:r>
                    </a:p>
                    <a:p>
                      <a:pPr marL="0" marR="0" algn="ctr">
                        <a:spcBef>
                          <a:spcPts val="0"/>
                        </a:spcBef>
                        <a:spcAft>
                          <a:spcPts val="0"/>
                        </a:spcAft>
                      </a:pPr>
                      <a:r>
                        <a:rPr lang="en-US" sz="1600" b="0" kern="100">
                          <a:effectLst/>
                        </a:rPr>
                        <a:t>COMM: 300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5696842"/>
                  </a:ext>
                </a:extLst>
              </a:tr>
              <a:tr h="269092">
                <a:tc>
                  <a:txBody>
                    <a:bodyPr/>
                    <a:lstStyle/>
                    <a:p>
                      <a:pPr marL="0" marR="0">
                        <a:spcBef>
                          <a:spcPts val="0"/>
                        </a:spcBef>
                        <a:spcAft>
                          <a:spcPts val="0"/>
                        </a:spcAft>
                      </a:pPr>
                      <a:r>
                        <a:rPr lang="en-US" sz="1600" b="0" kern="100">
                          <a:effectLst/>
                        </a:rPr>
                        <a:t>Maximum height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60’ </a:t>
                      </a:r>
                      <a:r>
                        <a:rPr lang="en-US" sz="1600" b="0" kern="100" baseline="30000">
                          <a:effectLst/>
                        </a:rPr>
                        <a:t>(3)</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6388125"/>
                  </a:ext>
                </a:extLst>
              </a:tr>
              <a:tr h="269092">
                <a:tc gridSpan="7">
                  <a:txBody>
                    <a:bodyPr/>
                    <a:lstStyle/>
                    <a:p>
                      <a:pPr marL="0" marR="0">
                        <a:spcBef>
                          <a:spcPts val="0"/>
                        </a:spcBef>
                        <a:spcAft>
                          <a:spcPts val="0"/>
                        </a:spcAft>
                      </a:pPr>
                      <a:r>
                        <a:rPr lang="en-US" sz="1600" b="0" kern="100">
                          <a:effectLst/>
                        </a:rPr>
                        <a:t>BUILDING SETBACKS (minimum, unless otherwise stated):</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3666823"/>
                  </a:ext>
                </a:extLst>
              </a:tr>
              <a:tr h="538183">
                <a:tc>
                  <a:txBody>
                    <a:bodyPr/>
                    <a:lstStyle/>
                    <a:p>
                      <a:pPr marL="0" marR="0">
                        <a:spcBef>
                          <a:spcPts val="0"/>
                        </a:spcBef>
                        <a:spcAft>
                          <a:spcPts val="0"/>
                        </a:spcAft>
                      </a:pPr>
                      <a:r>
                        <a:rPr lang="en-US" sz="1600" b="0" kern="100">
                          <a:effectLst/>
                        </a:rPr>
                        <a:t>Front setback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Min:0’</a:t>
                      </a:r>
                    </a:p>
                    <a:p>
                      <a:pPr marL="0" marR="0" algn="ctr">
                        <a:spcBef>
                          <a:spcPts val="0"/>
                        </a:spcBef>
                        <a:spcAft>
                          <a:spcPts val="0"/>
                        </a:spcAft>
                      </a:pPr>
                      <a:r>
                        <a:rPr lang="en-US" sz="1600" b="0" kern="100">
                          <a:effectLst/>
                        </a:rPr>
                        <a:t>Max: 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0’ </a:t>
                      </a:r>
                      <a:r>
                        <a:rPr lang="en-US" sz="1600" b="0" kern="100" baseline="30000">
                          <a:effectLst/>
                        </a:rPr>
                        <a:t>(4)</a:t>
                      </a:r>
                      <a:r>
                        <a:rPr lang="en-US" sz="1600" b="0" kern="100">
                          <a:effectLst/>
                        </a:rPr>
                        <a:t> (25’ if abutting SF development)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603159"/>
                  </a:ext>
                </a:extLst>
              </a:tr>
              <a:tr h="538183">
                <a:tc>
                  <a:txBody>
                    <a:bodyPr/>
                    <a:lstStyle/>
                    <a:p>
                      <a:pPr marL="0" marR="0">
                        <a:spcBef>
                          <a:spcPts val="0"/>
                        </a:spcBef>
                        <a:spcAft>
                          <a:spcPts val="0"/>
                        </a:spcAft>
                      </a:pPr>
                      <a:r>
                        <a:rPr lang="en-US" sz="1600" b="0" kern="100">
                          <a:effectLst/>
                        </a:rPr>
                        <a:t>Side corner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Min:0’</a:t>
                      </a:r>
                    </a:p>
                    <a:p>
                      <a:pPr marL="0" marR="0" algn="ctr">
                        <a:spcBef>
                          <a:spcPts val="0"/>
                        </a:spcBef>
                        <a:spcAft>
                          <a:spcPts val="0"/>
                        </a:spcAft>
                      </a:pPr>
                      <a:r>
                        <a:rPr lang="en-US" sz="1600" b="0" kern="100">
                          <a:effectLst/>
                        </a:rPr>
                        <a:t>Max: 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0’ </a:t>
                      </a:r>
                      <a:r>
                        <a:rPr lang="en-US" sz="1600" b="0" kern="100" baseline="30000">
                          <a:effectLst/>
                        </a:rPr>
                        <a:t>(4)</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85380200"/>
                  </a:ext>
                </a:extLst>
              </a:tr>
              <a:tr h="269092">
                <a:tc>
                  <a:txBody>
                    <a:bodyPr/>
                    <a:lstStyle/>
                    <a:p>
                      <a:pPr marL="0" marR="0">
                        <a:spcBef>
                          <a:spcPts val="0"/>
                        </a:spcBef>
                        <a:spcAft>
                          <a:spcPts val="0"/>
                        </a:spcAft>
                      </a:pPr>
                      <a:r>
                        <a:rPr lang="en-US" sz="1600" b="0" kern="100">
                          <a:effectLst/>
                        </a:rPr>
                        <a:t>Side interior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5’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5’ </a:t>
                      </a:r>
                      <a:r>
                        <a:rPr lang="en-US" sz="1600" b="0" kern="100" baseline="30000">
                          <a:effectLst/>
                        </a:rPr>
                        <a:t>(5)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56633965"/>
                  </a:ext>
                </a:extLst>
              </a:tr>
              <a:tr h="538183">
                <a:tc>
                  <a:txBody>
                    <a:bodyPr/>
                    <a:lstStyle/>
                    <a:p>
                      <a:pPr marL="0" marR="0">
                        <a:spcBef>
                          <a:spcPts val="0"/>
                        </a:spcBef>
                        <a:spcAft>
                          <a:spcPts val="0"/>
                        </a:spcAft>
                      </a:pPr>
                      <a:r>
                        <a:rPr lang="en-US" sz="1600" b="0" kern="100">
                          <a:effectLst/>
                        </a:rPr>
                        <a:t>Rear setback</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 (10’ abutting a dedicated ROW or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20’ </a:t>
                      </a:r>
                      <a:r>
                        <a:rPr lang="en-US" sz="1600" b="0" kern="100" baseline="30000">
                          <a:effectLst/>
                        </a:rPr>
                        <a:t>(5)</a:t>
                      </a:r>
                      <a:r>
                        <a:rPr lang="en-US" sz="1600" b="0" kern="100">
                          <a:effectLst/>
                        </a:rPr>
                        <a:t> (10’ abutting a dedicated ROW or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52189138"/>
                  </a:ext>
                </a:extLst>
              </a:tr>
              <a:tr h="269092">
                <a:tc>
                  <a:txBody>
                    <a:bodyPr/>
                    <a:lstStyle/>
                    <a:p>
                      <a:pPr marL="0" marR="0">
                        <a:spcBef>
                          <a:spcPts val="0"/>
                        </a:spcBef>
                        <a:spcAft>
                          <a:spcPts val="0"/>
                        </a:spcAft>
                      </a:pPr>
                      <a:r>
                        <a:rPr lang="en-US" sz="1600" b="0" kern="100">
                          <a:effectLst/>
                        </a:rPr>
                        <a:t>PARKING AREA SETBACKS:</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3307360"/>
                  </a:ext>
                </a:extLst>
              </a:tr>
              <a:tr h="269092">
                <a:tc>
                  <a:txBody>
                    <a:bodyPr/>
                    <a:lstStyle/>
                    <a:p>
                      <a:pPr marL="0" marR="0">
                        <a:spcBef>
                          <a:spcPts val="0"/>
                        </a:spcBef>
                        <a:spcAft>
                          <a:spcPts val="0"/>
                        </a:spcAft>
                      </a:pPr>
                      <a:r>
                        <a:rPr lang="en-US" sz="1600" b="0" kern="100">
                          <a:effectLst/>
                        </a:rPr>
                        <a:t>Front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4’ </a:t>
                      </a:r>
                      <a:r>
                        <a:rPr lang="en-US" sz="1600" b="0" kern="100" baseline="30000">
                          <a:effectLst/>
                        </a:rPr>
                        <a:t>(2)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3028139"/>
                  </a:ext>
                </a:extLst>
              </a:tr>
              <a:tr h="269092">
                <a:tc>
                  <a:txBody>
                    <a:bodyPr/>
                    <a:lstStyle/>
                    <a:p>
                      <a:pPr marL="0" marR="0">
                        <a:spcBef>
                          <a:spcPts val="0"/>
                        </a:spcBef>
                        <a:spcAft>
                          <a:spcPts val="0"/>
                        </a:spcAft>
                      </a:pPr>
                      <a:r>
                        <a:rPr lang="en-US" sz="1600" b="0" kern="100">
                          <a:effectLst/>
                        </a:rPr>
                        <a:t>Side corner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5405193"/>
                  </a:ext>
                </a:extLst>
              </a:tr>
              <a:tr h="538183">
                <a:tc>
                  <a:txBody>
                    <a:bodyPr/>
                    <a:lstStyle/>
                    <a:p>
                      <a:pPr marL="0" marR="0">
                        <a:spcBef>
                          <a:spcPts val="0"/>
                        </a:spcBef>
                        <a:spcAft>
                          <a:spcPts val="0"/>
                        </a:spcAft>
                      </a:pPr>
                      <a:r>
                        <a:rPr lang="en-US" sz="1600" b="0" kern="100">
                          <a:effectLst/>
                        </a:rPr>
                        <a:t>Side interior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10’ </a:t>
                      </a:r>
                      <a:r>
                        <a:rPr lang="en-US" sz="1600" b="0" kern="100" baseline="30000">
                          <a:effectLst/>
                        </a:rPr>
                        <a:t>(1)</a:t>
                      </a:r>
                      <a:r>
                        <a:rPr lang="en-US" sz="1600" b="0" kern="100">
                          <a:effectLst/>
                        </a:rPr>
                        <a:t> (25’ next to residential zoning)</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a:effectLst/>
                        </a:rPr>
                        <a: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0" kern="100" dirty="0">
                          <a:effectLst/>
                        </a:rPr>
                        <a:t> </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2501739"/>
                  </a:ext>
                </a:extLst>
              </a:tr>
            </a:tbl>
          </a:graphicData>
        </a:graphic>
      </p:graphicFrame>
      <p:sp>
        <p:nvSpPr>
          <p:cNvPr id="31" name="TextBox 30">
            <a:extLst>
              <a:ext uri="{FF2B5EF4-FFF2-40B4-BE49-F238E27FC236}">
                <a16:creationId xmlns:a16="http://schemas.microsoft.com/office/drawing/2014/main" id="{22AEFD88-8AA9-FBD9-3984-BDD44A69C31D}"/>
              </a:ext>
            </a:extLst>
          </p:cNvPr>
          <p:cNvSpPr txBox="1"/>
          <p:nvPr/>
        </p:nvSpPr>
        <p:spPr>
          <a:xfrm>
            <a:off x="3720437" y="24755565"/>
            <a:ext cx="14030327" cy="7478970"/>
          </a:xfrm>
          <a:prstGeom prst="rect">
            <a:avLst/>
          </a:prstGeom>
          <a:noFill/>
        </p:spPr>
        <p:txBody>
          <a:bodyPr wrap="square">
            <a:spAutoFit/>
          </a:bodyPr>
          <a:lstStyle/>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SF: Single family; DUP: Duplex; MF: Multifamily; RES: Residential; COMM: Commercial</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(1) Shared access and parking areas:</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(a)   No side interior building and parking area setbacks are required provided all of the following are met:</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1.    Buildings on adjacent parcels, under separate ownership, are joined by a common wall.</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2.   Parking areas and aisles are joined with adjacent parcel(s) under separate ownership.</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3.   Curb cuts and driveways on principal roadways (collector and arterial streets) are shared in common parcels involved and a minimum spacing of one hundred fifty (150) feet is maintained, or access is provided by an approved frontage road.</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4.    Easements and/or written assurances of cross access and a sharing of common facilities (stormwater system, solid waste container(s), lighting, landscaping, etc.), as may be applicable, common facilities from all property owners involved must be approved prior to the issuance of a building permit.</a:t>
            </a:r>
          </a:p>
          <a:p>
            <a:pPr marL="22860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(b)   No interior side parking area setbacks are required, provided the requirements of subdivisions (8)(a)2. through 4. above are met.</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(2) Off-street parking for non-residential uses shall be behind or to the side of the nonresidential building with a minimum of four (4) foot setback from a right-of-way line.</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(3) Additional building height may be permitted, subject to the following provisions:</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(a)   Providing public a space or public amenity totaling ten percent (10%) of the site, entitles an additional 10 feet in height.</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(b)   Providing understory parking to reduce required surface parking, entitles an additional 10 feet in height.</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(c)   Providing public access to the waterway through public boat slips, or public boat launch, or public transitional slips, entitles an additional 10 feet in height.</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(d)   Provide a mixture of uses, such as restaurant with residential uses above, entitles an additional 10 feet in height.</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(e)   Providing shared storm water or shared parking with neighboring properties, entitles an additional 10 feet in height. Upon approval by the city, the shared amenity shall be recorded as an easement or agreement, in the public records of Brevard County.</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(4)(g)   For buildings taller than sixty (60) feet; the building shall be stepped-back a minimum of twenty (20) feet beyond the forty (40) foot height measurement when the property is adjacent to single-family development not separated by waterway, railroad, or street. This is intended to create a terrace effect that helps provide light and air for the adjacent single-family dwellings. The stepped back portion can be used for recreational purposes such as gardening or outdoor dining.</a:t>
            </a:r>
          </a:p>
          <a:p>
            <a:pPr marL="0" marR="0">
              <a:spcAft>
                <a:spcPts val="600"/>
              </a:spcAft>
            </a:pPr>
            <a:r>
              <a:rPr lang="en-US" sz="1600" dirty="0">
                <a:effectLst/>
                <a:latin typeface="Cambria" panose="02040503050406030204" pitchFamily="18" charset="0"/>
                <a:ea typeface="Cambria" panose="02040503050406030204" pitchFamily="18" charset="0"/>
                <a:cs typeface="Times New Roman" panose="02020603050405020304" pitchFamily="18" charset="0"/>
              </a:rPr>
              <a:t>(5)(f)   For buildings sixty (60) feet in height, or greater, the building(s) shall be setback a minimum of half the height of the building from the rear and side interior property lines when the property is adjacent to single-family development not separated by waterway, railroad, or street.</a:t>
            </a:r>
          </a:p>
        </p:txBody>
      </p:sp>
      <p:sp>
        <p:nvSpPr>
          <p:cNvPr id="32" name="Rectangle 31">
            <a:extLst>
              <a:ext uri="{FF2B5EF4-FFF2-40B4-BE49-F238E27FC236}">
                <a16:creationId xmlns:a16="http://schemas.microsoft.com/office/drawing/2014/main" id="{B84D0D39-D2E4-52B2-1B59-1C7B87E410BD}"/>
              </a:ext>
            </a:extLst>
          </p:cNvPr>
          <p:cNvSpPr/>
          <p:nvPr/>
        </p:nvSpPr>
        <p:spPr>
          <a:xfrm>
            <a:off x="1" y="0"/>
            <a:ext cx="21945600" cy="3749040"/>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solidFill>
                  <a:sysClr val="windowText" lastClr="000000"/>
                </a:solidFill>
                <a:latin typeface="Geometria" panose="020B0503020204020204" pitchFamily="34" charset="0"/>
              </a:rPr>
              <a:t>DIMENSIONAL STANDARDS</a:t>
            </a:r>
          </a:p>
          <a:p>
            <a:pPr algn="ctr"/>
            <a:r>
              <a:rPr lang="en-US" sz="4800" b="1" spc="600" dirty="0">
                <a:solidFill>
                  <a:sysClr val="windowText" lastClr="000000"/>
                </a:solidFill>
                <a:latin typeface="Geometria" panose="020B0503020204020204" pitchFamily="34" charset="0"/>
              </a:rPr>
              <a:t>ADOPTED</a:t>
            </a:r>
          </a:p>
        </p:txBody>
      </p:sp>
      <p:sp>
        <p:nvSpPr>
          <p:cNvPr id="33" name="Rectangle 32">
            <a:extLst>
              <a:ext uri="{FF2B5EF4-FFF2-40B4-BE49-F238E27FC236}">
                <a16:creationId xmlns:a16="http://schemas.microsoft.com/office/drawing/2014/main" id="{9D9A0FB3-4812-C468-F22E-42C0D5939F07}"/>
              </a:ext>
            </a:extLst>
          </p:cNvPr>
          <p:cNvSpPr/>
          <p:nvPr/>
        </p:nvSpPr>
        <p:spPr>
          <a:xfrm>
            <a:off x="21945600" y="0"/>
            <a:ext cx="21945600" cy="374904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solidFill>
                  <a:sysClr val="windowText" lastClr="000000"/>
                </a:solidFill>
                <a:latin typeface="Geometria" panose="020B0503020204020204" pitchFamily="34" charset="0"/>
              </a:rPr>
              <a:t>DIMENSIONAL STANDARDS</a:t>
            </a:r>
          </a:p>
          <a:p>
            <a:pPr algn="ctr"/>
            <a:r>
              <a:rPr lang="en-US" sz="4800" b="1" spc="600" dirty="0">
                <a:solidFill>
                  <a:sysClr val="windowText" lastClr="000000"/>
                </a:solidFill>
                <a:latin typeface="Geometria" panose="020B0503020204020204" pitchFamily="34" charset="0"/>
              </a:rPr>
              <a:t>PROPOSED</a:t>
            </a:r>
          </a:p>
        </p:txBody>
      </p:sp>
      <p:graphicFrame>
        <p:nvGraphicFramePr>
          <p:cNvPr id="34" name="Table 33">
            <a:extLst>
              <a:ext uri="{FF2B5EF4-FFF2-40B4-BE49-F238E27FC236}">
                <a16:creationId xmlns:a16="http://schemas.microsoft.com/office/drawing/2014/main" id="{1996B352-60F7-55D2-2823-9FAED23DCDD9}"/>
              </a:ext>
            </a:extLst>
          </p:cNvPr>
          <p:cNvGraphicFramePr>
            <a:graphicFrameLocks noGrp="1"/>
          </p:cNvGraphicFramePr>
          <p:nvPr>
            <p:extLst>
              <p:ext uri="{D42A27DB-BD31-4B8C-83A1-F6EECF244321}">
                <p14:modId xmlns:p14="http://schemas.microsoft.com/office/powerpoint/2010/main" val="248503823"/>
              </p:ext>
            </p:extLst>
          </p:nvPr>
        </p:nvGraphicFramePr>
        <p:xfrm>
          <a:off x="26609697" y="5639471"/>
          <a:ext cx="11567606" cy="5814508"/>
        </p:xfrm>
        <a:graphic>
          <a:graphicData uri="http://schemas.openxmlformats.org/drawingml/2006/table">
            <a:tbl>
              <a:tblPr firstRow="1" firstCol="1" bandRow="1">
                <a:tableStyleId>{72833802-FEF1-4C79-8D5D-14CF1EAF98D9}</a:tableStyleId>
              </a:tblPr>
              <a:tblGrid>
                <a:gridCol w="2992500">
                  <a:extLst>
                    <a:ext uri="{9D8B030D-6E8A-4147-A177-3AD203B41FA5}">
                      <a16:colId xmlns:a16="http://schemas.microsoft.com/office/drawing/2014/main" val="3251028678"/>
                    </a:ext>
                  </a:extLst>
                </a:gridCol>
                <a:gridCol w="1498563">
                  <a:extLst>
                    <a:ext uri="{9D8B030D-6E8A-4147-A177-3AD203B41FA5}">
                      <a16:colId xmlns:a16="http://schemas.microsoft.com/office/drawing/2014/main" val="3956262977"/>
                    </a:ext>
                  </a:extLst>
                </a:gridCol>
                <a:gridCol w="1831576">
                  <a:extLst>
                    <a:ext uri="{9D8B030D-6E8A-4147-A177-3AD203B41FA5}">
                      <a16:colId xmlns:a16="http://schemas.microsoft.com/office/drawing/2014/main" val="494636740"/>
                    </a:ext>
                  </a:extLst>
                </a:gridCol>
                <a:gridCol w="1831576">
                  <a:extLst>
                    <a:ext uri="{9D8B030D-6E8A-4147-A177-3AD203B41FA5}">
                      <a16:colId xmlns:a16="http://schemas.microsoft.com/office/drawing/2014/main" val="311836299"/>
                    </a:ext>
                  </a:extLst>
                </a:gridCol>
                <a:gridCol w="1831576">
                  <a:extLst>
                    <a:ext uri="{9D8B030D-6E8A-4147-A177-3AD203B41FA5}">
                      <a16:colId xmlns:a16="http://schemas.microsoft.com/office/drawing/2014/main" val="3980234312"/>
                    </a:ext>
                  </a:extLst>
                </a:gridCol>
                <a:gridCol w="1581815">
                  <a:extLst>
                    <a:ext uri="{9D8B030D-6E8A-4147-A177-3AD203B41FA5}">
                      <a16:colId xmlns:a16="http://schemas.microsoft.com/office/drawing/2014/main" val="1946352939"/>
                    </a:ext>
                  </a:extLst>
                </a:gridCol>
              </a:tblGrid>
              <a:tr h="389744">
                <a:tc>
                  <a:txBody>
                    <a:bodyPr/>
                    <a:lstStyle/>
                    <a:p>
                      <a:pPr marL="0" marR="0">
                        <a:lnSpc>
                          <a:spcPct val="107000"/>
                        </a:lnSpc>
                        <a:spcBef>
                          <a:spcPts val="0"/>
                        </a:spcBef>
                        <a:spcAft>
                          <a:spcPts val="0"/>
                        </a:spcAft>
                      </a:pPr>
                      <a:r>
                        <a:rPr lang="en-US" sz="1600" b="1" kern="100">
                          <a:effectLst/>
                        </a:rPr>
                        <a:t> </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OP*</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NC*</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CC*</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HC</a:t>
                      </a:r>
                      <a:endParaRPr lang="en-US" sz="1600" b="1"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dirty="0">
                          <a:effectLst/>
                        </a:rPr>
                        <a:t>GC*</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82739450"/>
                  </a:ext>
                </a:extLst>
              </a:tr>
              <a:tr h="255084">
                <a:tc>
                  <a:txBody>
                    <a:bodyPr/>
                    <a:lstStyle/>
                    <a:p>
                      <a:pPr marL="0" marR="0">
                        <a:lnSpc>
                          <a:spcPct val="107000"/>
                        </a:lnSpc>
                        <a:spcBef>
                          <a:spcPts val="0"/>
                        </a:spcBef>
                        <a:spcAft>
                          <a:spcPts val="0"/>
                        </a:spcAft>
                      </a:pPr>
                      <a:r>
                        <a:rPr lang="en-US" sz="1600" b="0" kern="100">
                          <a:effectLst/>
                        </a:rPr>
                        <a:t>Minimum lot area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10,000</a:t>
                      </a:r>
                      <a:r>
                        <a:rPr lang="en-US" sz="1600" b="0" kern="100" dirty="0">
                          <a:effectLst/>
                        </a:rPr>
                        <a:t> </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12,500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15,625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15,000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6126724"/>
                  </a:ext>
                </a:extLst>
              </a:tr>
              <a:tr h="255084">
                <a:tc>
                  <a:txBody>
                    <a:bodyPr/>
                    <a:lstStyle/>
                    <a:p>
                      <a:pPr marL="0" marR="0">
                        <a:lnSpc>
                          <a:spcPct val="107000"/>
                        </a:lnSpc>
                        <a:spcBef>
                          <a:spcPts val="0"/>
                        </a:spcBef>
                        <a:spcAft>
                          <a:spcPts val="0"/>
                        </a:spcAft>
                      </a:pPr>
                      <a:r>
                        <a:rPr lang="en-US" sz="1600" b="0" kern="100">
                          <a:effectLst/>
                        </a:rPr>
                        <a:t>Minimum lot width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7050274"/>
                  </a:ext>
                </a:extLst>
              </a:tr>
              <a:tr h="255084">
                <a:tc>
                  <a:txBody>
                    <a:bodyPr/>
                    <a:lstStyle/>
                    <a:p>
                      <a:pPr marL="0" marR="0">
                        <a:lnSpc>
                          <a:spcPct val="107000"/>
                        </a:lnSpc>
                        <a:spcBef>
                          <a:spcPts val="0"/>
                        </a:spcBef>
                        <a:spcAft>
                          <a:spcPts val="0"/>
                        </a:spcAft>
                      </a:pPr>
                      <a:r>
                        <a:rPr lang="en-US" sz="1600" b="0" kern="100">
                          <a:effectLst/>
                        </a:rPr>
                        <a:t>Minimum lot depth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100’</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59371625"/>
                  </a:ext>
                </a:extLst>
              </a:tr>
              <a:tr h="255084">
                <a:tc>
                  <a:txBody>
                    <a:bodyPr/>
                    <a:lstStyle/>
                    <a:p>
                      <a:pPr marL="0" marR="0">
                        <a:lnSpc>
                          <a:spcPct val="107000"/>
                        </a:lnSpc>
                        <a:spcBef>
                          <a:spcPts val="0"/>
                        </a:spcBef>
                        <a:spcAft>
                          <a:spcPts val="0"/>
                        </a:spcAft>
                      </a:pPr>
                      <a:r>
                        <a:rPr lang="en-US" sz="1600" b="0" kern="100">
                          <a:effectLst/>
                        </a:rPr>
                        <a:t>Maximum building coverage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35%</a:t>
                      </a:r>
                      <a:r>
                        <a:rPr lang="en-US" sz="1600" b="1" kern="100" dirty="0">
                          <a:effectLst/>
                          <a:highlight>
                            <a:srgbClr val="00FFFF"/>
                          </a:highlight>
                        </a:rPr>
                        <a:t> </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15412744"/>
                  </a:ext>
                </a:extLst>
              </a:tr>
              <a:tr h="792452">
                <a:tc>
                  <a:txBody>
                    <a:bodyPr/>
                    <a:lstStyle/>
                    <a:p>
                      <a:pPr marL="0" marR="0">
                        <a:lnSpc>
                          <a:spcPct val="107000"/>
                        </a:lnSpc>
                        <a:spcBef>
                          <a:spcPts val="0"/>
                        </a:spcBef>
                        <a:spcAft>
                          <a:spcPts val="0"/>
                        </a:spcAft>
                      </a:pPr>
                      <a:r>
                        <a:rPr lang="en-US" sz="1600" b="0" kern="100">
                          <a:effectLst/>
                        </a:rPr>
                        <a:t>Minimum floor area (sq.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300</a:t>
                      </a:r>
                    </a:p>
                    <a:p>
                      <a:pPr marL="0" marR="0" algn="ctr">
                        <a:lnSpc>
                          <a:spcPct val="107000"/>
                        </a:lnSpc>
                        <a:spcBef>
                          <a:spcPts val="0"/>
                        </a:spcBef>
                        <a:spcAft>
                          <a:spcPts val="0"/>
                        </a:spcAft>
                      </a:pPr>
                      <a:r>
                        <a:rPr lang="en-US" sz="1600" b="0" kern="100">
                          <a:effectLst/>
                        </a:rPr>
                        <a:t>280 hotel/motel or efficiency units </a:t>
                      </a:r>
                      <a:r>
                        <a:rPr lang="en-US" sz="1600" b="0" kern="100" baseline="30000">
                          <a:effectLst/>
                        </a:rPr>
                        <a:t>(2)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300 </a:t>
                      </a:r>
                    </a:p>
                    <a:p>
                      <a:pPr marL="0" marR="0" algn="ctr">
                        <a:lnSpc>
                          <a:spcPct val="107000"/>
                        </a:lnSpc>
                        <a:spcBef>
                          <a:spcPts val="0"/>
                        </a:spcBef>
                        <a:spcAft>
                          <a:spcPts val="0"/>
                        </a:spcAft>
                      </a:pPr>
                      <a:r>
                        <a:rPr lang="en-US" sz="1600" b="0" kern="100">
                          <a:effectLst/>
                        </a:rPr>
                        <a:t>280 hotel/motel or efficiency units </a:t>
                      </a:r>
                      <a:r>
                        <a:rPr lang="en-US" sz="1600" b="0" kern="100" baseline="30000">
                          <a:effectLst/>
                        </a:rPr>
                        <a:t>(2)</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300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90680371"/>
                  </a:ext>
                </a:extLst>
              </a:tr>
              <a:tr h="255084">
                <a:tc>
                  <a:txBody>
                    <a:bodyPr/>
                    <a:lstStyle/>
                    <a:p>
                      <a:pPr marL="0" marR="0">
                        <a:lnSpc>
                          <a:spcPct val="107000"/>
                        </a:lnSpc>
                        <a:spcBef>
                          <a:spcPts val="0"/>
                        </a:spcBef>
                        <a:spcAft>
                          <a:spcPts val="0"/>
                        </a:spcAft>
                      </a:pPr>
                      <a:r>
                        <a:rPr lang="en-US" sz="1600" b="0" kern="100">
                          <a:effectLst/>
                        </a:rPr>
                        <a:t>Maximum height (ft.)</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70’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81759078"/>
                  </a:ext>
                </a:extLst>
              </a:tr>
              <a:tr h="255084">
                <a:tc>
                  <a:txBody>
                    <a:bodyPr/>
                    <a:lstStyle/>
                    <a:p>
                      <a:pPr marL="0" marR="0">
                        <a:lnSpc>
                          <a:spcPct val="107000"/>
                        </a:lnSpc>
                        <a:spcBef>
                          <a:spcPts val="0"/>
                        </a:spcBef>
                        <a:spcAft>
                          <a:spcPts val="0"/>
                        </a:spcAft>
                      </a:pPr>
                      <a:r>
                        <a:rPr lang="en-US" sz="1600" b="0" kern="100">
                          <a:effectLst/>
                        </a:rPr>
                        <a:t>Minimum building setback (ft.)</a:t>
                      </a:r>
                      <a:r>
                        <a:rPr lang="en-US" sz="1600" b="0" kern="100" baseline="30000">
                          <a:effectLst/>
                        </a:rPr>
                        <a:t> (3)</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48994288"/>
                  </a:ext>
                </a:extLst>
              </a:tr>
              <a:tr h="255084">
                <a:tc>
                  <a:txBody>
                    <a:bodyPr/>
                    <a:lstStyle/>
                    <a:p>
                      <a:pPr marL="0" marR="0" algn="r">
                        <a:lnSpc>
                          <a:spcPct val="107000"/>
                        </a:lnSpc>
                        <a:spcBef>
                          <a:spcPts val="0"/>
                        </a:spcBef>
                        <a:spcAft>
                          <a:spcPts val="0"/>
                        </a:spcAft>
                      </a:pPr>
                      <a:r>
                        <a:rPr lang="en-US" sz="1600" b="0" kern="100">
                          <a:effectLst/>
                        </a:rPr>
                        <a:t>Front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30’</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0319574"/>
                  </a:ext>
                </a:extLst>
              </a:tr>
              <a:tr h="255084">
                <a:tc>
                  <a:txBody>
                    <a:bodyPr/>
                    <a:lstStyle/>
                    <a:p>
                      <a:pPr marL="0" marR="0" algn="r">
                        <a:lnSpc>
                          <a:spcPct val="107000"/>
                        </a:lnSpc>
                        <a:spcBef>
                          <a:spcPts val="0"/>
                        </a:spcBef>
                        <a:spcAft>
                          <a:spcPts val="0"/>
                        </a:spcAft>
                      </a:pPr>
                      <a:r>
                        <a:rPr lang="en-US" sz="1600" b="0" kern="100">
                          <a:effectLst/>
                        </a:rPr>
                        <a:t>Side corner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44657363"/>
                  </a:ext>
                </a:extLst>
              </a:tr>
              <a:tr h="255084">
                <a:tc>
                  <a:txBody>
                    <a:bodyPr/>
                    <a:lstStyle/>
                    <a:p>
                      <a:pPr marL="0" marR="0" algn="r">
                        <a:lnSpc>
                          <a:spcPct val="107000"/>
                        </a:lnSpc>
                        <a:spcBef>
                          <a:spcPts val="0"/>
                        </a:spcBef>
                        <a:spcAft>
                          <a:spcPts val="0"/>
                        </a:spcAft>
                      </a:pPr>
                      <a:r>
                        <a:rPr lang="en-US" sz="1600" b="0" kern="100">
                          <a:effectLst/>
                        </a:rPr>
                        <a:t>Side interior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 </a:t>
                      </a:r>
                      <a:r>
                        <a:rPr lang="en-US" sz="1600" b="0" kern="100" baseline="30000">
                          <a:effectLst/>
                        </a:rPr>
                        <a:t>(1)</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6221993"/>
                  </a:ext>
                </a:extLst>
              </a:tr>
              <a:tr h="792452">
                <a:tc>
                  <a:txBody>
                    <a:bodyPr/>
                    <a:lstStyle/>
                    <a:p>
                      <a:pPr marL="0" marR="0" algn="r">
                        <a:lnSpc>
                          <a:spcPct val="107000"/>
                        </a:lnSpc>
                        <a:spcBef>
                          <a:spcPts val="0"/>
                        </a:spcBef>
                        <a:spcAft>
                          <a:spcPts val="0"/>
                        </a:spcAft>
                      </a:pPr>
                      <a:r>
                        <a:rPr lang="en-US" sz="1600" b="0" kern="100">
                          <a:effectLst/>
                        </a:rPr>
                        <a:t>Rear</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p>
                    <a:p>
                      <a:pPr marL="0" marR="0" algn="ctr">
                        <a:lnSpc>
                          <a:spcPct val="107000"/>
                        </a:lnSpc>
                        <a:spcBef>
                          <a:spcPts val="0"/>
                        </a:spcBef>
                        <a:spcAft>
                          <a:spcPts val="0"/>
                        </a:spcAft>
                      </a:pPr>
                      <a:r>
                        <a:rPr lang="en-US" sz="1600" b="0" kern="100">
                          <a:effectLst/>
                        </a:rPr>
                        <a:t>15’ abutting dedicated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25’</a:t>
                      </a:r>
                    </a:p>
                    <a:p>
                      <a:pPr marL="0" marR="0" algn="ctr">
                        <a:lnSpc>
                          <a:spcPct val="107000"/>
                        </a:lnSpc>
                        <a:spcBef>
                          <a:spcPts val="0"/>
                        </a:spcBef>
                        <a:spcAft>
                          <a:spcPts val="0"/>
                        </a:spcAft>
                      </a:pPr>
                      <a:r>
                        <a:rPr lang="en-US" sz="1600" b="0" kern="100" dirty="0">
                          <a:effectLst/>
                        </a:rPr>
                        <a:t>10’ abutting dedicated alley</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dirty="0">
                          <a:effectLst/>
                        </a:rPr>
                        <a:t>25’</a:t>
                      </a:r>
                    </a:p>
                    <a:p>
                      <a:pPr marL="0" marR="0" algn="ctr">
                        <a:lnSpc>
                          <a:spcPct val="107000"/>
                        </a:lnSpc>
                        <a:spcBef>
                          <a:spcPts val="0"/>
                        </a:spcBef>
                        <a:spcAft>
                          <a:spcPts val="0"/>
                        </a:spcAft>
                      </a:pPr>
                      <a:r>
                        <a:rPr lang="en-US" sz="1600" b="0" kern="100" dirty="0">
                          <a:effectLst/>
                        </a:rPr>
                        <a:t>10’ abutting dedicated alley</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p>
                    <a:p>
                      <a:pPr marL="0" marR="0" algn="ctr">
                        <a:lnSpc>
                          <a:spcPct val="107000"/>
                        </a:lnSpc>
                        <a:spcBef>
                          <a:spcPts val="0"/>
                        </a:spcBef>
                        <a:spcAft>
                          <a:spcPts val="0"/>
                        </a:spcAft>
                      </a:pPr>
                      <a:r>
                        <a:rPr lang="en-US" sz="1600" b="0" kern="100">
                          <a:effectLst/>
                        </a:rPr>
                        <a:t>15’ abutting dedicated alley</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9191795"/>
                  </a:ext>
                </a:extLst>
              </a:tr>
              <a:tr h="255084">
                <a:tc>
                  <a:txBody>
                    <a:bodyPr/>
                    <a:lstStyle/>
                    <a:p>
                      <a:pPr marL="0" marR="0">
                        <a:lnSpc>
                          <a:spcPct val="107000"/>
                        </a:lnSpc>
                        <a:spcBef>
                          <a:spcPts val="0"/>
                        </a:spcBef>
                        <a:spcAft>
                          <a:spcPts val="0"/>
                        </a:spcAft>
                      </a:pPr>
                      <a:r>
                        <a:rPr lang="en-US" sz="1600" b="0" kern="100">
                          <a:effectLst/>
                        </a:rPr>
                        <a:t>Minimum parking setback (ft.)</a:t>
                      </a:r>
                      <a:r>
                        <a:rPr lang="en-US" sz="1600" b="0" kern="100" baseline="30000">
                          <a:effectLst/>
                        </a:rPr>
                        <a:t> (3)</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dirty="0">
                          <a:effectLst/>
                        </a:rPr>
                        <a:t> </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69841161"/>
                  </a:ext>
                </a:extLst>
              </a:tr>
              <a:tr h="255084">
                <a:tc>
                  <a:txBody>
                    <a:bodyPr/>
                    <a:lstStyle/>
                    <a:p>
                      <a:pPr marL="0" marR="0" algn="r">
                        <a:lnSpc>
                          <a:spcPct val="107000"/>
                        </a:lnSpc>
                        <a:spcBef>
                          <a:spcPts val="0"/>
                        </a:spcBef>
                        <a:spcAft>
                          <a:spcPts val="0"/>
                        </a:spcAft>
                      </a:pPr>
                      <a:r>
                        <a:rPr lang="en-US" sz="1600" b="0" kern="100">
                          <a:effectLst/>
                        </a:rPr>
                        <a:t>Front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10’</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5179075"/>
                  </a:ext>
                </a:extLst>
              </a:tr>
              <a:tr h="255084">
                <a:tc>
                  <a:txBody>
                    <a:bodyPr/>
                    <a:lstStyle/>
                    <a:p>
                      <a:pPr marL="0" marR="0" algn="r">
                        <a:lnSpc>
                          <a:spcPct val="107000"/>
                        </a:lnSpc>
                        <a:spcBef>
                          <a:spcPts val="0"/>
                        </a:spcBef>
                        <a:spcAft>
                          <a:spcPts val="0"/>
                        </a:spcAft>
                      </a:pPr>
                      <a:r>
                        <a:rPr lang="en-US" sz="1600" b="0" kern="100">
                          <a:effectLst/>
                        </a:rPr>
                        <a:t>Side corner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3217770"/>
                  </a:ext>
                </a:extLst>
              </a:tr>
              <a:tr h="523768">
                <a:tc>
                  <a:txBody>
                    <a:bodyPr/>
                    <a:lstStyle/>
                    <a:p>
                      <a:pPr marL="0" marR="0" algn="r">
                        <a:lnSpc>
                          <a:spcPct val="107000"/>
                        </a:lnSpc>
                        <a:spcBef>
                          <a:spcPts val="0"/>
                        </a:spcBef>
                        <a:spcAft>
                          <a:spcPts val="0"/>
                        </a:spcAft>
                      </a:pPr>
                      <a:r>
                        <a:rPr lang="en-US" sz="1600" b="0" kern="100">
                          <a:effectLst/>
                        </a:rPr>
                        <a:t>Side interior </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dirty="0">
                          <a:effectLst/>
                        </a:rPr>
                        <a:t>5’ (</a:t>
                      </a:r>
                      <a:r>
                        <a:rPr lang="en-US" sz="1600" b="1" kern="100" dirty="0">
                          <a:effectLst/>
                        </a:rPr>
                        <a:t>25’</a:t>
                      </a:r>
                      <a:r>
                        <a:rPr lang="en-US" sz="1600" b="0" kern="100" dirty="0">
                          <a:effectLst/>
                        </a:rPr>
                        <a:t> next to residential zoning)</a:t>
                      </a:r>
                      <a:endParaRPr lang="en-US" sz="1600" b="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 </a:t>
                      </a:r>
                      <a:r>
                        <a:rPr lang="en-US" sz="1600" b="0" kern="100" baseline="30000">
                          <a:effectLst/>
                        </a:rPr>
                        <a:t>(1)</a:t>
                      </a:r>
                      <a:r>
                        <a:rPr lang="en-US" sz="1600" b="0" kern="100">
                          <a:effectLst/>
                        </a:rPr>
                        <a:t> (25’ next to residential zoning)</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 </a:t>
                      </a:r>
                      <a:r>
                        <a:rPr lang="en-US" sz="1600" b="0" kern="100" baseline="30000">
                          <a:effectLst/>
                        </a:rPr>
                        <a:t>(1)</a:t>
                      </a:r>
                      <a:r>
                        <a:rPr lang="en-US" sz="1600" b="0" kern="100">
                          <a:effectLst/>
                        </a:rPr>
                        <a:t> (25’ next to residential zoning)</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a:t>
                      </a:r>
                      <a:endParaRPr lang="en-US" sz="1600" b="0" kern="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51636486"/>
                  </a:ext>
                </a:extLst>
              </a:tr>
              <a:tr h="255084">
                <a:tc>
                  <a:txBody>
                    <a:bodyPr/>
                    <a:lstStyle/>
                    <a:p>
                      <a:pPr marL="0" marR="0">
                        <a:lnSpc>
                          <a:spcPct val="107000"/>
                        </a:lnSpc>
                        <a:spcBef>
                          <a:spcPts val="0"/>
                        </a:spcBef>
                        <a:spcAft>
                          <a:spcPts val="0"/>
                        </a:spcAft>
                      </a:pPr>
                      <a:r>
                        <a:rPr lang="en-US" sz="1600" b="1" kern="100" dirty="0">
                          <a:effectLst/>
                        </a:rPr>
                        <a:t>Impervious Surface Ratio</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0.7</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0.7</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0.8</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0.7</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0.8</a:t>
                      </a:r>
                      <a:endParaRPr lang="en-US" sz="1600" b="1"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22137603"/>
                  </a:ext>
                </a:extLst>
              </a:tr>
            </a:tbl>
          </a:graphicData>
        </a:graphic>
      </p:graphicFrame>
      <p:sp>
        <p:nvSpPr>
          <p:cNvPr id="37" name="TextBox 36">
            <a:extLst>
              <a:ext uri="{FF2B5EF4-FFF2-40B4-BE49-F238E27FC236}">
                <a16:creationId xmlns:a16="http://schemas.microsoft.com/office/drawing/2014/main" id="{704B62AB-135A-217E-C2FF-8E766E36B52A}"/>
              </a:ext>
            </a:extLst>
          </p:cNvPr>
          <p:cNvSpPr txBox="1"/>
          <p:nvPr/>
        </p:nvSpPr>
        <p:spPr>
          <a:xfrm>
            <a:off x="26609697" y="5177806"/>
            <a:ext cx="5245100" cy="461665"/>
          </a:xfrm>
          <a:prstGeom prst="rect">
            <a:avLst/>
          </a:prstGeom>
          <a:noFill/>
        </p:spPr>
        <p:txBody>
          <a:bodyPr wrap="square">
            <a:spAutoFit/>
          </a:bodyPr>
          <a:lstStyle/>
          <a:p>
            <a:r>
              <a:rPr lang="en-US" sz="2400" b="1" kern="0" dirty="0">
                <a:effectLst/>
                <a:latin typeface="Calibri" panose="020F0502020204030204" pitchFamily="34" charset="0"/>
                <a:ea typeface="Calibri" panose="020F0502020204030204" pitchFamily="34" charset="0"/>
                <a:cs typeface="Times New Roman" panose="02020603050405020304" pitchFamily="18" charset="0"/>
              </a:rPr>
              <a:t>OFFICE AND COMMERCIAL DISTRICTS </a:t>
            </a:r>
            <a:endParaRPr lang="en-US" sz="2400" b="1" dirty="0"/>
          </a:p>
        </p:txBody>
      </p:sp>
      <p:sp>
        <p:nvSpPr>
          <p:cNvPr id="39" name="TextBox 38">
            <a:extLst>
              <a:ext uri="{FF2B5EF4-FFF2-40B4-BE49-F238E27FC236}">
                <a16:creationId xmlns:a16="http://schemas.microsoft.com/office/drawing/2014/main" id="{2EEF2F98-BAD5-D20B-86FB-D31AEED4AABE}"/>
              </a:ext>
            </a:extLst>
          </p:cNvPr>
          <p:cNvSpPr txBox="1"/>
          <p:nvPr/>
        </p:nvSpPr>
        <p:spPr>
          <a:xfrm>
            <a:off x="26609698" y="11453979"/>
            <a:ext cx="11567606" cy="1619482"/>
          </a:xfrm>
          <a:prstGeom prst="rect">
            <a:avLst/>
          </a:prstGeom>
          <a:noFill/>
        </p:spPr>
        <p:txBody>
          <a:bodyPr wrap="square">
            <a:spAutoFit/>
          </a:bodyPr>
          <a:lstStyle/>
          <a:p>
            <a:pPr marL="0" marR="0">
              <a:lnSpc>
                <a:spcPct val="107000"/>
              </a:lnSpc>
              <a:spcBef>
                <a:spcPts val="0"/>
              </a:spcBef>
              <a:spcAft>
                <a:spcPts val="0"/>
              </a:spcAft>
            </a:pPr>
            <a:r>
              <a:rPr lang="en-US" sz="1600" kern="100" dirty="0">
                <a:effectLst/>
                <a:ea typeface="Cambria" panose="02040503050406030204" pitchFamily="18" charset="0"/>
                <a:cs typeface="Times New Roman" panose="02020603050405020304" pitchFamily="18" charset="0"/>
              </a:rPr>
              <a:t>* Development within these districts requires compliance with architectural standards (see Ch 178). </a:t>
            </a:r>
          </a:p>
          <a:p>
            <a:pPr marL="171450" marR="0" indent="-171450">
              <a:spcBef>
                <a:spcPts val="0"/>
              </a:spcBef>
              <a:spcAft>
                <a:spcPts val="0"/>
              </a:spcAft>
            </a:pPr>
            <a:r>
              <a:rPr lang="en-US" sz="1600" dirty="0">
                <a:effectLst/>
                <a:ea typeface="Cambria" panose="02040503050406030204" pitchFamily="18" charset="0"/>
                <a:cs typeface="Times New Roman" panose="02020603050405020304" pitchFamily="18" charset="0"/>
              </a:rPr>
              <a:t>(1) When access and parking areas are shared with adjacent lots, no side interior building and parking area setbacks are required provided the provisions of Section 176.034.L (Design Requirements) are met. </a:t>
            </a:r>
          </a:p>
          <a:p>
            <a:pPr marL="171450" marR="0" indent="-171450">
              <a:lnSpc>
                <a:spcPct val="107000"/>
              </a:lnSpc>
              <a:spcBef>
                <a:spcPts val="0"/>
              </a:spcBef>
              <a:spcAft>
                <a:spcPts val="0"/>
              </a:spcAft>
            </a:pPr>
            <a:r>
              <a:rPr lang="en-US" sz="1600" kern="100" dirty="0">
                <a:effectLst/>
                <a:ea typeface="Cambria" panose="02040503050406030204" pitchFamily="18" charset="0"/>
                <a:cs typeface="Times New Roman" panose="02020603050405020304" pitchFamily="18" charset="0"/>
              </a:rPr>
              <a:t>(2) Hotels/motels shall not exceed 75 rooms/units per acre in the CC district, 50 in HC.</a:t>
            </a:r>
          </a:p>
          <a:p>
            <a:pPr marL="171450" marR="0" indent="-171450">
              <a:lnSpc>
                <a:spcPct val="107000"/>
              </a:lnSpc>
              <a:spcBef>
                <a:spcPts val="0"/>
              </a:spcBef>
              <a:spcAft>
                <a:spcPts val="0"/>
              </a:spcAft>
            </a:pPr>
            <a:r>
              <a:rPr lang="en-US" sz="1600" kern="100" dirty="0">
                <a:effectLst/>
                <a:ea typeface="Cambria" panose="02040503050406030204" pitchFamily="18" charset="0"/>
                <a:cs typeface="Times New Roman" panose="02020603050405020304" pitchFamily="18" charset="0"/>
              </a:rPr>
              <a:t>(3) Lots in commercial or industrial districts abutting a residential district shall provide a minimum building and parking setback of 25 feet unless the district requires a larger setback.</a:t>
            </a:r>
          </a:p>
        </p:txBody>
      </p:sp>
      <p:graphicFrame>
        <p:nvGraphicFramePr>
          <p:cNvPr id="40" name="Table 39">
            <a:extLst>
              <a:ext uri="{FF2B5EF4-FFF2-40B4-BE49-F238E27FC236}">
                <a16:creationId xmlns:a16="http://schemas.microsoft.com/office/drawing/2014/main" id="{065F1DE4-101D-E832-C4C9-F7955038E703}"/>
              </a:ext>
            </a:extLst>
          </p:cNvPr>
          <p:cNvGraphicFramePr>
            <a:graphicFrameLocks noGrp="1"/>
          </p:cNvGraphicFramePr>
          <p:nvPr>
            <p:extLst>
              <p:ext uri="{D42A27DB-BD31-4B8C-83A1-F6EECF244321}">
                <p14:modId xmlns:p14="http://schemas.microsoft.com/office/powerpoint/2010/main" val="2128394814"/>
              </p:ext>
            </p:extLst>
          </p:nvPr>
        </p:nvGraphicFramePr>
        <p:xfrm>
          <a:off x="26609697" y="17823259"/>
          <a:ext cx="14030328" cy="6117648"/>
        </p:xfrm>
        <a:graphic>
          <a:graphicData uri="http://schemas.openxmlformats.org/drawingml/2006/table">
            <a:tbl>
              <a:tblPr firstRow="1" firstCol="1" bandRow="1">
                <a:tableStyleId>{72833802-FEF1-4C79-8D5D-14CF1EAF98D9}</a:tableStyleId>
              </a:tblPr>
              <a:tblGrid>
                <a:gridCol w="5255761">
                  <a:extLst>
                    <a:ext uri="{9D8B030D-6E8A-4147-A177-3AD203B41FA5}">
                      <a16:colId xmlns:a16="http://schemas.microsoft.com/office/drawing/2014/main" val="686468847"/>
                    </a:ext>
                  </a:extLst>
                </a:gridCol>
                <a:gridCol w="1877258">
                  <a:extLst>
                    <a:ext uri="{9D8B030D-6E8A-4147-A177-3AD203B41FA5}">
                      <a16:colId xmlns:a16="http://schemas.microsoft.com/office/drawing/2014/main" val="4251347099"/>
                    </a:ext>
                  </a:extLst>
                </a:gridCol>
                <a:gridCol w="1871646">
                  <a:extLst>
                    <a:ext uri="{9D8B030D-6E8A-4147-A177-3AD203B41FA5}">
                      <a16:colId xmlns:a16="http://schemas.microsoft.com/office/drawing/2014/main" val="321611021"/>
                    </a:ext>
                  </a:extLst>
                </a:gridCol>
                <a:gridCol w="2536683">
                  <a:extLst>
                    <a:ext uri="{9D8B030D-6E8A-4147-A177-3AD203B41FA5}">
                      <a16:colId xmlns:a16="http://schemas.microsoft.com/office/drawing/2014/main" val="3083778822"/>
                    </a:ext>
                  </a:extLst>
                </a:gridCol>
                <a:gridCol w="2488980">
                  <a:extLst>
                    <a:ext uri="{9D8B030D-6E8A-4147-A177-3AD203B41FA5}">
                      <a16:colId xmlns:a16="http://schemas.microsoft.com/office/drawing/2014/main" val="3582802520"/>
                    </a:ext>
                  </a:extLst>
                </a:gridCol>
              </a:tblGrid>
              <a:tr h="660684">
                <a:tc>
                  <a:txBody>
                    <a:bodyPr/>
                    <a:lstStyle/>
                    <a:p>
                      <a:pPr marL="0" marR="0">
                        <a:lnSpc>
                          <a:spcPct val="107000"/>
                        </a:lnSpc>
                        <a:spcBef>
                          <a:spcPts val="0"/>
                        </a:spcBef>
                        <a:spcAft>
                          <a:spcPts val="0"/>
                        </a:spcAft>
                      </a:pPr>
                      <a:r>
                        <a:rPr lang="en-US" sz="1600" b="1" kern="100">
                          <a:effectLst/>
                        </a:rPr>
                        <a:t> </a:t>
                      </a:r>
                      <a:endParaRPr lang="en-US"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LI</a:t>
                      </a:r>
                      <a:endParaRPr lang="en-US"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HI</a:t>
                      </a:r>
                      <a:endParaRPr lang="en-US"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a:effectLst/>
                        </a:rPr>
                        <a:t>IU</a:t>
                      </a:r>
                      <a:endParaRPr lang="en-US"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600" b="1" kern="100" dirty="0">
                          <a:effectLst/>
                        </a:rPr>
                        <a:t>C</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79251121"/>
                  </a:ext>
                </a:extLst>
              </a:tr>
              <a:tr h="270328">
                <a:tc>
                  <a:txBody>
                    <a:bodyPr/>
                    <a:lstStyle/>
                    <a:p>
                      <a:pPr marL="0" marR="0">
                        <a:lnSpc>
                          <a:spcPct val="107000"/>
                        </a:lnSpc>
                        <a:spcBef>
                          <a:spcPts val="0"/>
                        </a:spcBef>
                        <a:spcAft>
                          <a:spcPts val="0"/>
                        </a:spcAft>
                      </a:pPr>
                      <a:r>
                        <a:rPr lang="en-US" sz="1600" b="0" kern="100">
                          <a:effectLst/>
                        </a:rPr>
                        <a:t>Minimum lot area (sq. ft.)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20,000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30,000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43,560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9948603"/>
                  </a:ext>
                </a:extLst>
              </a:tr>
              <a:tr h="553257">
                <a:tc>
                  <a:txBody>
                    <a:bodyPr/>
                    <a:lstStyle/>
                    <a:p>
                      <a:pPr marL="0" marR="0">
                        <a:lnSpc>
                          <a:spcPct val="107000"/>
                        </a:lnSpc>
                        <a:spcBef>
                          <a:spcPts val="0"/>
                        </a:spcBef>
                        <a:spcAft>
                          <a:spcPts val="0"/>
                        </a:spcAft>
                      </a:pPr>
                      <a:r>
                        <a:rPr lang="en-US" sz="1600" b="0" kern="100" dirty="0">
                          <a:effectLst/>
                        </a:rPr>
                        <a:t>Minimum lot width (ft.)</a:t>
                      </a:r>
                      <a:endParaRPr lang="en-US"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150’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150’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SF: 100’</a:t>
                      </a:r>
                    </a:p>
                    <a:p>
                      <a:pPr marL="0" marR="0" algn="ctr">
                        <a:lnSpc>
                          <a:spcPct val="107000"/>
                        </a:lnSpc>
                        <a:spcBef>
                          <a:spcPts val="0"/>
                        </a:spcBef>
                        <a:spcAft>
                          <a:spcPts val="0"/>
                        </a:spcAft>
                      </a:pPr>
                      <a:r>
                        <a:rPr lang="en-US" sz="1600" b="0" kern="100">
                          <a:effectLst/>
                        </a:rPr>
                        <a:t>Other: None</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1986504"/>
                  </a:ext>
                </a:extLst>
              </a:tr>
              <a:tr h="553257">
                <a:tc>
                  <a:txBody>
                    <a:bodyPr/>
                    <a:lstStyle/>
                    <a:p>
                      <a:pPr marL="0" marR="0">
                        <a:lnSpc>
                          <a:spcPct val="107000"/>
                        </a:lnSpc>
                        <a:spcBef>
                          <a:spcPts val="0"/>
                        </a:spcBef>
                        <a:spcAft>
                          <a:spcPts val="0"/>
                        </a:spcAft>
                      </a:pPr>
                      <a:r>
                        <a:rPr lang="en-US" sz="1600" b="0" kern="100">
                          <a:effectLst/>
                        </a:rPr>
                        <a:t>Minimum lot depth (ft.)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SF: 200’</a:t>
                      </a:r>
                    </a:p>
                    <a:p>
                      <a:pPr marL="0" marR="0" algn="ctr">
                        <a:lnSpc>
                          <a:spcPct val="107000"/>
                        </a:lnSpc>
                        <a:spcBef>
                          <a:spcPts val="0"/>
                        </a:spcBef>
                        <a:spcAft>
                          <a:spcPts val="0"/>
                        </a:spcAft>
                      </a:pPr>
                      <a:r>
                        <a:rPr lang="en-US" sz="1600" b="0" kern="100">
                          <a:effectLst/>
                        </a:rPr>
                        <a:t>Other: None</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6377259"/>
                  </a:ext>
                </a:extLst>
              </a:tr>
              <a:tr h="270328">
                <a:tc>
                  <a:txBody>
                    <a:bodyPr/>
                    <a:lstStyle/>
                    <a:p>
                      <a:pPr marL="0" marR="0">
                        <a:lnSpc>
                          <a:spcPct val="107000"/>
                        </a:lnSpc>
                        <a:spcBef>
                          <a:spcPts val="0"/>
                        </a:spcBef>
                        <a:spcAft>
                          <a:spcPts val="0"/>
                        </a:spcAft>
                      </a:pPr>
                      <a:r>
                        <a:rPr lang="en-US" sz="1600" b="0" kern="100">
                          <a:effectLst/>
                        </a:rPr>
                        <a:t>Maximum building coverage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30%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4668644"/>
                  </a:ext>
                </a:extLst>
              </a:tr>
              <a:tr h="553257">
                <a:tc>
                  <a:txBody>
                    <a:bodyPr/>
                    <a:lstStyle/>
                    <a:p>
                      <a:pPr marL="0" marR="0">
                        <a:lnSpc>
                          <a:spcPct val="107000"/>
                        </a:lnSpc>
                        <a:spcBef>
                          <a:spcPts val="0"/>
                        </a:spcBef>
                        <a:spcAft>
                          <a:spcPts val="0"/>
                        </a:spcAft>
                      </a:pPr>
                      <a:r>
                        <a:rPr lang="en-US" sz="1600" b="0" kern="100">
                          <a:effectLst/>
                        </a:rPr>
                        <a:t>Minimum floor area (sq. ft.)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SF: 1,000</a:t>
                      </a:r>
                    </a:p>
                    <a:p>
                      <a:pPr marL="0" marR="0" algn="ctr">
                        <a:lnSpc>
                          <a:spcPct val="107000"/>
                        </a:lnSpc>
                        <a:spcBef>
                          <a:spcPts val="0"/>
                        </a:spcBef>
                        <a:spcAft>
                          <a:spcPts val="0"/>
                        </a:spcAft>
                      </a:pPr>
                      <a:r>
                        <a:rPr lang="en-US" sz="1600" b="0" kern="100">
                          <a:effectLst/>
                        </a:rPr>
                        <a:t>Other: None</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8099500"/>
                  </a:ext>
                </a:extLst>
              </a:tr>
              <a:tr h="270328">
                <a:tc>
                  <a:txBody>
                    <a:bodyPr/>
                    <a:lstStyle/>
                    <a:p>
                      <a:pPr marL="0" marR="0">
                        <a:lnSpc>
                          <a:spcPct val="107000"/>
                        </a:lnSpc>
                        <a:spcBef>
                          <a:spcPts val="0"/>
                        </a:spcBef>
                        <a:spcAft>
                          <a:spcPts val="0"/>
                        </a:spcAft>
                      </a:pPr>
                      <a:r>
                        <a:rPr lang="en-US" sz="1600" b="0" kern="100">
                          <a:effectLst/>
                        </a:rPr>
                        <a:t>Maximum height (ft.)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5516412"/>
                  </a:ext>
                </a:extLst>
              </a:tr>
              <a:tr h="270328">
                <a:tc>
                  <a:txBody>
                    <a:bodyPr/>
                    <a:lstStyle/>
                    <a:p>
                      <a:pPr marL="0" marR="0">
                        <a:lnSpc>
                          <a:spcPct val="107000"/>
                        </a:lnSpc>
                        <a:spcBef>
                          <a:spcPts val="0"/>
                        </a:spcBef>
                        <a:spcAft>
                          <a:spcPts val="0"/>
                        </a:spcAft>
                      </a:pPr>
                      <a:r>
                        <a:rPr lang="en-US" sz="1600" b="0" kern="100">
                          <a:effectLst/>
                        </a:rPr>
                        <a:t>Building setback (ft.)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0991090"/>
                  </a:ext>
                </a:extLst>
              </a:tr>
              <a:tr h="270328">
                <a:tc>
                  <a:txBody>
                    <a:bodyPr/>
                    <a:lstStyle/>
                    <a:p>
                      <a:pPr marL="0" marR="0" algn="r">
                        <a:lnSpc>
                          <a:spcPct val="107000"/>
                        </a:lnSpc>
                        <a:spcBef>
                          <a:spcPts val="0"/>
                        </a:spcBef>
                        <a:spcAft>
                          <a:spcPts val="0"/>
                        </a:spcAft>
                      </a:pPr>
                      <a:r>
                        <a:rPr lang="en-US" sz="1600" b="0" kern="100">
                          <a:effectLst/>
                        </a:rPr>
                        <a:t>Front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40’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50’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3714918"/>
                  </a:ext>
                </a:extLst>
              </a:tr>
              <a:tr h="270328">
                <a:tc>
                  <a:txBody>
                    <a:bodyPr/>
                    <a:lstStyle/>
                    <a:p>
                      <a:pPr marL="0" marR="0" algn="r">
                        <a:lnSpc>
                          <a:spcPct val="107000"/>
                        </a:lnSpc>
                        <a:spcBef>
                          <a:spcPts val="0"/>
                        </a:spcBef>
                        <a:spcAft>
                          <a:spcPts val="0"/>
                        </a:spcAft>
                      </a:pPr>
                      <a:r>
                        <a:rPr lang="en-US" sz="1600" b="0" kern="100">
                          <a:effectLst/>
                        </a:rPr>
                        <a:t>Side corner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2802045"/>
                  </a:ext>
                </a:extLst>
              </a:tr>
              <a:tr h="270328">
                <a:tc>
                  <a:txBody>
                    <a:bodyPr/>
                    <a:lstStyle/>
                    <a:p>
                      <a:pPr marL="0" marR="0" algn="r">
                        <a:lnSpc>
                          <a:spcPct val="107000"/>
                        </a:lnSpc>
                        <a:spcBef>
                          <a:spcPts val="0"/>
                        </a:spcBef>
                        <a:spcAft>
                          <a:spcPts val="0"/>
                        </a:spcAft>
                      </a:pPr>
                      <a:r>
                        <a:rPr lang="en-US" sz="1600" b="0" kern="100">
                          <a:effectLst/>
                        </a:rPr>
                        <a:t>Side interior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 </a:t>
                      </a:r>
                      <a:r>
                        <a:rPr lang="en-US" sz="1600" b="0" kern="100" baseline="30000">
                          <a:effectLst/>
                        </a:rPr>
                        <a:t>(1)</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256115"/>
                  </a:ext>
                </a:extLst>
              </a:tr>
              <a:tr h="270328">
                <a:tc>
                  <a:txBody>
                    <a:bodyPr/>
                    <a:lstStyle/>
                    <a:p>
                      <a:pPr marL="0" marR="0" algn="r">
                        <a:lnSpc>
                          <a:spcPct val="107000"/>
                        </a:lnSpc>
                        <a:spcBef>
                          <a:spcPts val="0"/>
                        </a:spcBef>
                        <a:spcAft>
                          <a:spcPts val="0"/>
                        </a:spcAft>
                      </a:pPr>
                      <a:r>
                        <a:rPr lang="en-US" sz="1600" b="0" kern="100">
                          <a:effectLst/>
                        </a:rPr>
                        <a:t>Rear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25’</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9947209"/>
                  </a:ext>
                </a:extLst>
              </a:tr>
              <a:tr h="270328">
                <a:tc>
                  <a:txBody>
                    <a:bodyPr/>
                    <a:lstStyle/>
                    <a:p>
                      <a:pPr marL="0" marR="0">
                        <a:lnSpc>
                          <a:spcPct val="107000"/>
                        </a:lnSpc>
                        <a:spcBef>
                          <a:spcPts val="0"/>
                        </a:spcBef>
                        <a:spcAft>
                          <a:spcPts val="0"/>
                        </a:spcAft>
                      </a:pPr>
                      <a:r>
                        <a:rPr lang="en-US" sz="1600" b="0" kern="100">
                          <a:effectLst/>
                        </a:rPr>
                        <a:t>Minimum parking setback (ft.)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9255112"/>
                  </a:ext>
                </a:extLst>
              </a:tr>
              <a:tr h="270328">
                <a:tc>
                  <a:txBody>
                    <a:bodyPr/>
                    <a:lstStyle/>
                    <a:p>
                      <a:pPr marL="0" marR="0" algn="r">
                        <a:lnSpc>
                          <a:spcPct val="107000"/>
                        </a:lnSpc>
                        <a:spcBef>
                          <a:spcPts val="0"/>
                        </a:spcBef>
                        <a:spcAft>
                          <a:spcPts val="0"/>
                        </a:spcAft>
                      </a:pPr>
                      <a:r>
                        <a:rPr lang="en-US" sz="1600" b="0" kern="100">
                          <a:effectLst/>
                        </a:rPr>
                        <a:t>Front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4116757"/>
                  </a:ext>
                </a:extLst>
              </a:tr>
              <a:tr h="270328">
                <a:tc>
                  <a:txBody>
                    <a:bodyPr/>
                    <a:lstStyle/>
                    <a:p>
                      <a:pPr marL="0" marR="0" algn="r">
                        <a:lnSpc>
                          <a:spcPct val="107000"/>
                        </a:lnSpc>
                        <a:spcBef>
                          <a:spcPts val="0"/>
                        </a:spcBef>
                        <a:spcAft>
                          <a:spcPts val="0"/>
                        </a:spcAft>
                      </a:pPr>
                      <a:r>
                        <a:rPr lang="en-US" sz="1600" b="0" kern="100">
                          <a:effectLst/>
                        </a:rPr>
                        <a:t>Side corner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4288366"/>
                  </a:ext>
                </a:extLst>
              </a:tr>
              <a:tr h="553257">
                <a:tc>
                  <a:txBody>
                    <a:bodyPr/>
                    <a:lstStyle/>
                    <a:p>
                      <a:pPr marL="0" marR="0" algn="r">
                        <a:lnSpc>
                          <a:spcPct val="107000"/>
                        </a:lnSpc>
                        <a:spcBef>
                          <a:spcPts val="0"/>
                        </a:spcBef>
                        <a:spcAft>
                          <a:spcPts val="0"/>
                        </a:spcAft>
                      </a:pPr>
                      <a:r>
                        <a:rPr lang="en-US" sz="1600" b="0" kern="100">
                          <a:effectLst/>
                        </a:rPr>
                        <a:t>Side interior </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10’ </a:t>
                      </a:r>
                      <a:r>
                        <a:rPr lang="en-US" sz="1600" b="0" kern="100" baseline="30000">
                          <a:effectLst/>
                        </a:rPr>
                        <a:t>(1)</a:t>
                      </a:r>
                      <a:r>
                        <a:rPr lang="en-US" sz="1600" b="0" kern="100">
                          <a:effectLst/>
                        </a:rPr>
                        <a:t> (25’ next to residential zoning)</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0" kern="100">
                          <a:effectLst/>
                        </a:rPr>
                        <a:t>---</a:t>
                      </a:r>
                      <a:endParaRPr lang="en-US"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4760188"/>
                  </a:ext>
                </a:extLst>
              </a:tr>
              <a:tr h="270328">
                <a:tc>
                  <a:txBody>
                    <a:bodyPr/>
                    <a:lstStyle/>
                    <a:p>
                      <a:pPr marL="0" marR="0">
                        <a:lnSpc>
                          <a:spcPct val="107000"/>
                        </a:lnSpc>
                        <a:spcBef>
                          <a:spcPts val="0"/>
                        </a:spcBef>
                        <a:spcAft>
                          <a:spcPts val="0"/>
                        </a:spcAft>
                      </a:pPr>
                      <a:r>
                        <a:rPr lang="en-US" sz="1600" b="1" kern="100" dirty="0">
                          <a:effectLst/>
                        </a:rPr>
                        <a:t>Impervious Surface Ratio</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0.9</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0.9</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0.9</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b="1" kern="100" dirty="0">
                          <a:effectLst/>
                        </a:rPr>
                        <a:t>0.05</a:t>
                      </a:r>
                      <a:endParaRPr lang="en-US" sz="16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341013"/>
                  </a:ext>
                </a:extLst>
              </a:tr>
            </a:tbl>
          </a:graphicData>
        </a:graphic>
      </p:graphicFrame>
      <p:sp>
        <p:nvSpPr>
          <p:cNvPr id="41" name="TextBox 40">
            <a:extLst>
              <a:ext uri="{FF2B5EF4-FFF2-40B4-BE49-F238E27FC236}">
                <a16:creationId xmlns:a16="http://schemas.microsoft.com/office/drawing/2014/main" id="{28FF0BBE-ABE8-6C85-96FC-1D1C5832E7F0}"/>
              </a:ext>
            </a:extLst>
          </p:cNvPr>
          <p:cNvSpPr txBox="1"/>
          <p:nvPr/>
        </p:nvSpPr>
        <p:spPr>
          <a:xfrm>
            <a:off x="3872841" y="17295475"/>
            <a:ext cx="9261156" cy="461665"/>
          </a:xfrm>
          <a:prstGeom prst="rect">
            <a:avLst/>
          </a:prstGeom>
          <a:noFill/>
        </p:spPr>
        <p:txBody>
          <a:bodyPr wrap="square">
            <a:spAutoFit/>
          </a:bodyPr>
          <a:lstStyle/>
          <a:p>
            <a:r>
              <a:rPr lang="en-US" sz="2400" b="1" kern="0" dirty="0">
                <a:effectLst/>
                <a:latin typeface="Cambria" panose="02040503050406030204" pitchFamily="18" charset="0"/>
                <a:ea typeface="Cambria" panose="02040503050406030204" pitchFamily="18" charset="0"/>
                <a:cs typeface="Times New Roman" panose="02020603050405020304" pitchFamily="18" charset="0"/>
              </a:rPr>
              <a:t>MIXED-USE, INDUSTRIAL &amp; OTHER DISTRICTS </a:t>
            </a:r>
            <a:endParaRPr lang="en-US" sz="2400" b="1" dirty="0">
              <a:latin typeface="Cambria" panose="02040503050406030204" pitchFamily="18" charset="0"/>
              <a:ea typeface="Cambria" panose="02040503050406030204" pitchFamily="18" charset="0"/>
            </a:endParaRPr>
          </a:p>
        </p:txBody>
      </p:sp>
      <p:sp>
        <p:nvSpPr>
          <p:cNvPr id="43" name="TextBox 42">
            <a:extLst>
              <a:ext uri="{FF2B5EF4-FFF2-40B4-BE49-F238E27FC236}">
                <a16:creationId xmlns:a16="http://schemas.microsoft.com/office/drawing/2014/main" id="{C917A744-B032-3032-7C7C-B049AA409781}"/>
              </a:ext>
            </a:extLst>
          </p:cNvPr>
          <p:cNvSpPr txBox="1"/>
          <p:nvPr/>
        </p:nvSpPr>
        <p:spPr>
          <a:xfrm>
            <a:off x="26609697" y="23957823"/>
            <a:ext cx="14030327" cy="4108817"/>
          </a:xfrm>
          <a:prstGeom prst="rect">
            <a:avLst/>
          </a:prstGeom>
          <a:noFill/>
        </p:spPr>
        <p:txBody>
          <a:bodyPr wrap="square">
            <a:spAutoFit/>
          </a:bodyPr>
          <a:lstStyle/>
          <a:p>
            <a:pPr marL="0" marR="0">
              <a:spcBef>
                <a:spcPts val="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SF: Single family; MF: Multifamily; RES: Residential; COMM: Commercial</a:t>
            </a:r>
          </a:p>
          <a:p>
            <a:pPr marL="171450" marR="0" indent="-17145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 When access and parking areas are shared with adjacent lots, no side interior building and parking area setbacks are required provided the provisions of Section 176.034.L (Design Requirements) are met.</a:t>
            </a:r>
          </a:p>
          <a:p>
            <a:pPr marL="171450" marR="0" indent="-17145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 Off-street parking for non-residential uses shall be behind or to the side of the nonresidential building with a minimum 4-foot setback from the right-of-way line.</a:t>
            </a:r>
          </a:p>
          <a:p>
            <a:pPr marL="171450" marR="0" indent="-17145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 Additional building height may be permitted, subject to the following provisions: Providing a public space or amenity totaling 10% of the site, entitles an additional 10 feet in height.</a:t>
            </a:r>
          </a:p>
          <a:p>
            <a:pPr marL="342900" marR="0" lvl="0" indent="-111125">
              <a:spcBef>
                <a:spcPts val="0"/>
              </a:spcBef>
              <a:spcAft>
                <a:spcPts val="0"/>
              </a:spcAft>
              <a:buSzPts val="1100"/>
              <a:buFont typeface="Segoe UI" panose="020B0502040204020203" pitchFamily="34" charset="0"/>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Providing understory parking to reduce required surface parking, entitles an additional 10 feet in height.</a:t>
            </a:r>
          </a:p>
          <a:p>
            <a:pPr marL="342900" marR="0" lvl="0" indent="-111125">
              <a:spcBef>
                <a:spcPts val="0"/>
              </a:spcBef>
              <a:spcAft>
                <a:spcPts val="0"/>
              </a:spcAft>
              <a:buSzPts val="1100"/>
              <a:buFont typeface="Segoe UI" panose="020B0502040204020203" pitchFamily="34" charset="0"/>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Providing public access to the waterway through public boat slips, or public boat launch, or public transitional slips, entitles an additional 10 feet in height.</a:t>
            </a:r>
          </a:p>
          <a:p>
            <a:pPr marL="342900" marR="0" lvl="0" indent="-111125">
              <a:spcBef>
                <a:spcPts val="0"/>
              </a:spcBef>
              <a:spcAft>
                <a:spcPts val="0"/>
              </a:spcAft>
              <a:buSzPts val="1100"/>
              <a:buFont typeface="Segoe UI" panose="020B0502040204020203" pitchFamily="34" charset="0"/>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Provide a mixture of uses, such as restaurant with residential uses above, entitles an additional 10 feet in height.</a:t>
            </a:r>
          </a:p>
          <a:p>
            <a:pPr marL="342900" marR="0" lvl="0" indent="-111125">
              <a:spcBef>
                <a:spcPts val="0"/>
              </a:spcBef>
              <a:spcAft>
                <a:spcPts val="0"/>
              </a:spcAft>
              <a:buSzPts val="1100"/>
              <a:buFont typeface="Segoe UI" panose="020B0502040204020203" pitchFamily="34" charset="0"/>
              <a:buAutoNum type="alphaL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Providing shared storm water or shared parking with neighboring properties, entitles an additional 10 feet in height. Upon approval by the city, the shared amenity shall be recorded as an easement or agreement, in the public records of Brevard County.</a:t>
            </a:r>
          </a:p>
          <a:p>
            <a:pPr marL="171450" marR="0" indent="-17145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 For buildings taller than 60 feet, the building shall be stepped-back a minimum of 20 feet beyond the 40-foot height measurement when the property is adjacent to single-family development and not separated by waterway, railroad, or street. This is intended to create a terrace effect that helps provide light and air for the adjacent single-family dwellings. The stepped back portion can be used for recreational purposes such as gardening or outdoor dining. (5) Buildings 60 feet in height or greater shall be setback a minimum of half the height of the building from the rear and side interior property lines when the property is adjacent to single-family development not separated by waterway, railroad, or street.</a:t>
            </a:r>
          </a:p>
        </p:txBody>
      </p:sp>
      <p:cxnSp>
        <p:nvCxnSpPr>
          <p:cNvPr id="45" name="Straight Connector 44">
            <a:extLst>
              <a:ext uri="{FF2B5EF4-FFF2-40B4-BE49-F238E27FC236}">
                <a16:creationId xmlns:a16="http://schemas.microsoft.com/office/drawing/2014/main" id="{D9170E66-FC4F-A972-7C32-8DF45EFE9D0B}"/>
              </a:ext>
            </a:extLst>
          </p:cNvPr>
          <p:cNvCxnSpPr/>
          <p:nvPr/>
        </p:nvCxnSpPr>
        <p:spPr>
          <a:xfrm>
            <a:off x="21945600" y="0"/>
            <a:ext cx="0" cy="32918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8" name="Arc 47">
            <a:extLst>
              <a:ext uri="{FF2B5EF4-FFF2-40B4-BE49-F238E27FC236}">
                <a16:creationId xmlns:a16="http://schemas.microsoft.com/office/drawing/2014/main" id="{3AA8541D-950C-AD18-198B-672042A1D1D5}"/>
              </a:ext>
            </a:extLst>
          </p:cNvPr>
          <p:cNvSpPr/>
          <p:nvPr/>
        </p:nvSpPr>
        <p:spPr>
          <a:xfrm rot="11129162">
            <a:off x="25969828" y="10838722"/>
            <a:ext cx="1279737" cy="527796"/>
          </a:xfrm>
          <a:prstGeom prst="arc">
            <a:avLst>
              <a:gd name="adj1" fmla="val 16200000"/>
              <a:gd name="adj2" fmla="val 21182302"/>
            </a:avLst>
          </a:prstGeom>
          <a:ln w="28575">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C00000"/>
              </a:solidFill>
            </a:endParaRPr>
          </a:p>
        </p:txBody>
      </p:sp>
      <p:sp>
        <p:nvSpPr>
          <p:cNvPr id="49" name="TextBox 48">
            <a:extLst>
              <a:ext uri="{FF2B5EF4-FFF2-40B4-BE49-F238E27FC236}">
                <a16:creationId xmlns:a16="http://schemas.microsoft.com/office/drawing/2014/main" id="{CC2C5D7F-C96C-106A-2795-8ACF2DFC9495}"/>
              </a:ext>
            </a:extLst>
          </p:cNvPr>
          <p:cNvSpPr txBox="1"/>
          <p:nvPr/>
        </p:nvSpPr>
        <p:spPr>
          <a:xfrm>
            <a:off x="24982708" y="10706850"/>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sp>
        <p:nvSpPr>
          <p:cNvPr id="70" name="Arc 69">
            <a:extLst>
              <a:ext uri="{FF2B5EF4-FFF2-40B4-BE49-F238E27FC236}">
                <a16:creationId xmlns:a16="http://schemas.microsoft.com/office/drawing/2014/main" id="{CCE28FB9-A2F4-B6EE-0771-145389D83A51}"/>
              </a:ext>
            </a:extLst>
          </p:cNvPr>
          <p:cNvSpPr/>
          <p:nvPr/>
        </p:nvSpPr>
        <p:spPr>
          <a:xfrm rot="18344337">
            <a:off x="31689037" y="5397020"/>
            <a:ext cx="1279737" cy="527796"/>
          </a:xfrm>
          <a:prstGeom prst="arc">
            <a:avLst>
              <a:gd name="adj1" fmla="val 16200000"/>
              <a:gd name="adj2" fmla="val 21182302"/>
            </a:avLst>
          </a:prstGeom>
          <a:ln w="28575">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C00000"/>
              </a:solidFill>
            </a:endParaRPr>
          </a:p>
        </p:txBody>
      </p:sp>
      <p:sp>
        <p:nvSpPr>
          <p:cNvPr id="71" name="TextBox 70">
            <a:extLst>
              <a:ext uri="{FF2B5EF4-FFF2-40B4-BE49-F238E27FC236}">
                <a16:creationId xmlns:a16="http://schemas.microsoft.com/office/drawing/2014/main" id="{A0E4DE58-E909-7A5F-4EF5-BBAF34F2826D}"/>
              </a:ext>
            </a:extLst>
          </p:cNvPr>
          <p:cNvSpPr txBox="1"/>
          <p:nvPr/>
        </p:nvSpPr>
        <p:spPr>
          <a:xfrm>
            <a:off x="32598710" y="4318361"/>
            <a:ext cx="5472546" cy="1384995"/>
          </a:xfrm>
          <a:prstGeom prst="rect">
            <a:avLst/>
          </a:prstGeom>
          <a:noFill/>
        </p:spPr>
        <p:txBody>
          <a:bodyPr wrap="square" rtlCol="0">
            <a:spAutoFit/>
          </a:bodyPr>
          <a:lstStyle/>
          <a:p>
            <a:r>
              <a:rPr lang="en-US" sz="2800" b="1" spc="600" dirty="0">
                <a:ln w="22225">
                  <a:solidFill>
                    <a:schemeClr val="accent2"/>
                  </a:solidFill>
                  <a:prstDash val="solid"/>
                </a:ln>
                <a:solidFill>
                  <a:srgbClr val="C00000"/>
                </a:solidFill>
              </a:rPr>
              <a:t>RC HAD SLIGHTLY MORE RESTRICTIVE STANDARDS</a:t>
            </a:r>
            <a:endParaRPr lang="en-US" b="1" spc="600" dirty="0">
              <a:solidFill>
                <a:srgbClr val="C00000"/>
              </a:solidFill>
            </a:endParaRPr>
          </a:p>
        </p:txBody>
      </p:sp>
      <p:sp>
        <p:nvSpPr>
          <p:cNvPr id="72" name="Arc 71">
            <a:extLst>
              <a:ext uri="{FF2B5EF4-FFF2-40B4-BE49-F238E27FC236}">
                <a16:creationId xmlns:a16="http://schemas.microsoft.com/office/drawing/2014/main" id="{7A6A9C34-BFF0-AD42-D64A-56756A7D9F74}"/>
              </a:ext>
            </a:extLst>
          </p:cNvPr>
          <p:cNvSpPr/>
          <p:nvPr/>
        </p:nvSpPr>
        <p:spPr>
          <a:xfrm rot="11129162">
            <a:off x="25969828" y="23317051"/>
            <a:ext cx="1279737" cy="527796"/>
          </a:xfrm>
          <a:prstGeom prst="arc">
            <a:avLst>
              <a:gd name="adj1" fmla="val 16200000"/>
              <a:gd name="adj2" fmla="val 21182302"/>
            </a:avLst>
          </a:prstGeom>
          <a:ln w="28575">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C00000"/>
              </a:solidFill>
            </a:endParaRPr>
          </a:p>
        </p:txBody>
      </p:sp>
      <p:sp>
        <p:nvSpPr>
          <p:cNvPr id="73" name="TextBox 72">
            <a:extLst>
              <a:ext uri="{FF2B5EF4-FFF2-40B4-BE49-F238E27FC236}">
                <a16:creationId xmlns:a16="http://schemas.microsoft.com/office/drawing/2014/main" id="{6079AF5B-0EED-2750-0CEC-F47F442A4D3B}"/>
              </a:ext>
            </a:extLst>
          </p:cNvPr>
          <p:cNvSpPr txBox="1"/>
          <p:nvPr/>
        </p:nvSpPr>
        <p:spPr>
          <a:xfrm>
            <a:off x="24982708" y="23185179"/>
            <a:ext cx="1152880" cy="523220"/>
          </a:xfrm>
          <a:prstGeom prst="rect">
            <a:avLst/>
          </a:prstGeom>
          <a:noFill/>
        </p:spPr>
        <p:txBody>
          <a:bodyPr wrap="none" rtlCol="0">
            <a:spAutoFit/>
          </a:bodyPr>
          <a:lstStyle/>
          <a:p>
            <a:r>
              <a:rPr lang="en-US" sz="2800" b="1" spc="600" dirty="0">
                <a:ln w="22225">
                  <a:solidFill>
                    <a:schemeClr val="accent2"/>
                  </a:solidFill>
                  <a:prstDash val="solid"/>
                </a:ln>
                <a:solidFill>
                  <a:srgbClr val="C00000"/>
                </a:solidFill>
              </a:rPr>
              <a:t>NEW</a:t>
            </a:r>
            <a:endParaRPr lang="en-US" b="1" spc="600" dirty="0">
              <a:solidFill>
                <a:srgbClr val="C00000"/>
              </a:solidFill>
            </a:endParaRPr>
          </a:p>
        </p:txBody>
      </p:sp>
    </p:spTree>
    <p:extLst>
      <p:ext uri="{BB962C8B-B14F-4D97-AF65-F5344CB8AC3E}">
        <p14:creationId xmlns:p14="http://schemas.microsoft.com/office/powerpoint/2010/main" val="371844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E6DC0C3-519A-28EE-5990-650CFA8C29D5}"/>
              </a:ext>
            </a:extLst>
          </p:cNvPr>
          <p:cNvGraphicFramePr>
            <a:graphicFrameLocks noGrp="1"/>
          </p:cNvGraphicFramePr>
          <p:nvPr>
            <p:extLst>
              <p:ext uri="{D42A27DB-BD31-4B8C-83A1-F6EECF244321}">
                <p14:modId xmlns:p14="http://schemas.microsoft.com/office/powerpoint/2010/main" val="4191958659"/>
              </p:ext>
            </p:extLst>
          </p:nvPr>
        </p:nvGraphicFramePr>
        <p:xfrm>
          <a:off x="18774820" y="5446684"/>
          <a:ext cx="10073735" cy="8573181"/>
        </p:xfrm>
        <a:graphic>
          <a:graphicData uri="http://schemas.openxmlformats.org/drawingml/2006/table">
            <a:tbl>
              <a:tblPr firstRow="1" firstCol="1" bandRow="1">
                <a:tableStyleId>{F2DE63D5-997A-4646-A377-4702673A728D}</a:tableStyleId>
              </a:tblPr>
              <a:tblGrid>
                <a:gridCol w="5186749">
                  <a:extLst>
                    <a:ext uri="{9D8B030D-6E8A-4147-A177-3AD203B41FA5}">
                      <a16:colId xmlns:a16="http://schemas.microsoft.com/office/drawing/2014/main" val="2469333463"/>
                    </a:ext>
                  </a:extLst>
                </a:gridCol>
                <a:gridCol w="1130021">
                  <a:extLst>
                    <a:ext uri="{9D8B030D-6E8A-4147-A177-3AD203B41FA5}">
                      <a16:colId xmlns:a16="http://schemas.microsoft.com/office/drawing/2014/main" val="1377724287"/>
                    </a:ext>
                  </a:extLst>
                </a:gridCol>
                <a:gridCol w="591962">
                  <a:extLst>
                    <a:ext uri="{9D8B030D-6E8A-4147-A177-3AD203B41FA5}">
                      <a16:colId xmlns:a16="http://schemas.microsoft.com/office/drawing/2014/main" val="1009502906"/>
                    </a:ext>
                  </a:extLst>
                </a:gridCol>
                <a:gridCol w="671394">
                  <a:extLst>
                    <a:ext uri="{9D8B030D-6E8A-4147-A177-3AD203B41FA5}">
                      <a16:colId xmlns:a16="http://schemas.microsoft.com/office/drawing/2014/main" val="1692719220"/>
                    </a:ext>
                  </a:extLst>
                </a:gridCol>
                <a:gridCol w="751772">
                  <a:extLst>
                    <a:ext uri="{9D8B030D-6E8A-4147-A177-3AD203B41FA5}">
                      <a16:colId xmlns:a16="http://schemas.microsoft.com/office/drawing/2014/main" val="749695109"/>
                    </a:ext>
                  </a:extLst>
                </a:gridCol>
                <a:gridCol w="522929">
                  <a:extLst>
                    <a:ext uri="{9D8B030D-6E8A-4147-A177-3AD203B41FA5}">
                      <a16:colId xmlns:a16="http://schemas.microsoft.com/office/drawing/2014/main" val="825273297"/>
                    </a:ext>
                  </a:extLst>
                </a:gridCol>
                <a:gridCol w="695979">
                  <a:extLst>
                    <a:ext uri="{9D8B030D-6E8A-4147-A177-3AD203B41FA5}">
                      <a16:colId xmlns:a16="http://schemas.microsoft.com/office/drawing/2014/main" val="128410180"/>
                    </a:ext>
                  </a:extLst>
                </a:gridCol>
                <a:gridCol w="522929">
                  <a:extLst>
                    <a:ext uri="{9D8B030D-6E8A-4147-A177-3AD203B41FA5}">
                      <a16:colId xmlns:a16="http://schemas.microsoft.com/office/drawing/2014/main" val="2381691048"/>
                    </a:ext>
                  </a:extLst>
                </a:gridCol>
              </a:tblGrid>
              <a:tr h="1522130">
                <a:tc>
                  <a:txBody>
                    <a:bodyPr/>
                    <a:lstStyle/>
                    <a:p>
                      <a:pPr marL="0" marR="0" indent="0" algn="ctr">
                        <a:lnSpc>
                          <a:spcPct val="107000"/>
                        </a:lnSpc>
                        <a:spcBef>
                          <a:spcPts val="0"/>
                        </a:spcBef>
                        <a:spcAft>
                          <a:spcPts val="0"/>
                        </a:spcAft>
                      </a:pPr>
                      <a:r>
                        <a:rPr lang="en-US" sz="1800" kern="100" dirty="0">
                          <a:effectLst/>
                        </a:rPr>
                        <a:t>Application Type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indent="0">
                        <a:lnSpc>
                          <a:spcPct val="107000"/>
                        </a:lnSpc>
                        <a:spcBef>
                          <a:spcPts val="0"/>
                        </a:spcBef>
                        <a:spcAft>
                          <a:spcPts val="0"/>
                        </a:spcAft>
                      </a:pPr>
                      <a:r>
                        <a:rPr lang="en-US" sz="1800" kern="100">
                          <a:effectLst/>
                        </a:rPr>
                        <a:t>See Section</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indent="0">
                        <a:lnSpc>
                          <a:spcPct val="107000"/>
                        </a:lnSpc>
                        <a:spcBef>
                          <a:spcPts val="0"/>
                        </a:spcBef>
                        <a:spcAft>
                          <a:spcPts val="0"/>
                        </a:spcAft>
                      </a:pPr>
                      <a:r>
                        <a:rPr lang="en-US" sz="1800" kern="100">
                          <a:effectLst/>
                        </a:rPr>
                        <a:t>Approval Type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indent="0">
                        <a:lnSpc>
                          <a:spcPct val="107000"/>
                        </a:lnSpc>
                        <a:spcBef>
                          <a:spcPts val="0"/>
                        </a:spcBef>
                        <a:spcAft>
                          <a:spcPts val="0"/>
                        </a:spcAft>
                      </a:pPr>
                      <a:r>
                        <a:rPr lang="en-US" sz="1800" kern="100">
                          <a:effectLst/>
                        </a:rPr>
                        <a:t>Pre-Application Meeting</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indent="0">
                        <a:lnSpc>
                          <a:spcPct val="107000"/>
                        </a:lnSpc>
                        <a:spcBef>
                          <a:spcPts val="0"/>
                        </a:spcBef>
                        <a:spcAft>
                          <a:spcPts val="0"/>
                        </a:spcAft>
                      </a:pPr>
                      <a:r>
                        <a:rPr lang="en-US" sz="1800" kern="100">
                          <a:effectLst/>
                        </a:rPr>
                        <a:t>Growth Management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tc>
                <a:tc>
                  <a:txBody>
                    <a:bodyPr/>
                    <a:lstStyle/>
                    <a:p>
                      <a:pPr marL="0" marR="0" indent="0">
                        <a:lnSpc>
                          <a:spcPct val="107000"/>
                        </a:lnSpc>
                        <a:spcBef>
                          <a:spcPts val="0"/>
                        </a:spcBef>
                        <a:spcAft>
                          <a:spcPts val="0"/>
                        </a:spcAft>
                      </a:pPr>
                      <a:r>
                        <a:rPr lang="en-US" sz="1800" kern="100">
                          <a:effectLst/>
                        </a:rPr>
                        <a:t>DRC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tc>
                <a:tc>
                  <a:txBody>
                    <a:bodyPr/>
                    <a:lstStyle/>
                    <a:p>
                      <a:pPr marL="0" marR="0" indent="0">
                        <a:lnSpc>
                          <a:spcPct val="107000"/>
                        </a:lnSpc>
                        <a:spcBef>
                          <a:spcPts val="0"/>
                        </a:spcBef>
                        <a:spcAft>
                          <a:spcPts val="0"/>
                        </a:spcAft>
                      </a:pPr>
                      <a:r>
                        <a:rPr lang="en-US" sz="1800" kern="100" dirty="0">
                          <a:effectLst/>
                        </a:rPr>
                        <a:t>Planning &amp; Zoning Board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tc>
                  <a:txBody>
                    <a:bodyPr/>
                    <a:lstStyle/>
                    <a:p>
                      <a:pPr marL="0" marR="0" indent="0">
                        <a:lnSpc>
                          <a:spcPct val="107000"/>
                        </a:lnSpc>
                        <a:spcBef>
                          <a:spcPts val="0"/>
                        </a:spcBef>
                        <a:spcAft>
                          <a:spcPts val="0"/>
                        </a:spcAft>
                      </a:pPr>
                      <a:r>
                        <a:rPr lang="en-US" sz="1800" kern="100">
                          <a:effectLst/>
                        </a:rPr>
                        <a:t>City Council</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tc>
                <a:extLst>
                  <a:ext uri="{0D108BD9-81ED-4DB2-BD59-A6C34878D82A}">
                    <a16:rowId xmlns:a16="http://schemas.microsoft.com/office/drawing/2014/main" val="2140050751"/>
                  </a:ext>
                </a:extLst>
              </a:tr>
              <a:tr h="0">
                <a:tc gridSpan="8">
                  <a:txBody>
                    <a:bodyPr/>
                    <a:lstStyle/>
                    <a:p>
                      <a:pPr marL="0" marR="0" indent="0">
                        <a:lnSpc>
                          <a:spcPct val="107000"/>
                        </a:lnSpc>
                        <a:spcBef>
                          <a:spcPts val="0"/>
                        </a:spcBef>
                        <a:spcAft>
                          <a:spcPts val="0"/>
                        </a:spcAft>
                      </a:pPr>
                      <a:r>
                        <a:rPr lang="en-US" sz="1800" kern="100">
                          <a:effectLst/>
                        </a:rPr>
                        <a:t>COMPREHENSIVE PLAN/LDC/ZONING MAP AMENDMENTS: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6145016"/>
                  </a:ext>
                </a:extLst>
              </a:tr>
              <a:tr h="0">
                <a:tc>
                  <a:txBody>
                    <a:bodyPr/>
                    <a:lstStyle/>
                    <a:p>
                      <a:pPr marL="0" marR="0" indent="0">
                        <a:lnSpc>
                          <a:spcPct val="107000"/>
                        </a:lnSpc>
                        <a:spcBef>
                          <a:spcPts val="0"/>
                        </a:spcBef>
                        <a:spcAft>
                          <a:spcPts val="0"/>
                        </a:spcAft>
                      </a:pPr>
                      <a:r>
                        <a:rPr lang="en-US" sz="1800" b="0" kern="100" dirty="0">
                          <a:effectLst/>
                        </a:rPr>
                        <a:t>Annexation</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9975906"/>
                  </a:ext>
                </a:extLst>
              </a:tr>
              <a:tr h="0">
                <a:tc>
                  <a:txBody>
                    <a:bodyPr/>
                    <a:lstStyle/>
                    <a:p>
                      <a:pPr marL="0" marR="0" indent="0">
                        <a:lnSpc>
                          <a:spcPct val="107000"/>
                        </a:lnSpc>
                        <a:spcBef>
                          <a:spcPts val="0"/>
                        </a:spcBef>
                        <a:spcAft>
                          <a:spcPts val="0"/>
                        </a:spcAft>
                      </a:pPr>
                      <a:r>
                        <a:rPr lang="en-US" sz="1800" b="0" kern="100" dirty="0">
                          <a:effectLst/>
                        </a:rPr>
                        <a:t>Comprehensive Plan Future Land Use Map Amendment</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L</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1384826"/>
                  </a:ext>
                </a:extLst>
              </a:tr>
              <a:tr h="0">
                <a:tc>
                  <a:txBody>
                    <a:bodyPr/>
                    <a:lstStyle/>
                    <a:p>
                      <a:pPr marL="0" marR="0" indent="0">
                        <a:lnSpc>
                          <a:spcPct val="107000"/>
                        </a:lnSpc>
                        <a:spcBef>
                          <a:spcPts val="0"/>
                        </a:spcBef>
                        <a:spcAft>
                          <a:spcPts val="0"/>
                        </a:spcAft>
                      </a:pPr>
                      <a:r>
                        <a:rPr lang="en-US" sz="1800" b="0" kern="100" dirty="0">
                          <a:effectLst/>
                        </a:rPr>
                        <a:t>LDC text amendments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172.022</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L</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7323285"/>
                  </a:ext>
                </a:extLst>
              </a:tr>
              <a:tr h="0">
                <a:tc>
                  <a:txBody>
                    <a:bodyPr/>
                    <a:lstStyle/>
                    <a:p>
                      <a:pPr marL="0" marR="0" indent="0">
                        <a:lnSpc>
                          <a:spcPct val="107000"/>
                        </a:lnSpc>
                        <a:spcBef>
                          <a:spcPts val="0"/>
                        </a:spcBef>
                        <a:spcAft>
                          <a:spcPts val="0"/>
                        </a:spcAft>
                      </a:pPr>
                      <a:r>
                        <a:rPr lang="en-US" sz="1800" b="0" kern="100" dirty="0">
                          <a:effectLst/>
                        </a:rPr>
                        <a:t>Zoning map amendment (City initiated - areawide)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172.022</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L</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4010467"/>
                  </a:ext>
                </a:extLst>
              </a:tr>
              <a:tr h="0">
                <a:tc>
                  <a:txBody>
                    <a:bodyPr/>
                    <a:lstStyle/>
                    <a:p>
                      <a:pPr marL="0" marR="0" indent="0">
                        <a:lnSpc>
                          <a:spcPct val="107000"/>
                        </a:lnSpc>
                        <a:spcBef>
                          <a:spcPts val="0"/>
                        </a:spcBef>
                        <a:spcAft>
                          <a:spcPts val="0"/>
                        </a:spcAft>
                      </a:pPr>
                      <a:r>
                        <a:rPr lang="en-US" sz="1800" b="0" kern="100" dirty="0">
                          <a:effectLst/>
                        </a:rPr>
                        <a:t>Zoning map amendment (site specific, PUD)</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172.022 &amp; Part 4</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4616352"/>
                  </a:ext>
                </a:extLst>
              </a:tr>
              <a:tr h="0">
                <a:tc gridSpan="8">
                  <a:txBody>
                    <a:bodyPr/>
                    <a:lstStyle/>
                    <a:p>
                      <a:pPr marL="0" marR="0" indent="0">
                        <a:lnSpc>
                          <a:spcPct val="107000"/>
                        </a:lnSpc>
                        <a:spcBef>
                          <a:spcPts val="0"/>
                        </a:spcBef>
                        <a:spcAft>
                          <a:spcPts val="0"/>
                        </a:spcAft>
                      </a:pPr>
                      <a:r>
                        <a:rPr lang="en-US" sz="1800" kern="100">
                          <a:effectLst/>
                        </a:rPr>
                        <a:t>SITE PLANS: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91551970"/>
                  </a:ext>
                </a:extLst>
              </a:tr>
              <a:tr h="0">
                <a:tc>
                  <a:txBody>
                    <a:bodyPr/>
                    <a:lstStyle/>
                    <a:p>
                      <a:pPr marL="0" marR="0" indent="0">
                        <a:lnSpc>
                          <a:spcPct val="107000"/>
                        </a:lnSpc>
                        <a:spcBef>
                          <a:spcPts val="0"/>
                        </a:spcBef>
                        <a:spcAft>
                          <a:spcPts val="0"/>
                        </a:spcAft>
                      </a:pPr>
                      <a:r>
                        <a:rPr lang="en-US" sz="1800" b="0" kern="100" dirty="0">
                          <a:effectLst/>
                        </a:rPr>
                        <a:t>Preliminary development Plan (PUD)</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172.030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6555047"/>
                  </a:ext>
                </a:extLst>
              </a:tr>
              <a:tr h="0">
                <a:tc>
                  <a:txBody>
                    <a:bodyPr/>
                    <a:lstStyle/>
                    <a:p>
                      <a:pPr marL="0" marR="0" indent="0">
                        <a:lnSpc>
                          <a:spcPct val="107000"/>
                        </a:lnSpc>
                        <a:spcBef>
                          <a:spcPts val="0"/>
                        </a:spcBef>
                        <a:spcAft>
                          <a:spcPts val="0"/>
                        </a:spcAft>
                      </a:pPr>
                      <a:r>
                        <a:rPr lang="en-US" sz="1800" b="0" kern="100" dirty="0">
                          <a:effectLst/>
                        </a:rPr>
                        <a:t>Preliminary Site Plan</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9494837"/>
                  </a:ext>
                </a:extLst>
              </a:tr>
              <a:tr h="0">
                <a:tc>
                  <a:txBody>
                    <a:bodyPr/>
                    <a:lstStyle/>
                    <a:p>
                      <a:pPr marL="0" marR="0" indent="0">
                        <a:lnSpc>
                          <a:spcPct val="107000"/>
                        </a:lnSpc>
                        <a:spcBef>
                          <a:spcPts val="0"/>
                        </a:spcBef>
                        <a:spcAft>
                          <a:spcPts val="0"/>
                        </a:spcAft>
                      </a:pPr>
                      <a:r>
                        <a:rPr lang="en-US" sz="1800" b="0" kern="100" dirty="0">
                          <a:effectLst/>
                        </a:rPr>
                        <a:t>Final development Plan (PUD)</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172.031</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985985"/>
                  </a:ext>
                </a:extLst>
              </a:tr>
              <a:tr h="0">
                <a:tc>
                  <a:txBody>
                    <a:bodyPr/>
                    <a:lstStyle/>
                    <a:p>
                      <a:pPr marL="0" marR="0" indent="0">
                        <a:lnSpc>
                          <a:spcPct val="107000"/>
                        </a:lnSpc>
                        <a:spcBef>
                          <a:spcPts val="0"/>
                        </a:spcBef>
                        <a:spcAft>
                          <a:spcPts val="0"/>
                        </a:spcAft>
                      </a:pPr>
                      <a:r>
                        <a:rPr lang="en-US" sz="1800" b="0" kern="100" dirty="0">
                          <a:effectLst/>
                        </a:rPr>
                        <a:t>Final Site Plan</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7928184"/>
                  </a:ext>
                </a:extLst>
              </a:tr>
              <a:tr h="0">
                <a:tc gridSpan="8">
                  <a:txBody>
                    <a:bodyPr/>
                    <a:lstStyle/>
                    <a:p>
                      <a:pPr marL="0" marR="0" indent="0">
                        <a:lnSpc>
                          <a:spcPct val="107000"/>
                        </a:lnSpc>
                        <a:spcBef>
                          <a:spcPts val="0"/>
                        </a:spcBef>
                        <a:spcAft>
                          <a:spcPts val="0"/>
                        </a:spcAft>
                      </a:pPr>
                      <a:r>
                        <a:rPr lang="en-US" sz="1800" kern="100" dirty="0">
                          <a:effectLst/>
                        </a:rPr>
                        <a:t>SUBDIVISIONS: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459825"/>
                  </a:ext>
                </a:extLst>
              </a:tr>
              <a:tr h="0">
                <a:tc>
                  <a:txBody>
                    <a:bodyPr/>
                    <a:lstStyle/>
                    <a:p>
                      <a:pPr marL="0" marR="0" indent="0">
                        <a:lnSpc>
                          <a:spcPct val="107000"/>
                        </a:lnSpc>
                        <a:spcBef>
                          <a:spcPts val="0"/>
                        </a:spcBef>
                        <a:spcAft>
                          <a:spcPts val="0"/>
                        </a:spcAft>
                      </a:pPr>
                      <a:r>
                        <a:rPr lang="en-US" sz="1800" b="0" kern="100" dirty="0">
                          <a:effectLst/>
                        </a:rPr>
                        <a:t>Preliminary Plat</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172.042</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579208"/>
                  </a:ext>
                </a:extLst>
              </a:tr>
              <a:tr h="0">
                <a:tc>
                  <a:txBody>
                    <a:bodyPr/>
                    <a:lstStyle/>
                    <a:p>
                      <a:pPr marL="0" marR="0" indent="0">
                        <a:lnSpc>
                          <a:spcPct val="107000"/>
                        </a:lnSpc>
                        <a:spcBef>
                          <a:spcPts val="0"/>
                        </a:spcBef>
                        <a:spcAft>
                          <a:spcPts val="0"/>
                        </a:spcAft>
                      </a:pPr>
                      <a:r>
                        <a:rPr lang="en-US" sz="1800" b="0" kern="100" dirty="0">
                          <a:effectLst/>
                        </a:rPr>
                        <a:t>Construction Drawings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172.046</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3995184"/>
                  </a:ext>
                </a:extLst>
              </a:tr>
              <a:tr h="0">
                <a:tc>
                  <a:txBody>
                    <a:bodyPr/>
                    <a:lstStyle/>
                    <a:p>
                      <a:pPr marL="0" marR="0" indent="0">
                        <a:lnSpc>
                          <a:spcPct val="107000"/>
                        </a:lnSpc>
                        <a:spcBef>
                          <a:spcPts val="0"/>
                        </a:spcBef>
                        <a:spcAft>
                          <a:spcPts val="0"/>
                        </a:spcAft>
                      </a:pPr>
                      <a:r>
                        <a:rPr lang="en-US" sz="1800" b="0" kern="100" dirty="0">
                          <a:effectLst/>
                        </a:rPr>
                        <a:t>Final Plat</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172.043</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9207198"/>
                  </a:ext>
                </a:extLst>
              </a:tr>
              <a:tr h="0">
                <a:tc>
                  <a:txBody>
                    <a:bodyPr/>
                    <a:lstStyle/>
                    <a:p>
                      <a:pPr marL="0" marR="0" indent="0">
                        <a:lnSpc>
                          <a:spcPct val="107000"/>
                        </a:lnSpc>
                        <a:spcBef>
                          <a:spcPts val="0"/>
                        </a:spcBef>
                        <a:spcAft>
                          <a:spcPts val="0"/>
                        </a:spcAft>
                      </a:pPr>
                      <a:r>
                        <a:rPr lang="en-US" sz="1800" b="0" kern="100" dirty="0">
                          <a:effectLst/>
                        </a:rPr>
                        <a:t>Vacation of Streets/Plats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172.057 &amp; 172.058</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L</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5452287"/>
                  </a:ext>
                </a:extLst>
              </a:tr>
              <a:tr h="0">
                <a:tc gridSpan="8">
                  <a:txBody>
                    <a:bodyPr/>
                    <a:lstStyle/>
                    <a:p>
                      <a:pPr marL="0" marR="0" indent="0">
                        <a:lnSpc>
                          <a:spcPct val="107000"/>
                        </a:lnSpc>
                        <a:spcBef>
                          <a:spcPts val="0"/>
                        </a:spcBef>
                        <a:spcAft>
                          <a:spcPts val="0"/>
                        </a:spcAft>
                      </a:pPr>
                      <a:r>
                        <a:rPr lang="en-US" sz="1800" kern="100">
                          <a:effectLst/>
                        </a:rPr>
                        <a:t>OTHER APPLICATIONS: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94113261"/>
                  </a:ext>
                </a:extLst>
              </a:tr>
              <a:tr h="0">
                <a:tc>
                  <a:txBody>
                    <a:bodyPr/>
                    <a:lstStyle/>
                    <a:p>
                      <a:pPr marL="0" marR="0" indent="0">
                        <a:lnSpc>
                          <a:spcPct val="107000"/>
                        </a:lnSpc>
                        <a:spcBef>
                          <a:spcPts val="0"/>
                        </a:spcBef>
                        <a:spcAft>
                          <a:spcPts val="0"/>
                        </a:spcAft>
                      </a:pPr>
                      <a:r>
                        <a:rPr lang="en-US" sz="1800" b="0" kern="100" dirty="0">
                          <a:effectLst/>
                        </a:rPr>
                        <a:t>Conditional Use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172.024</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4225895"/>
                  </a:ext>
                </a:extLst>
              </a:tr>
              <a:tr h="0">
                <a:tc>
                  <a:txBody>
                    <a:bodyPr/>
                    <a:lstStyle/>
                    <a:p>
                      <a:pPr marL="0" marR="0" indent="0">
                        <a:lnSpc>
                          <a:spcPct val="107000"/>
                        </a:lnSpc>
                        <a:spcBef>
                          <a:spcPts val="0"/>
                        </a:spcBef>
                        <a:spcAft>
                          <a:spcPts val="0"/>
                        </a:spcAft>
                      </a:pPr>
                      <a:r>
                        <a:rPr lang="en-US" sz="1800" b="0" kern="100" dirty="0">
                          <a:effectLst/>
                        </a:rPr>
                        <a:t>Development Agreement</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L/Q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5728243"/>
                  </a:ext>
                </a:extLst>
              </a:tr>
              <a:tr h="0">
                <a:tc>
                  <a:txBody>
                    <a:bodyPr/>
                    <a:lstStyle/>
                    <a:p>
                      <a:pPr marL="0" marR="0" indent="0">
                        <a:lnSpc>
                          <a:spcPct val="107000"/>
                        </a:lnSpc>
                        <a:spcBef>
                          <a:spcPts val="0"/>
                        </a:spcBef>
                        <a:spcAft>
                          <a:spcPts val="0"/>
                        </a:spcAft>
                      </a:pPr>
                      <a:r>
                        <a:rPr lang="en-US" sz="1800" b="0" kern="100" dirty="0">
                          <a:effectLst/>
                        </a:rPr>
                        <a:t>Variance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8880991"/>
                  </a:ext>
                </a:extLst>
              </a:tr>
              <a:tr h="0">
                <a:tc>
                  <a:txBody>
                    <a:bodyPr/>
                    <a:lstStyle/>
                    <a:p>
                      <a:pPr marL="0" marR="0" indent="0">
                        <a:lnSpc>
                          <a:spcPct val="107000"/>
                        </a:lnSpc>
                        <a:spcBef>
                          <a:spcPts val="0"/>
                        </a:spcBef>
                        <a:spcAft>
                          <a:spcPts val="0"/>
                        </a:spcAft>
                      </a:pPr>
                      <a:r>
                        <a:rPr lang="en-US" sz="1800" b="0" kern="100" dirty="0">
                          <a:effectLst/>
                        </a:rPr>
                        <a:t>Administrative Variance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172.026</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A</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7482532"/>
                  </a:ext>
                </a:extLst>
              </a:tr>
              <a:tr h="0">
                <a:tc>
                  <a:txBody>
                    <a:bodyPr/>
                    <a:lstStyle/>
                    <a:p>
                      <a:pPr marL="0" marR="0" indent="0">
                        <a:lnSpc>
                          <a:spcPct val="107000"/>
                        </a:lnSpc>
                        <a:spcBef>
                          <a:spcPts val="0"/>
                        </a:spcBef>
                        <a:spcAft>
                          <a:spcPts val="0"/>
                        </a:spcAft>
                      </a:pPr>
                      <a:r>
                        <a:rPr lang="en-US" sz="1800" b="0" kern="100" dirty="0">
                          <a:effectLst/>
                        </a:rPr>
                        <a:t>Floodplain Variance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179.007</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Q</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Yes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a:effectLst/>
                        </a:rPr>
                        <a:t>No</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ctr">
                        <a:lnSpc>
                          <a:spcPct val="107000"/>
                        </a:lnSpc>
                        <a:spcBef>
                          <a:spcPts val="0"/>
                        </a:spcBef>
                        <a:spcAft>
                          <a:spcPts val="0"/>
                        </a:spcAft>
                      </a:pPr>
                      <a:r>
                        <a:rPr lang="en-US" sz="1800" kern="100" dirty="0">
                          <a:effectLst/>
                        </a:rPr>
                        <a:t>Yes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1546623"/>
                  </a:ext>
                </a:extLst>
              </a:tr>
            </a:tbl>
          </a:graphicData>
        </a:graphic>
      </p:graphicFrame>
      <p:sp>
        <p:nvSpPr>
          <p:cNvPr id="5" name="Rectangle 4">
            <a:extLst>
              <a:ext uri="{FF2B5EF4-FFF2-40B4-BE49-F238E27FC236}">
                <a16:creationId xmlns:a16="http://schemas.microsoft.com/office/drawing/2014/main" id="{F750B296-57B6-67D4-5648-A4356D600EA6}"/>
              </a:ext>
            </a:extLst>
          </p:cNvPr>
          <p:cNvSpPr/>
          <p:nvPr/>
        </p:nvSpPr>
        <p:spPr>
          <a:xfrm>
            <a:off x="0" y="0"/>
            <a:ext cx="43891200" cy="374904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spc="600" dirty="0">
                <a:latin typeface="Geometria" panose="020B0503020204020204" pitchFamily="34" charset="0"/>
              </a:rPr>
              <a:t>OTHER TABLES</a:t>
            </a:r>
          </a:p>
        </p:txBody>
      </p:sp>
      <p:graphicFrame>
        <p:nvGraphicFramePr>
          <p:cNvPr id="6" name="Table 5">
            <a:extLst>
              <a:ext uri="{FF2B5EF4-FFF2-40B4-BE49-F238E27FC236}">
                <a16:creationId xmlns:a16="http://schemas.microsoft.com/office/drawing/2014/main" id="{6F91E50F-5830-6FB3-FA1D-F16070651BF9}"/>
              </a:ext>
            </a:extLst>
          </p:cNvPr>
          <p:cNvGraphicFramePr>
            <a:graphicFrameLocks noGrp="1"/>
          </p:cNvGraphicFramePr>
          <p:nvPr>
            <p:extLst>
              <p:ext uri="{D42A27DB-BD31-4B8C-83A1-F6EECF244321}">
                <p14:modId xmlns:p14="http://schemas.microsoft.com/office/powerpoint/2010/main" val="413523459"/>
              </p:ext>
            </p:extLst>
          </p:nvPr>
        </p:nvGraphicFramePr>
        <p:xfrm>
          <a:off x="30079295" y="5446684"/>
          <a:ext cx="12779990" cy="6033267"/>
        </p:xfrm>
        <a:graphic>
          <a:graphicData uri="http://schemas.openxmlformats.org/drawingml/2006/table">
            <a:tbl>
              <a:tblPr firstRow="1" firstCol="1" bandRow="1">
                <a:tableStyleId>{912C8C85-51F0-491E-9774-3900AFEF0FD7}</a:tableStyleId>
              </a:tblPr>
              <a:tblGrid>
                <a:gridCol w="4058924">
                  <a:extLst>
                    <a:ext uri="{9D8B030D-6E8A-4147-A177-3AD203B41FA5}">
                      <a16:colId xmlns:a16="http://schemas.microsoft.com/office/drawing/2014/main" val="1268041814"/>
                    </a:ext>
                  </a:extLst>
                </a:gridCol>
                <a:gridCol w="1993679">
                  <a:extLst>
                    <a:ext uri="{9D8B030D-6E8A-4147-A177-3AD203B41FA5}">
                      <a16:colId xmlns:a16="http://schemas.microsoft.com/office/drawing/2014/main" val="1514222122"/>
                    </a:ext>
                  </a:extLst>
                </a:gridCol>
                <a:gridCol w="3156658">
                  <a:extLst>
                    <a:ext uri="{9D8B030D-6E8A-4147-A177-3AD203B41FA5}">
                      <a16:colId xmlns:a16="http://schemas.microsoft.com/office/drawing/2014/main" val="2610768481"/>
                    </a:ext>
                  </a:extLst>
                </a:gridCol>
                <a:gridCol w="1492703">
                  <a:extLst>
                    <a:ext uri="{9D8B030D-6E8A-4147-A177-3AD203B41FA5}">
                      <a16:colId xmlns:a16="http://schemas.microsoft.com/office/drawing/2014/main" val="418202039"/>
                    </a:ext>
                  </a:extLst>
                </a:gridCol>
                <a:gridCol w="2078026">
                  <a:extLst>
                    <a:ext uri="{9D8B030D-6E8A-4147-A177-3AD203B41FA5}">
                      <a16:colId xmlns:a16="http://schemas.microsoft.com/office/drawing/2014/main" val="3319792978"/>
                    </a:ext>
                  </a:extLst>
                </a:gridCol>
              </a:tblGrid>
              <a:tr h="0">
                <a:tc>
                  <a:txBody>
                    <a:bodyPr/>
                    <a:lstStyle/>
                    <a:p>
                      <a:pPr marL="0" marR="0" algn="ctr">
                        <a:lnSpc>
                          <a:spcPct val="107000"/>
                        </a:lnSpc>
                        <a:spcBef>
                          <a:spcPts val="0"/>
                        </a:spcBef>
                        <a:spcAft>
                          <a:spcPts val="0"/>
                        </a:spcAft>
                      </a:pPr>
                      <a:r>
                        <a:rPr lang="en-US" sz="1800" kern="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kern="0">
                          <a:effectLst/>
                        </a:rPr>
                        <a:t>Width</a:t>
                      </a:r>
                      <a:br>
                        <a:rPr lang="en-US" sz="1800" kern="0">
                          <a:effectLst/>
                        </a:rPr>
                      </a:br>
                      <a:r>
                        <a:rPr lang="en-US" sz="1800" kern="0">
                          <a:effectLst/>
                        </a:rPr>
                        <a:t>(minimum)</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kern="0">
                          <a:effectLst/>
                        </a:rPr>
                        <a:t>Trees </a:t>
                      </a:r>
                      <a:br>
                        <a:rPr lang="en-US" sz="1800" kern="0">
                          <a:effectLst/>
                        </a:rPr>
                      </a:br>
                      <a:r>
                        <a:rPr lang="en-US" sz="1800" kern="0">
                          <a:effectLst/>
                        </a:rPr>
                        <a:t>(type and minimum quantity </a:t>
                      </a:r>
                      <a:r>
                        <a:rPr lang="en-US" sz="1800" kern="0" baseline="30000">
                          <a:effectLst/>
                        </a:rPr>
                        <a:t>(1)</a:t>
                      </a:r>
                      <a:r>
                        <a:rPr lang="en-US" sz="1800" kern="0">
                          <a:effectLst/>
                        </a:rPr>
                        <a: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kern="0">
                          <a:effectLst/>
                        </a:rPr>
                        <a:t>Shrubs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800" kern="0">
                          <a:effectLst/>
                        </a:rPr>
                        <a:t>Screen </a:t>
                      </a:r>
                      <a:br>
                        <a:rPr lang="en-US" sz="1800" kern="0">
                          <a:effectLst/>
                        </a:rPr>
                      </a:br>
                      <a:r>
                        <a:rPr lang="en-US" sz="1800" kern="0">
                          <a:effectLst/>
                        </a:rPr>
                        <a:t>(minimum height and type)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90556915"/>
                  </a:ext>
                </a:extLst>
              </a:tr>
              <a:tr h="0">
                <a:tc gridSpan="5">
                  <a:txBody>
                    <a:bodyPr/>
                    <a:lstStyle/>
                    <a:p>
                      <a:pPr marL="0" marR="0">
                        <a:lnSpc>
                          <a:spcPct val="107000"/>
                        </a:lnSpc>
                        <a:spcBef>
                          <a:spcPts val="0"/>
                        </a:spcBef>
                        <a:spcAft>
                          <a:spcPts val="0"/>
                        </a:spcAft>
                      </a:pPr>
                      <a:r>
                        <a:rPr lang="en-US" sz="1800" kern="0">
                          <a:effectLst/>
                        </a:rPr>
                        <a:t>ALONG TO RIGHTS-OF-WAY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1748713"/>
                  </a:ext>
                </a:extLst>
              </a:tr>
              <a:tr h="0">
                <a:tc>
                  <a:txBody>
                    <a:bodyPr/>
                    <a:lstStyle/>
                    <a:p>
                      <a:pPr marL="0" marR="0">
                        <a:lnSpc>
                          <a:spcPct val="107000"/>
                        </a:lnSpc>
                        <a:spcBef>
                          <a:spcPts val="0"/>
                        </a:spcBef>
                        <a:spcAft>
                          <a:spcPts val="0"/>
                        </a:spcAft>
                      </a:pPr>
                      <a:r>
                        <a:rPr lang="en-US" sz="1800" b="0" kern="0" dirty="0">
                          <a:effectLst/>
                        </a:rPr>
                        <a:t>Single-family, duplex, townhouse, and multi-family developments </a:t>
                      </a:r>
                      <a:r>
                        <a:rPr lang="en-US" sz="1800" b="0" kern="0" baseline="30000" dirty="0">
                          <a:effectLst/>
                        </a:rPr>
                        <a:t>(2)</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10’ along arterial and collector roads; 7’ along local roads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 canopy tree per 50 linear feet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Continuous row</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dirty="0">
                          <a:effectLst/>
                        </a:rPr>
                        <a:t>6’ masonry wall or fence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2303743"/>
                  </a:ext>
                </a:extLst>
              </a:tr>
              <a:tr h="0">
                <a:tc>
                  <a:txBody>
                    <a:bodyPr/>
                    <a:lstStyle/>
                    <a:p>
                      <a:pPr marL="0" marR="0">
                        <a:lnSpc>
                          <a:spcPct val="107000"/>
                        </a:lnSpc>
                        <a:spcBef>
                          <a:spcPts val="0"/>
                        </a:spcBef>
                        <a:spcAft>
                          <a:spcPts val="0"/>
                        </a:spcAft>
                      </a:pPr>
                      <a:r>
                        <a:rPr lang="en-US" sz="1800" b="0" kern="0" dirty="0">
                          <a:effectLst/>
                        </a:rPr>
                        <a:t>Vehicular use areas (regardless of the principal use)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 canopy tree per 50 linear feet or fraction thereof</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Continuous row</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3’ hedge or street wall or 2’ berm</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274747"/>
                  </a:ext>
                </a:extLst>
              </a:tr>
              <a:tr h="0">
                <a:tc gridSpan="5">
                  <a:txBody>
                    <a:bodyPr/>
                    <a:lstStyle/>
                    <a:p>
                      <a:pPr marL="0" marR="0">
                        <a:lnSpc>
                          <a:spcPct val="107000"/>
                        </a:lnSpc>
                        <a:spcBef>
                          <a:spcPts val="0"/>
                        </a:spcBef>
                        <a:spcAft>
                          <a:spcPts val="0"/>
                        </a:spcAft>
                      </a:pPr>
                      <a:r>
                        <a:rPr lang="en-US" sz="1800" kern="0">
                          <a:effectLst/>
                        </a:rPr>
                        <a:t>ALONG SHARED PROPERTY LINES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5327333"/>
                  </a:ext>
                </a:extLst>
              </a:tr>
              <a:tr h="0">
                <a:tc>
                  <a:txBody>
                    <a:bodyPr/>
                    <a:lstStyle/>
                    <a:p>
                      <a:pPr marL="0" marR="0">
                        <a:lnSpc>
                          <a:spcPct val="107000"/>
                        </a:lnSpc>
                        <a:spcBef>
                          <a:spcPts val="0"/>
                        </a:spcBef>
                        <a:spcAft>
                          <a:spcPts val="0"/>
                        </a:spcAft>
                      </a:pPr>
                      <a:r>
                        <a:rPr lang="en-US" sz="1800" b="0" kern="0" dirty="0">
                          <a:effectLst/>
                        </a:rPr>
                        <a:t>Any use adjacent to the same type of use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None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Continuous row</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None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776411"/>
                  </a:ext>
                </a:extLst>
              </a:tr>
              <a:tr h="0">
                <a:tc>
                  <a:txBody>
                    <a:bodyPr/>
                    <a:lstStyle/>
                    <a:p>
                      <a:pPr marL="0" marR="0">
                        <a:lnSpc>
                          <a:spcPct val="107000"/>
                        </a:lnSpc>
                        <a:spcBef>
                          <a:spcPts val="0"/>
                        </a:spcBef>
                        <a:spcAft>
                          <a:spcPts val="0"/>
                        </a:spcAft>
                      </a:pPr>
                      <a:r>
                        <a:rPr lang="en-US" sz="1800" b="0" kern="0" dirty="0">
                          <a:effectLst/>
                        </a:rPr>
                        <a:t>Multi-family use adjacent to single family, duplex, townhome, mobile home park use or district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25'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 understory tree per 35 linear feet or fraction thereof</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Continuous row</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6' masonry wall or fence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2917444"/>
                  </a:ext>
                </a:extLst>
              </a:tr>
              <a:tr h="0">
                <a:tc>
                  <a:txBody>
                    <a:bodyPr/>
                    <a:lstStyle/>
                    <a:p>
                      <a:pPr marL="0" marR="0">
                        <a:lnSpc>
                          <a:spcPct val="107000"/>
                        </a:lnSpc>
                        <a:spcBef>
                          <a:spcPts val="0"/>
                        </a:spcBef>
                        <a:spcAft>
                          <a:spcPts val="0"/>
                        </a:spcAft>
                      </a:pPr>
                      <a:r>
                        <a:rPr lang="en-US" sz="1800" b="0" kern="0" dirty="0">
                          <a:effectLst/>
                        </a:rPr>
                        <a:t>Non-residential use adjacent to any residential use or district </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25'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 understory tree per 35 linear feet or fraction thereof</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Continuous row</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6' masonry wall</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8270329"/>
                  </a:ext>
                </a:extLst>
              </a:tr>
              <a:tr h="0">
                <a:tc>
                  <a:txBody>
                    <a:bodyPr/>
                    <a:lstStyle/>
                    <a:p>
                      <a:pPr marL="0" marR="0">
                        <a:lnSpc>
                          <a:spcPct val="107000"/>
                        </a:lnSpc>
                        <a:spcBef>
                          <a:spcPts val="0"/>
                        </a:spcBef>
                        <a:spcAft>
                          <a:spcPts val="0"/>
                        </a:spcAft>
                      </a:pPr>
                      <a:r>
                        <a:rPr lang="en-US" sz="1800" b="0" kern="0" dirty="0">
                          <a:effectLst/>
                        </a:rPr>
                        <a:t>Heavy industrial use adjacent to other non-residential use or district</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25'</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 understory tree per 35 linear feet or fraction thereof</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Continuous row</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1376693"/>
                  </a:ext>
                </a:extLst>
              </a:tr>
              <a:tr h="0">
                <a:tc>
                  <a:txBody>
                    <a:bodyPr/>
                    <a:lstStyle/>
                    <a:p>
                      <a:pPr marL="0" marR="0">
                        <a:lnSpc>
                          <a:spcPct val="107000"/>
                        </a:lnSpc>
                        <a:spcBef>
                          <a:spcPts val="0"/>
                        </a:spcBef>
                        <a:spcAft>
                          <a:spcPts val="0"/>
                        </a:spcAft>
                      </a:pPr>
                      <a:r>
                        <a:rPr lang="en-US" sz="1800" b="0" kern="0" dirty="0">
                          <a:effectLst/>
                        </a:rPr>
                        <a:t>Heavy industrial use adjacent to any residential use or district</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40’</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1 understory tree per 35 linear feet or fraction thereof</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a:effectLst/>
                        </a:rPr>
                        <a:t>Continuous row</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kern="0" dirty="0">
                          <a:effectLst/>
                        </a:rPr>
                        <a:t>6' masonry wall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4268655"/>
                  </a:ext>
                </a:extLst>
              </a:tr>
            </a:tbl>
          </a:graphicData>
        </a:graphic>
      </p:graphicFrame>
      <p:sp>
        <p:nvSpPr>
          <p:cNvPr id="8" name="TextBox 7">
            <a:extLst>
              <a:ext uri="{FF2B5EF4-FFF2-40B4-BE49-F238E27FC236}">
                <a16:creationId xmlns:a16="http://schemas.microsoft.com/office/drawing/2014/main" id="{FEBB6131-12E4-24E2-8119-0F8604802FCD}"/>
              </a:ext>
            </a:extLst>
          </p:cNvPr>
          <p:cNvSpPr txBox="1"/>
          <p:nvPr/>
        </p:nvSpPr>
        <p:spPr>
          <a:xfrm>
            <a:off x="30079295" y="11501886"/>
            <a:ext cx="10972800" cy="1077218"/>
          </a:xfrm>
          <a:prstGeom prst="rect">
            <a:avLst/>
          </a:prstGeom>
          <a:noFill/>
        </p:spPr>
        <p:txBody>
          <a:bodyPr wrap="square">
            <a:spAutoFit/>
          </a:bodyPr>
          <a:lstStyle/>
          <a:p>
            <a:pPr marL="0" marR="0">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(1)  Fractions shall be rounded up.</a:t>
            </a:r>
          </a:p>
          <a:p>
            <a:pPr marL="0" marR="0">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(2) The requirements of this table shall be waived if the buildings along the perimeter street are oriented to the street (see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Figure 175-1</a:t>
            </a: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(3) These requirements may be waived per subsection C below.</a:t>
            </a:r>
            <a:r>
              <a:rPr lang="en-US" sz="1600" kern="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kern="0" dirty="0">
                <a:effectLst/>
                <a:latin typeface="Calibri" panose="020F0502020204030204" pitchFamily="34" charset="0"/>
                <a:ea typeface="Calibri" panose="020F0502020204030204" pitchFamily="34" charset="0"/>
                <a:cs typeface="Times New Roman" panose="02020603050405020304" pitchFamily="18" charset="0"/>
              </a:rPr>
              <a:t>See Section 175.016 for plant specifications and Section 175.017 for installation and maintenance.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331A188E-44F0-C10D-32CE-6B576093627B}"/>
              </a:ext>
            </a:extLst>
          </p:cNvPr>
          <p:cNvSpPr txBox="1"/>
          <p:nvPr/>
        </p:nvSpPr>
        <p:spPr>
          <a:xfrm>
            <a:off x="30079295" y="5011690"/>
            <a:ext cx="10972800" cy="461665"/>
          </a:xfrm>
          <a:prstGeom prst="rect">
            <a:avLst/>
          </a:prstGeom>
          <a:noFill/>
        </p:spPr>
        <p:txBody>
          <a:bodyPr wrap="square">
            <a:sp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REQUIRED PERIMETER LANDSCAPING AND BUFFERS </a:t>
            </a:r>
            <a:r>
              <a:rPr lang="en-US" sz="2400" b="1" baseline="30000" dirty="0">
                <a:effectLst/>
                <a:latin typeface="Calibri" panose="020F0502020204030204" pitchFamily="34" charset="0"/>
                <a:ea typeface="Calibri" panose="020F0502020204030204" pitchFamily="34" charset="0"/>
                <a:cs typeface="Times New Roman" panose="02020603050405020304" pitchFamily="18" charset="0"/>
              </a:rPr>
              <a:t>(3)</a:t>
            </a:r>
            <a:endParaRPr lang="en-US" sz="2400" b="1" dirty="0"/>
          </a:p>
        </p:txBody>
      </p:sp>
      <p:sp>
        <p:nvSpPr>
          <p:cNvPr id="12" name="TextBox 11">
            <a:extLst>
              <a:ext uri="{FF2B5EF4-FFF2-40B4-BE49-F238E27FC236}">
                <a16:creationId xmlns:a16="http://schemas.microsoft.com/office/drawing/2014/main" id="{B28C987C-6649-F349-806C-55C427010AD7}"/>
              </a:ext>
            </a:extLst>
          </p:cNvPr>
          <p:cNvSpPr txBox="1"/>
          <p:nvPr/>
        </p:nvSpPr>
        <p:spPr>
          <a:xfrm>
            <a:off x="18774820" y="5011690"/>
            <a:ext cx="10073735" cy="461665"/>
          </a:xfrm>
          <a:prstGeom prst="rect">
            <a:avLst/>
          </a:prstGeom>
          <a:noFill/>
        </p:spPr>
        <p:txBody>
          <a:bodyPr wrap="square">
            <a:sp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DEVELOPMENT ORDER REVIEW AUTHORITIES</a:t>
            </a:r>
            <a:endParaRPr lang="en-US" sz="2400" b="1" dirty="0"/>
          </a:p>
        </p:txBody>
      </p:sp>
      <p:sp>
        <p:nvSpPr>
          <p:cNvPr id="14" name="TextBox 13">
            <a:extLst>
              <a:ext uri="{FF2B5EF4-FFF2-40B4-BE49-F238E27FC236}">
                <a16:creationId xmlns:a16="http://schemas.microsoft.com/office/drawing/2014/main" id="{41654AAC-EFCF-E250-8D1B-E6C3B068AEB4}"/>
              </a:ext>
            </a:extLst>
          </p:cNvPr>
          <p:cNvSpPr txBox="1"/>
          <p:nvPr/>
        </p:nvSpPr>
        <p:spPr>
          <a:xfrm>
            <a:off x="18774820" y="14030304"/>
            <a:ext cx="10073735" cy="349586"/>
          </a:xfrm>
          <a:prstGeom prst="rect">
            <a:avLst/>
          </a:prstGeom>
          <a:noFill/>
        </p:spPr>
        <p:txBody>
          <a:bodyPr wrap="square">
            <a:spAutoFit/>
          </a:bodyPr>
          <a:lstStyle/>
          <a:p>
            <a:r>
              <a:rPr lang="en-US" sz="1600" b="1" spc="10" dirty="0">
                <a:solidFill>
                  <a:srgbClr val="313335"/>
                </a:solidFill>
                <a:effectLst/>
                <a:latin typeface="Open Sans" panose="020B0606030504020204" pitchFamily="34" charset="0"/>
                <a:ea typeface="Calibri" panose="020F0502020204030204" pitchFamily="34" charset="0"/>
              </a:rPr>
              <a:t>Legend: </a:t>
            </a:r>
            <a:r>
              <a:rPr lang="en-US" sz="1600" spc="10" dirty="0">
                <a:solidFill>
                  <a:srgbClr val="313335"/>
                </a:solidFill>
                <a:effectLst/>
                <a:latin typeface="Open Sans" panose="020B0606030504020204" pitchFamily="34" charset="0"/>
                <a:ea typeface="Calibri" panose="020F0502020204030204" pitchFamily="34" charset="0"/>
              </a:rPr>
              <a:t>A = Administrative; L = Legislative; Q = Quasi-judicial; DRC: Development Review Committee</a:t>
            </a:r>
            <a:endParaRPr lang="en-US" sz="1600" dirty="0"/>
          </a:p>
        </p:txBody>
      </p:sp>
      <p:graphicFrame>
        <p:nvGraphicFramePr>
          <p:cNvPr id="15" name="Table 14">
            <a:extLst>
              <a:ext uri="{FF2B5EF4-FFF2-40B4-BE49-F238E27FC236}">
                <a16:creationId xmlns:a16="http://schemas.microsoft.com/office/drawing/2014/main" id="{54C505E6-83B3-1009-E1DC-795EFD1D7CA6}"/>
              </a:ext>
            </a:extLst>
          </p:cNvPr>
          <p:cNvGraphicFramePr>
            <a:graphicFrameLocks noGrp="1"/>
          </p:cNvGraphicFramePr>
          <p:nvPr>
            <p:extLst>
              <p:ext uri="{D42A27DB-BD31-4B8C-83A1-F6EECF244321}">
                <p14:modId xmlns:p14="http://schemas.microsoft.com/office/powerpoint/2010/main" val="3288706292"/>
              </p:ext>
            </p:extLst>
          </p:nvPr>
        </p:nvGraphicFramePr>
        <p:xfrm>
          <a:off x="1031914" y="5446684"/>
          <a:ext cx="16512167" cy="12333206"/>
        </p:xfrm>
        <a:graphic>
          <a:graphicData uri="http://schemas.openxmlformats.org/drawingml/2006/table">
            <a:tbl>
              <a:tblPr firstRow="1" firstCol="1" bandRow="1">
                <a:tableStyleId>{69012ECD-51FC-41F1-AA8D-1B2483CD663E}</a:tableStyleId>
              </a:tblPr>
              <a:tblGrid>
                <a:gridCol w="3902626">
                  <a:extLst>
                    <a:ext uri="{9D8B030D-6E8A-4147-A177-3AD203B41FA5}">
                      <a16:colId xmlns:a16="http://schemas.microsoft.com/office/drawing/2014/main" val="1708947695"/>
                    </a:ext>
                  </a:extLst>
                </a:gridCol>
                <a:gridCol w="1937268">
                  <a:extLst>
                    <a:ext uri="{9D8B030D-6E8A-4147-A177-3AD203B41FA5}">
                      <a16:colId xmlns:a16="http://schemas.microsoft.com/office/drawing/2014/main" val="3760029755"/>
                    </a:ext>
                  </a:extLst>
                </a:gridCol>
                <a:gridCol w="1759703">
                  <a:extLst>
                    <a:ext uri="{9D8B030D-6E8A-4147-A177-3AD203B41FA5}">
                      <a16:colId xmlns:a16="http://schemas.microsoft.com/office/drawing/2014/main" val="790977746"/>
                    </a:ext>
                  </a:extLst>
                </a:gridCol>
                <a:gridCol w="1723893">
                  <a:extLst>
                    <a:ext uri="{9D8B030D-6E8A-4147-A177-3AD203B41FA5}">
                      <a16:colId xmlns:a16="http://schemas.microsoft.com/office/drawing/2014/main" val="2912068056"/>
                    </a:ext>
                  </a:extLst>
                </a:gridCol>
                <a:gridCol w="2916459">
                  <a:extLst>
                    <a:ext uri="{9D8B030D-6E8A-4147-A177-3AD203B41FA5}">
                      <a16:colId xmlns:a16="http://schemas.microsoft.com/office/drawing/2014/main" val="2106512118"/>
                    </a:ext>
                  </a:extLst>
                </a:gridCol>
                <a:gridCol w="4272218">
                  <a:extLst>
                    <a:ext uri="{9D8B030D-6E8A-4147-A177-3AD203B41FA5}">
                      <a16:colId xmlns:a16="http://schemas.microsoft.com/office/drawing/2014/main" val="1093079975"/>
                    </a:ext>
                  </a:extLst>
                </a:gridCol>
              </a:tblGrid>
              <a:tr h="717011">
                <a:tc>
                  <a:txBody>
                    <a:bodyPr/>
                    <a:lstStyle/>
                    <a:p>
                      <a:pPr marL="0" marR="0">
                        <a:spcBef>
                          <a:spcPts val="0"/>
                        </a:spcBef>
                        <a:spcAft>
                          <a:spcPts val="0"/>
                        </a:spcAft>
                      </a:pPr>
                      <a:r>
                        <a:rPr lang="en-US" sz="1800" kern="100">
                          <a:effectLst/>
                        </a:rPr>
                        <a:t>Proposed feature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a:effectLst/>
                        </a:rPr>
                        <a:t>Density Bonus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a:effectLst/>
                        </a:rPr>
                        <a:t>Intensity Bonus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a:effectLst/>
                        </a:rPr>
                        <a:t>Building Height</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00">
                          <a:effectLst/>
                        </a:rPr>
                        <a:t>Other</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kern="100">
                          <a:effectLst/>
                        </a:rPr>
                        <a:t>Conditions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04983827"/>
                  </a:ext>
                </a:extLst>
              </a:tr>
              <a:tr h="559595">
                <a:tc>
                  <a:txBody>
                    <a:bodyPr/>
                    <a:lstStyle/>
                    <a:p>
                      <a:pPr marL="0" marR="0">
                        <a:spcBef>
                          <a:spcPts val="0"/>
                        </a:spcBef>
                        <a:spcAft>
                          <a:spcPts val="0"/>
                        </a:spcAft>
                      </a:pPr>
                      <a:r>
                        <a:rPr lang="en-US" sz="1800" b="0" kern="100" dirty="0">
                          <a:effectLst/>
                        </a:rPr>
                        <a:t>Vertical mixed-use (residential and commercial or office)</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2 stories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dirty="0">
                          <a:effectLst/>
                        </a:rPr>
                        <a:t>Minimum of 5 residential units provided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4352122"/>
                  </a:ext>
                </a:extLst>
              </a:tr>
              <a:tr h="1119190">
                <a:tc>
                  <a:txBody>
                    <a:bodyPr/>
                    <a:lstStyle/>
                    <a:p>
                      <a:pPr marL="0" marR="0">
                        <a:spcBef>
                          <a:spcPts val="0"/>
                        </a:spcBef>
                        <a:spcAft>
                          <a:spcPts val="0"/>
                        </a:spcAft>
                      </a:pPr>
                      <a:r>
                        <a:rPr lang="en-US" sz="1800" b="0" kern="100" dirty="0">
                          <a:effectLst/>
                        </a:rPr>
                        <a:t>Affordable housing</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dirty="0">
                          <a:effectLst/>
                        </a:rPr>
                        <a:t>Max allowed in FLU category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a:effectLst/>
                        </a:rPr>
                        <a:t>Minimum of 25% of total units in development to be affordable. Developers’ agreement committing to keeping the units affordable for a minimum of 30 years.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1617762"/>
                  </a:ext>
                </a:extLst>
              </a:tr>
              <a:tr h="1193032">
                <a:tc>
                  <a:txBody>
                    <a:bodyPr/>
                    <a:lstStyle/>
                    <a:p>
                      <a:pPr marL="0" marR="0">
                        <a:spcBef>
                          <a:spcPts val="0"/>
                        </a:spcBef>
                        <a:spcAft>
                          <a:spcPts val="0"/>
                        </a:spcAft>
                      </a:pPr>
                      <a:r>
                        <a:rPr lang="en-US" sz="1800" b="0" kern="100" dirty="0">
                          <a:effectLst/>
                        </a:rPr>
                        <a:t>Public Open Space and Amenities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2 additional units per acre for every 3,000 sq. ft. of public space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0.02 additional FAR for every 3,000 sq. ft. of public space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1 story for every 3,000 sq. ft. of public space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a:effectLst/>
                        </a:rPr>
                        <a:t>Urban plaza or park with amenities at least three thousand (3,000) square feet in area. Privately-owned and maintained, but open to the public</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6114121"/>
                  </a:ext>
                </a:extLst>
              </a:tr>
              <a:tr h="867905">
                <a:tc>
                  <a:txBody>
                    <a:bodyPr/>
                    <a:lstStyle/>
                    <a:p>
                      <a:pPr marL="0" marR="0">
                        <a:spcBef>
                          <a:spcPts val="0"/>
                        </a:spcBef>
                        <a:spcAft>
                          <a:spcPts val="0"/>
                        </a:spcAft>
                      </a:pPr>
                      <a:r>
                        <a:rPr lang="en-US" sz="1800" b="0" kern="100" dirty="0">
                          <a:effectLst/>
                        </a:rPr>
                        <a:t>Parking garage under residential, office or commercial development</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1 additional floor per garage level provided</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a:effectLst/>
                        </a:rPr>
                        <a:t>The façade facing the street shall incorporate active uses (residential, commercial or office)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5314551"/>
                  </a:ext>
                </a:extLst>
              </a:tr>
              <a:tr h="1678785">
                <a:tc>
                  <a:txBody>
                    <a:bodyPr/>
                    <a:lstStyle/>
                    <a:p>
                      <a:pPr marL="0" marR="0">
                        <a:spcBef>
                          <a:spcPts val="0"/>
                        </a:spcBef>
                        <a:spcAft>
                          <a:spcPts val="0"/>
                        </a:spcAft>
                      </a:pPr>
                      <a:r>
                        <a:rPr lang="en-US" sz="1800" b="0" kern="100" dirty="0">
                          <a:effectLst/>
                        </a:rPr>
                        <a:t>Access to Waterfront (Turkey Creek, Palm Bay, and the Indian River Lagoon)</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1 additional floor</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dirty="0">
                          <a:effectLst/>
                        </a:rPr>
                        <a:t>One or combination of the following:</a:t>
                      </a:r>
                    </a:p>
                    <a:p>
                      <a:pPr marL="0" marR="0">
                        <a:spcBef>
                          <a:spcPts val="0"/>
                        </a:spcBef>
                        <a:spcAft>
                          <a:spcPts val="0"/>
                        </a:spcAft>
                      </a:pPr>
                      <a:r>
                        <a:rPr lang="en-US" sz="1800" kern="100" dirty="0">
                          <a:effectLst/>
                        </a:rPr>
                        <a:t>1. View of the water from the public right-of-way (in the form of breezeways);</a:t>
                      </a:r>
                    </a:p>
                    <a:p>
                      <a:pPr marL="0" marR="0">
                        <a:spcBef>
                          <a:spcPts val="0"/>
                        </a:spcBef>
                        <a:spcAft>
                          <a:spcPts val="0"/>
                        </a:spcAft>
                      </a:pPr>
                      <a:r>
                        <a:rPr lang="en-US" sz="1800" kern="100" dirty="0">
                          <a:effectLst/>
                        </a:rPr>
                        <a:t>2. Access to the water in the form of boat ramps, fishing piers, or beach;</a:t>
                      </a:r>
                    </a:p>
                    <a:p>
                      <a:pPr marL="0" marR="0">
                        <a:spcBef>
                          <a:spcPts val="0"/>
                        </a:spcBef>
                        <a:spcAft>
                          <a:spcPts val="0"/>
                        </a:spcAft>
                      </a:pPr>
                      <a:r>
                        <a:rPr lang="en-US" sz="1800" kern="100" dirty="0">
                          <a:effectLst/>
                        </a:rPr>
                        <a:t>3. Outdoor dining facing the water.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609637"/>
                  </a:ext>
                </a:extLst>
              </a:tr>
              <a:tr h="1678785">
                <a:tc>
                  <a:txBody>
                    <a:bodyPr/>
                    <a:lstStyle/>
                    <a:p>
                      <a:pPr marL="0" marR="0">
                        <a:spcBef>
                          <a:spcPts val="0"/>
                        </a:spcBef>
                        <a:spcAft>
                          <a:spcPts val="0"/>
                        </a:spcAft>
                      </a:pPr>
                      <a:r>
                        <a:rPr lang="en-US" sz="1800" b="0" kern="100" dirty="0">
                          <a:effectLst/>
                        </a:rPr>
                        <a:t>Low Impact Design</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2 additional units per acre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0.02 additional FAR</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a:effectLst/>
                        </a:rPr>
                        <a:t>Designs shall, at a minimum, manage and capture stormwater runoff, to the maximum extent feasible, in a manner consistent with the integrated management practices (IMPs) as outlined in the City's Low Impact Development Manual.</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4130393"/>
                  </a:ext>
                </a:extLst>
              </a:tr>
              <a:tr h="1119190">
                <a:tc>
                  <a:txBody>
                    <a:bodyPr/>
                    <a:lstStyle/>
                    <a:p>
                      <a:pPr marL="0" marR="0">
                        <a:spcBef>
                          <a:spcPts val="0"/>
                        </a:spcBef>
                        <a:spcAft>
                          <a:spcPts val="0"/>
                        </a:spcAft>
                      </a:pPr>
                      <a:r>
                        <a:rPr lang="en-US" sz="1800" b="0" kern="100" dirty="0">
                          <a:effectLst/>
                        </a:rPr>
                        <a:t>Emergency storm shelters in mobile home or RV parks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2 additional units per acre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a:effectLst/>
                        </a:rPr>
                        <a:t>shelters which meet the design and construction requirements established within the latest “ICC 500 ICC/NSSA Standard for the Design and Construction of Storm Shelters”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0611386"/>
                  </a:ext>
                </a:extLst>
              </a:tr>
              <a:tr h="559595">
                <a:tc>
                  <a:txBody>
                    <a:bodyPr/>
                    <a:lstStyle/>
                    <a:p>
                      <a:pPr marL="0" marR="0">
                        <a:spcBef>
                          <a:spcPts val="0"/>
                        </a:spcBef>
                        <a:spcAft>
                          <a:spcPts val="0"/>
                        </a:spcAft>
                      </a:pPr>
                      <a:r>
                        <a:rPr lang="en-US" sz="1800" b="0" kern="100" dirty="0">
                          <a:effectLst/>
                        </a:rPr>
                        <a:t>Use of living shoreline techniques to prevent shoreline erosion</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Expedited review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a:effectLst/>
                        </a:rPr>
                        <a:t>One or more techniques</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4378529"/>
                  </a:ext>
                </a:extLst>
              </a:tr>
              <a:tr h="1398988">
                <a:tc>
                  <a:txBody>
                    <a:bodyPr/>
                    <a:lstStyle/>
                    <a:p>
                      <a:pPr marL="0" marR="0">
                        <a:spcBef>
                          <a:spcPts val="0"/>
                        </a:spcBef>
                        <a:spcAft>
                          <a:spcPts val="0"/>
                        </a:spcAft>
                      </a:pPr>
                      <a:r>
                        <a:rPr lang="en-US" sz="1800" b="0" kern="100" dirty="0">
                          <a:effectLst/>
                        </a:rPr>
                        <a:t>Co-location of Water-Dependent and Water-related Uses</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Expedited review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a:effectLst/>
                        </a:rPr>
                        <a:t>Minimum of 2 water-dependent uses; or 1 water-dependent and 1 water-related uses. Uses must be located within the same structure or provide cross access via a shared pedestrian pathway.</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7914952"/>
                  </a:ext>
                </a:extLst>
              </a:tr>
              <a:tr h="1188720">
                <a:tc>
                  <a:txBody>
                    <a:bodyPr/>
                    <a:lstStyle/>
                    <a:p>
                      <a:pPr marL="0" marR="0">
                        <a:spcBef>
                          <a:spcPts val="0"/>
                        </a:spcBef>
                        <a:spcAft>
                          <a:spcPts val="0"/>
                        </a:spcAft>
                      </a:pPr>
                      <a:r>
                        <a:rPr lang="en-US" sz="1800" b="0" kern="100" dirty="0">
                          <a:effectLst/>
                        </a:rPr>
                        <a:t>Green Building certification under one or more of the standards listed in Section 173.026</a:t>
                      </a:r>
                      <a:endParaRPr lang="en-US"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 </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kern="100">
                          <a:effectLst/>
                        </a:rPr>
                        <a:t>Expedited review</a:t>
                      </a:r>
                    </a:p>
                    <a:p>
                      <a:pPr marL="0" marR="0" algn="ctr">
                        <a:spcBef>
                          <a:spcPts val="0"/>
                        </a:spcBef>
                        <a:spcAft>
                          <a:spcPts val="0"/>
                        </a:spcAft>
                      </a:pPr>
                      <a:r>
                        <a:rPr lang="en-US" sz="1800" kern="100">
                          <a:effectLst/>
                        </a:rPr>
                        <a:t>Promotion signs</a:t>
                      </a:r>
                    </a:p>
                    <a:p>
                      <a:pPr marL="0" marR="0" algn="ctr">
                        <a:spcBef>
                          <a:spcPts val="0"/>
                        </a:spcBef>
                        <a:spcAft>
                          <a:spcPts val="0"/>
                        </a:spcAft>
                      </a:pPr>
                      <a:r>
                        <a:rPr lang="en-US" sz="1800" kern="100">
                          <a:effectLst/>
                        </a:rPr>
                        <a:t>Website promotion</a:t>
                      </a:r>
                    </a:p>
                    <a:p>
                      <a:pPr marL="0" marR="0" algn="ctr">
                        <a:spcBef>
                          <a:spcPts val="0"/>
                        </a:spcBef>
                        <a:spcAft>
                          <a:spcPts val="0"/>
                        </a:spcAft>
                      </a:pPr>
                      <a:r>
                        <a:rPr lang="en-US" sz="1800" kern="100">
                          <a:effectLst/>
                        </a:rPr>
                        <a:t>Building permit fee reduction</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kern="100" dirty="0">
                          <a:effectLst/>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7554243"/>
                  </a:ext>
                </a:extLst>
              </a:tr>
            </a:tbl>
          </a:graphicData>
        </a:graphic>
      </p:graphicFrame>
      <p:sp>
        <p:nvSpPr>
          <p:cNvPr id="17" name="TextBox 16">
            <a:extLst>
              <a:ext uri="{FF2B5EF4-FFF2-40B4-BE49-F238E27FC236}">
                <a16:creationId xmlns:a16="http://schemas.microsoft.com/office/drawing/2014/main" id="{A8959FA1-8415-0E56-001F-5D0275749EB5}"/>
              </a:ext>
            </a:extLst>
          </p:cNvPr>
          <p:cNvSpPr txBox="1"/>
          <p:nvPr/>
        </p:nvSpPr>
        <p:spPr>
          <a:xfrm>
            <a:off x="1031915" y="5011690"/>
            <a:ext cx="10972800" cy="461665"/>
          </a:xfrm>
          <a:prstGeom prst="rect">
            <a:avLst/>
          </a:prstGeom>
          <a:noFill/>
        </p:spPr>
        <p:txBody>
          <a:bodyPr wrap="square">
            <a:sp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DEVELOPMENT BONUS PROGRAM</a:t>
            </a:r>
            <a:endParaRPr lang="en-US" sz="2400" b="1" dirty="0"/>
          </a:p>
        </p:txBody>
      </p:sp>
      <p:sp>
        <p:nvSpPr>
          <p:cNvPr id="19" name="TextBox 18">
            <a:extLst>
              <a:ext uri="{FF2B5EF4-FFF2-40B4-BE49-F238E27FC236}">
                <a16:creationId xmlns:a16="http://schemas.microsoft.com/office/drawing/2014/main" id="{885876A9-18D2-68F3-9933-6D7915867C1C}"/>
              </a:ext>
            </a:extLst>
          </p:cNvPr>
          <p:cNvSpPr txBox="1"/>
          <p:nvPr/>
        </p:nvSpPr>
        <p:spPr>
          <a:xfrm>
            <a:off x="1031914" y="17799764"/>
            <a:ext cx="10972800" cy="338554"/>
          </a:xfrm>
          <a:prstGeom prst="rect">
            <a:avLst/>
          </a:prstGeom>
          <a:noFill/>
        </p:spPr>
        <p:txBody>
          <a:bodyPr wrap="square">
            <a:spAutoFit/>
          </a:bodyPr>
          <a:lstStyle/>
          <a:p>
            <a:r>
              <a:rPr lang="en-US" sz="1600" dirty="0">
                <a:effectLst/>
                <a:latin typeface="Calibri" panose="020F0502020204030204" pitchFamily="34" charset="0"/>
                <a:ea typeface="Calibri" panose="020F0502020204030204" pitchFamily="34" charset="0"/>
                <a:cs typeface="Times New Roman" panose="02020603050405020304" pitchFamily="18" charset="0"/>
              </a:rPr>
              <a:t>Where the features listed above are already required by Code, they shall be provided without a bonus.</a:t>
            </a:r>
            <a:endParaRPr lang="en-US" sz="1600" dirty="0"/>
          </a:p>
        </p:txBody>
      </p:sp>
    </p:spTree>
    <p:extLst>
      <p:ext uri="{BB962C8B-B14F-4D97-AF65-F5344CB8AC3E}">
        <p14:creationId xmlns:p14="http://schemas.microsoft.com/office/powerpoint/2010/main" val="3810434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755</TotalTime>
  <Words>19212</Words>
  <Application>Microsoft Office PowerPoint</Application>
  <PresentationFormat>Custom</PresentationFormat>
  <Paragraphs>3230</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Cambria</vt:lpstr>
      <vt:lpstr>Geometria</vt:lpstr>
      <vt:lpstr>Open Sans</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dc:creator>
  <cp:lastModifiedBy>LEA</cp:lastModifiedBy>
  <cp:revision>7</cp:revision>
  <dcterms:created xsi:type="dcterms:W3CDTF">2023-09-24T02:19:18Z</dcterms:created>
  <dcterms:modified xsi:type="dcterms:W3CDTF">2023-09-25T16:03:08Z</dcterms:modified>
</cp:coreProperties>
</file>