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3">
  <p:sldMasterIdLst>
    <p:sldMasterId id="2147483660" r:id="rId1"/>
  </p:sldMasterIdLst>
  <p:sldIdLst>
    <p:sldId id="259" r:id="rId2"/>
    <p:sldId id="260" r:id="rId3"/>
    <p:sldId id="261" r:id="rId4"/>
    <p:sldId id="257" r:id="rId5"/>
    <p:sldId id="262" r:id="rId6"/>
    <p:sldId id="265" r:id="rId7"/>
    <p:sldId id="266" r:id="rId8"/>
  </p:sldIdLst>
  <p:sldSz cx="43891200" cy="329184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17292A2E-F333-43FB-9621-5CBBE7FDCDCB}" styleName="Light Style 2 - Accent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912C8C85-51F0-491E-9774-3900AFEF0FD7}" styleName="Light Style 2 - Accent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F2DE63D5-997A-4646-A377-4702673A728D}" styleName="Light Style 2 - Accent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449" autoAdjust="0"/>
    <p:restoredTop sz="94660"/>
  </p:normalViewPr>
  <p:slideViewPr>
    <p:cSldViewPr snapToGrid="0">
      <p:cViewPr>
        <p:scale>
          <a:sx n="30" d="100"/>
          <a:sy n="30" d="100"/>
        </p:scale>
        <p:origin x="978" y="2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291840" y="5387342"/>
            <a:ext cx="37307520" cy="11460480"/>
          </a:xfrm>
        </p:spPr>
        <p:txBody>
          <a:bodyPr anchor="b"/>
          <a:lstStyle>
            <a:lvl1pPr algn="ctr">
              <a:defRPr sz="28800"/>
            </a:lvl1pPr>
          </a:lstStyle>
          <a:p>
            <a:r>
              <a:rPr lang="en-US"/>
              <a:t>Click to edit Master title style</a:t>
            </a:r>
            <a:endParaRPr lang="en-US" dirty="0"/>
          </a:p>
        </p:txBody>
      </p:sp>
      <p:sp>
        <p:nvSpPr>
          <p:cNvPr id="3" name="Subtitle 2"/>
          <p:cNvSpPr>
            <a:spLocks noGrp="1"/>
          </p:cNvSpPr>
          <p:nvPr>
            <p:ph type="subTitle" idx="1"/>
          </p:nvPr>
        </p:nvSpPr>
        <p:spPr>
          <a:xfrm>
            <a:off x="5486400" y="17289782"/>
            <a:ext cx="32918400" cy="7947658"/>
          </a:xfrm>
        </p:spPr>
        <p:txBody>
          <a:bodyPr/>
          <a:lstStyle>
            <a:lvl1pPr marL="0" indent="0" algn="ctr">
              <a:buNone/>
              <a:defRPr sz="11520"/>
            </a:lvl1pPr>
            <a:lvl2pPr marL="2194560" indent="0" algn="ctr">
              <a:buNone/>
              <a:defRPr sz="9600"/>
            </a:lvl2pPr>
            <a:lvl3pPr marL="4389120" indent="0" algn="ctr">
              <a:buNone/>
              <a:defRPr sz="8640"/>
            </a:lvl3pPr>
            <a:lvl4pPr marL="6583680" indent="0" algn="ctr">
              <a:buNone/>
              <a:defRPr sz="7680"/>
            </a:lvl4pPr>
            <a:lvl5pPr marL="8778240" indent="0" algn="ctr">
              <a:buNone/>
              <a:defRPr sz="7680"/>
            </a:lvl5pPr>
            <a:lvl6pPr marL="10972800" indent="0" algn="ctr">
              <a:buNone/>
              <a:defRPr sz="7680"/>
            </a:lvl6pPr>
            <a:lvl7pPr marL="13167360" indent="0" algn="ctr">
              <a:buNone/>
              <a:defRPr sz="7680"/>
            </a:lvl7pPr>
            <a:lvl8pPr marL="15361920" indent="0" algn="ctr">
              <a:buNone/>
              <a:defRPr sz="7680"/>
            </a:lvl8pPr>
            <a:lvl9pPr marL="17556480" indent="0" algn="ctr">
              <a:buNone/>
              <a:defRPr sz="768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3DBFFA41-44EB-4400-9708-6DA15630DFAF}" type="datetimeFigureOut">
              <a:rPr lang="en-US" smtClean="0"/>
              <a:t>9/25/2023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286A5EC-14A8-44C3-97E9-EFC65A362DE2}" type="slidenum">
              <a:rPr lang="en-US" smtClean="0"/>
              <a:t>‹#›</a:t>
            </a:fld>
            <a:endParaRPr lang="en-US"/>
          </a:p>
        </p:txBody>
      </p:sp>
    </p:spTree>
    <p:extLst>
      <p:ext uri="{BB962C8B-B14F-4D97-AF65-F5344CB8AC3E}">
        <p14:creationId xmlns:p14="http://schemas.microsoft.com/office/powerpoint/2010/main" val="8544070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DBFFA41-44EB-4400-9708-6DA15630DFAF}" type="datetimeFigureOut">
              <a:rPr lang="en-US" smtClean="0"/>
              <a:t>9/25/2023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286A5EC-14A8-44C3-97E9-EFC65A362DE2}" type="slidenum">
              <a:rPr lang="en-US" smtClean="0"/>
              <a:t>‹#›</a:t>
            </a:fld>
            <a:endParaRPr lang="en-US"/>
          </a:p>
        </p:txBody>
      </p:sp>
    </p:spTree>
    <p:extLst>
      <p:ext uri="{BB962C8B-B14F-4D97-AF65-F5344CB8AC3E}">
        <p14:creationId xmlns:p14="http://schemas.microsoft.com/office/powerpoint/2010/main" val="8328911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1409642" y="1752600"/>
            <a:ext cx="9464040" cy="27896822"/>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3017522" y="1752600"/>
            <a:ext cx="27843480" cy="2789682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DBFFA41-44EB-4400-9708-6DA15630DFAF}" type="datetimeFigureOut">
              <a:rPr lang="en-US" smtClean="0"/>
              <a:t>9/25/2023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286A5EC-14A8-44C3-97E9-EFC65A362DE2}" type="slidenum">
              <a:rPr lang="en-US" smtClean="0"/>
              <a:t>‹#›</a:t>
            </a:fld>
            <a:endParaRPr lang="en-US"/>
          </a:p>
        </p:txBody>
      </p:sp>
    </p:spTree>
    <p:extLst>
      <p:ext uri="{BB962C8B-B14F-4D97-AF65-F5344CB8AC3E}">
        <p14:creationId xmlns:p14="http://schemas.microsoft.com/office/powerpoint/2010/main" val="31119053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DBFFA41-44EB-4400-9708-6DA15630DFAF}" type="datetimeFigureOut">
              <a:rPr lang="en-US" smtClean="0"/>
              <a:t>9/25/2023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286A5EC-14A8-44C3-97E9-EFC65A362DE2}" type="slidenum">
              <a:rPr lang="en-US" smtClean="0"/>
              <a:t>‹#›</a:t>
            </a:fld>
            <a:endParaRPr lang="en-US"/>
          </a:p>
        </p:txBody>
      </p:sp>
    </p:spTree>
    <p:extLst>
      <p:ext uri="{BB962C8B-B14F-4D97-AF65-F5344CB8AC3E}">
        <p14:creationId xmlns:p14="http://schemas.microsoft.com/office/powerpoint/2010/main" val="39124524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994662" y="8206749"/>
            <a:ext cx="37856160" cy="13693138"/>
          </a:xfrm>
        </p:spPr>
        <p:txBody>
          <a:bodyPr anchor="b"/>
          <a:lstStyle>
            <a:lvl1pPr>
              <a:defRPr sz="28800"/>
            </a:lvl1pPr>
          </a:lstStyle>
          <a:p>
            <a:r>
              <a:rPr lang="en-US"/>
              <a:t>Click to edit Master title style</a:t>
            </a:r>
            <a:endParaRPr lang="en-US" dirty="0"/>
          </a:p>
        </p:txBody>
      </p:sp>
      <p:sp>
        <p:nvSpPr>
          <p:cNvPr id="3" name="Text Placeholder 2"/>
          <p:cNvSpPr>
            <a:spLocks noGrp="1"/>
          </p:cNvSpPr>
          <p:nvPr>
            <p:ph type="body" idx="1"/>
          </p:nvPr>
        </p:nvSpPr>
        <p:spPr>
          <a:xfrm>
            <a:off x="2994662" y="22029429"/>
            <a:ext cx="37856160" cy="7200898"/>
          </a:xfrm>
        </p:spPr>
        <p:txBody>
          <a:bodyPr/>
          <a:lstStyle>
            <a:lvl1pPr marL="0" indent="0">
              <a:buNone/>
              <a:defRPr sz="11520">
                <a:solidFill>
                  <a:schemeClr val="tx1"/>
                </a:solidFill>
              </a:defRPr>
            </a:lvl1pPr>
            <a:lvl2pPr marL="2194560" indent="0">
              <a:buNone/>
              <a:defRPr sz="9600">
                <a:solidFill>
                  <a:schemeClr val="tx1">
                    <a:tint val="75000"/>
                  </a:schemeClr>
                </a:solidFill>
              </a:defRPr>
            </a:lvl2pPr>
            <a:lvl3pPr marL="4389120" indent="0">
              <a:buNone/>
              <a:defRPr sz="8640">
                <a:solidFill>
                  <a:schemeClr val="tx1">
                    <a:tint val="75000"/>
                  </a:schemeClr>
                </a:solidFill>
              </a:defRPr>
            </a:lvl3pPr>
            <a:lvl4pPr marL="6583680" indent="0">
              <a:buNone/>
              <a:defRPr sz="7680">
                <a:solidFill>
                  <a:schemeClr val="tx1">
                    <a:tint val="75000"/>
                  </a:schemeClr>
                </a:solidFill>
              </a:defRPr>
            </a:lvl4pPr>
            <a:lvl5pPr marL="8778240" indent="0">
              <a:buNone/>
              <a:defRPr sz="7680">
                <a:solidFill>
                  <a:schemeClr val="tx1">
                    <a:tint val="75000"/>
                  </a:schemeClr>
                </a:solidFill>
              </a:defRPr>
            </a:lvl5pPr>
            <a:lvl6pPr marL="10972800" indent="0">
              <a:buNone/>
              <a:defRPr sz="7680">
                <a:solidFill>
                  <a:schemeClr val="tx1">
                    <a:tint val="75000"/>
                  </a:schemeClr>
                </a:solidFill>
              </a:defRPr>
            </a:lvl6pPr>
            <a:lvl7pPr marL="13167360" indent="0">
              <a:buNone/>
              <a:defRPr sz="7680">
                <a:solidFill>
                  <a:schemeClr val="tx1">
                    <a:tint val="75000"/>
                  </a:schemeClr>
                </a:solidFill>
              </a:defRPr>
            </a:lvl7pPr>
            <a:lvl8pPr marL="15361920" indent="0">
              <a:buNone/>
              <a:defRPr sz="7680">
                <a:solidFill>
                  <a:schemeClr val="tx1">
                    <a:tint val="75000"/>
                  </a:schemeClr>
                </a:solidFill>
              </a:defRPr>
            </a:lvl8pPr>
            <a:lvl9pPr marL="17556480" indent="0">
              <a:buNone/>
              <a:defRPr sz="768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DBFFA41-44EB-4400-9708-6DA15630DFAF}" type="datetimeFigureOut">
              <a:rPr lang="en-US" smtClean="0"/>
              <a:t>9/25/2023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286A5EC-14A8-44C3-97E9-EFC65A362DE2}" type="slidenum">
              <a:rPr lang="en-US" smtClean="0"/>
              <a:t>‹#›</a:t>
            </a:fld>
            <a:endParaRPr lang="en-US"/>
          </a:p>
        </p:txBody>
      </p:sp>
    </p:spTree>
    <p:extLst>
      <p:ext uri="{BB962C8B-B14F-4D97-AF65-F5344CB8AC3E}">
        <p14:creationId xmlns:p14="http://schemas.microsoft.com/office/powerpoint/2010/main" val="36599226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3017520" y="8763000"/>
            <a:ext cx="18653760" cy="208864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22219920" y="8763000"/>
            <a:ext cx="18653760" cy="208864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DBFFA41-44EB-4400-9708-6DA15630DFAF}" type="datetimeFigureOut">
              <a:rPr lang="en-US" smtClean="0"/>
              <a:t>9/25/2023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286A5EC-14A8-44C3-97E9-EFC65A362DE2}" type="slidenum">
              <a:rPr lang="en-US" smtClean="0"/>
              <a:t>‹#›</a:t>
            </a:fld>
            <a:endParaRPr lang="en-US"/>
          </a:p>
        </p:txBody>
      </p:sp>
    </p:spTree>
    <p:extLst>
      <p:ext uri="{BB962C8B-B14F-4D97-AF65-F5344CB8AC3E}">
        <p14:creationId xmlns:p14="http://schemas.microsoft.com/office/powerpoint/2010/main" val="5413307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023237" y="1752607"/>
            <a:ext cx="37856160" cy="6362702"/>
          </a:xfrm>
        </p:spPr>
        <p:txBody>
          <a:bodyPr/>
          <a:lstStyle/>
          <a:p>
            <a:r>
              <a:rPr lang="en-US"/>
              <a:t>Click to edit Master title style</a:t>
            </a:r>
            <a:endParaRPr lang="en-US" dirty="0"/>
          </a:p>
        </p:txBody>
      </p:sp>
      <p:sp>
        <p:nvSpPr>
          <p:cNvPr id="3" name="Text Placeholder 2"/>
          <p:cNvSpPr>
            <a:spLocks noGrp="1"/>
          </p:cNvSpPr>
          <p:nvPr>
            <p:ph type="body" idx="1"/>
          </p:nvPr>
        </p:nvSpPr>
        <p:spPr>
          <a:xfrm>
            <a:off x="3023242" y="8069582"/>
            <a:ext cx="18568032" cy="3954778"/>
          </a:xfrm>
        </p:spPr>
        <p:txBody>
          <a:bodyPr anchor="b"/>
          <a:lstStyle>
            <a:lvl1pPr marL="0" indent="0">
              <a:buNone/>
              <a:defRPr sz="11520" b="1"/>
            </a:lvl1pPr>
            <a:lvl2pPr marL="2194560" indent="0">
              <a:buNone/>
              <a:defRPr sz="9600" b="1"/>
            </a:lvl2pPr>
            <a:lvl3pPr marL="4389120" indent="0">
              <a:buNone/>
              <a:defRPr sz="8640" b="1"/>
            </a:lvl3pPr>
            <a:lvl4pPr marL="6583680" indent="0">
              <a:buNone/>
              <a:defRPr sz="7680" b="1"/>
            </a:lvl4pPr>
            <a:lvl5pPr marL="8778240" indent="0">
              <a:buNone/>
              <a:defRPr sz="7680" b="1"/>
            </a:lvl5pPr>
            <a:lvl6pPr marL="10972800" indent="0">
              <a:buNone/>
              <a:defRPr sz="7680" b="1"/>
            </a:lvl6pPr>
            <a:lvl7pPr marL="13167360" indent="0">
              <a:buNone/>
              <a:defRPr sz="7680" b="1"/>
            </a:lvl7pPr>
            <a:lvl8pPr marL="15361920" indent="0">
              <a:buNone/>
              <a:defRPr sz="7680" b="1"/>
            </a:lvl8pPr>
            <a:lvl9pPr marL="17556480" indent="0">
              <a:buNone/>
              <a:defRPr sz="7680" b="1"/>
            </a:lvl9pPr>
          </a:lstStyle>
          <a:p>
            <a:pPr lvl="0"/>
            <a:r>
              <a:rPr lang="en-US"/>
              <a:t>Click to edit Master text styles</a:t>
            </a:r>
          </a:p>
        </p:txBody>
      </p:sp>
      <p:sp>
        <p:nvSpPr>
          <p:cNvPr id="4" name="Content Placeholder 3"/>
          <p:cNvSpPr>
            <a:spLocks noGrp="1"/>
          </p:cNvSpPr>
          <p:nvPr>
            <p:ph sz="half" idx="2"/>
          </p:nvPr>
        </p:nvSpPr>
        <p:spPr>
          <a:xfrm>
            <a:off x="3023242" y="12024360"/>
            <a:ext cx="18568032" cy="176860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22219922" y="8069582"/>
            <a:ext cx="18659477" cy="3954778"/>
          </a:xfrm>
        </p:spPr>
        <p:txBody>
          <a:bodyPr anchor="b"/>
          <a:lstStyle>
            <a:lvl1pPr marL="0" indent="0">
              <a:buNone/>
              <a:defRPr sz="11520" b="1"/>
            </a:lvl1pPr>
            <a:lvl2pPr marL="2194560" indent="0">
              <a:buNone/>
              <a:defRPr sz="9600" b="1"/>
            </a:lvl2pPr>
            <a:lvl3pPr marL="4389120" indent="0">
              <a:buNone/>
              <a:defRPr sz="8640" b="1"/>
            </a:lvl3pPr>
            <a:lvl4pPr marL="6583680" indent="0">
              <a:buNone/>
              <a:defRPr sz="7680" b="1"/>
            </a:lvl4pPr>
            <a:lvl5pPr marL="8778240" indent="0">
              <a:buNone/>
              <a:defRPr sz="7680" b="1"/>
            </a:lvl5pPr>
            <a:lvl6pPr marL="10972800" indent="0">
              <a:buNone/>
              <a:defRPr sz="7680" b="1"/>
            </a:lvl6pPr>
            <a:lvl7pPr marL="13167360" indent="0">
              <a:buNone/>
              <a:defRPr sz="7680" b="1"/>
            </a:lvl7pPr>
            <a:lvl8pPr marL="15361920" indent="0">
              <a:buNone/>
              <a:defRPr sz="7680" b="1"/>
            </a:lvl8pPr>
            <a:lvl9pPr marL="17556480" indent="0">
              <a:buNone/>
              <a:defRPr sz="7680" b="1"/>
            </a:lvl9pPr>
          </a:lstStyle>
          <a:p>
            <a:pPr lvl="0"/>
            <a:r>
              <a:rPr lang="en-US"/>
              <a:t>Click to edit Master text styles</a:t>
            </a:r>
          </a:p>
        </p:txBody>
      </p:sp>
      <p:sp>
        <p:nvSpPr>
          <p:cNvPr id="6" name="Content Placeholder 5"/>
          <p:cNvSpPr>
            <a:spLocks noGrp="1"/>
          </p:cNvSpPr>
          <p:nvPr>
            <p:ph sz="quarter" idx="4"/>
          </p:nvPr>
        </p:nvSpPr>
        <p:spPr>
          <a:xfrm>
            <a:off x="22219922" y="12024360"/>
            <a:ext cx="18659477" cy="176860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DBFFA41-44EB-4400-9708-6DA15630DFAF}" type="datetimeFigureOut">
              <a:rPr lang="en-US" smtClean="0"/>
              <a:t>9/25/2023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286A5EC-14A8-44C3-97E9-EFC65A362DE2}" type="slidenum">
              <a:rPr lang="en-US" smtClean="0"/>
              <a:t>‹#›</a:t>
            </a:fld>
            <a:endParaRPr lang="en-US"/>
          </a:p>
        </p:txBody>
      </p:sp>
    </p:spTree>
    <p:extLst>
      <p:ext uri="{BB962C8B-B14F-4D97-AF65-F5344CB8AC3E}">
        <p14:creationId xmlns:p14="http://schemas.microsoft.com/office/powerpoint/2010/main" val="12035908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3DBFFA41-44EB-4400-9708-6DA15630DFAF}" type="datetimeFigureOut">
              <a:rPr lang="en-US" smtClean="0"/>
              <a:t>9/25/2023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286A5EC-14A8-44C3-97E9-EFC65A362DE2}" type="slidenum">
              <a:rPr lang="en-US" smtClean="0"/>
              <a:t>‹#›</a:t>
            </a:fld>
            <a:endParaRPr lang="en-US"/>
          </a:p>
        </p:txBody>
      </p:sp>
    </p:spTree>
    <p:extLst>
      <p:ext uri="{BB962C8B-B14F-4D97-AF65-F5344CB8AC3E}">
        <p14:creationId xmlns:p14="http://schemas.microsoft.com/office/powerpoint/2010/main" val="38499357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DBFFA41-44EB-4400-9708-6DA15630DFAF}" type="datetimeFigureOut">
              <a:rPr lang="en-US" smtClean="0"/>
              <a:t>9/25/2023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286A5EC-14A8-44C3-97E9-EFC65A362DE2}" type="slidenum">
              <a:rPr lang="en-US" smtClean="0"/>
              <a:t>‹#›</a:t>
            </a:fld>
            <a:endParaRPr lang="en-US"/>
          </a:p>
        </p:txBody>
      </p:sp>
    </p:spTree>
    <p:extLst>
      <p:ext uri="{BB962C8B-B14F-4D97-AF65-F5344CB8AC3E}">
        <p14:creationId xmlns:p14="http://schemas.microsoft.com/office/powerpoint/2010/main" val="26906859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23237" y="2194560"/>
            <a:ext cx="14156054" cy="7680960"/>
          </a:xfrm>
        </p:spPr>
        <p:txBody>
          <a:bodyPr anchor="b"/>
          <a:lstStyle>
            <a:lvl1pPr>
              <a:defRPr sz="15360"/>
            </a:lvl1pPr>
          </a:lstStyle>
          <a:p>
            <a:r>
              <a:rPr lang="en-US"/>
              <a:t>Click to edit Master title style</a:t>
            </a:r>
            <a:endParaRPr lang="en-US" dirty="0"/>
          </a:p>
        </p:txBody>
      </p:sp>
      <p:sp>
        <p:nvSpPr>
          <p:cNvPr id="3" name="Content Placeholder 2"/>
          <p:cNvSpPr>
            <a:spLocks noGrp="1"/>
          </p:cNvSpPr>
          <p:nvPr>
            <p:ph idx="1"/>
          </p:nvPr>
        </p:nvSpPr>
        <p:spPr>
          <a:xfrm>
            <a:off x="18659477" y="4739647"/>
            <a:ext cx="22219920" cy="23393400"/>
          </a:xfrm>
        </p:spPr>
        <p:txBody>
          <a:bodyPr/>
          <a:lstStyle>
            <a:lvl1pPr>
              <a:defRPr sz="15360"/>
            </a:lvl1pPr>
            <a:lvl2pPr>
              <a:defRPr sz="13440"/>
            </a:lvl2pPr>
            <a:lvl3pPr>
              <a:defRPr sz="11520"/>
            </a:lvl3pPr>
            <a:lvl4pPr>
              <a:defRPr sz="9600"/>
            </a:lvl4pPr>
            <a:lvl5pPr>
              <a:defRPr sz="9600"/>
            </a:lvl5pPr>
            <a:lvl6pPr>
              <a:defRPr sz="9600"/>
            </a:lvl6pPr>
            <a:lvl7pPr>
              <a:defRPr sz="9600"/>
            </a:lvl7pPr>
            <a:lvl8pPr>
              <a:defRPr sz="9600"/>
            </a:lvl8pPr>
            <a:lvl9pPr>
              <a:defRPr sz="9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3023237" y="9875520"/>
            <a:ext cx="14156054" cy="18295622"/>
          </a:xfrm>
        </p:spPr>
        <p:txBody>
          <a:bodyPr/>
          <a:lstStyle>
            <a:lvl1pPr marL="0" indent="0">
              <a:buNone/>
              <a:defRPr sz="7680"/>
            </a:lvl1pPr>
            <a:lvl2pPr marL="2194560" indent="0">
              <a:buNone/>
              <a:defRPr sz="6720"/>
            </a:lvl2pPr>
            <a:lvl3pPr marL="4389120" indent="0">
              <a:buNone/>
              <a:defRPr sz="5760"/>
            </a:lvl3pPr>
            <a:lvl4pPr marL="6583680" indent="0">
              <a:buNone/>
              <a:defRPr sz="4800"/>
            </a:lvl4pPr>
            <a:lvl5pPr marL="8778240" indent="0">
              <a:buNone/>
              <a:defRPr sz="4800"/>
            </a:lvl5pPr>
            <a:lvl6pPr marL="10972800" indent="0">
              <a:buNone/>
              <a:defRPr sz="4800"/>
            </a:lvl6pPr>
            <a:lvl7pPr marL="13167360" indent="0">
              <a:buNone/>
              <a:defRPr sz="4800"/>
            </a:lvl7pPr>
            <a:lvl8pPr marL="15361920" indent="0">
              <a:buNone/>
              <a:defRPr sz="4800"/>
            </a:lvl8pPr>
            <a:lvl9pPr marL="17556480" indent="0">
              <a:buNone/>
              <a:defRPr sz="4800"/>
            </a:lvl9pPr>
          </a:lstStyle>
          <a:p>
            <a:pPr lvl="0"/>
            <a:r>
              <a:rPr lang="en-US"/>
              <a:t>Click to edit Master text styles</a:t>
            </a:r>
          </a:p>
        </p:txBody>
      </p:sp>
      <p:sp>
        <p:nvSpPr>
          <p:cNvPr id="5" name="Date Placeholder 4"/>
          <p:cNvSpPr>
            <a:spLocks noGrp="1"/>
          </p:cNvSpPr>
          <p:nvPr>
            <p:ph type="dt" sz="half" idx="10"/>
          </p:nvPr>
        </p:nvSpPr>
        <p:spPr/>
        <p:txBody>
          <a:bodyPr/>
          <a:lstStyle/>
          <a:p>
            <a:fld id="{3DBFFA41-44EB-4400-9708-6DA15630DFAF}" type="datetimeFigureOut">
              <a:rPr lang="en-US" smtClean="0"/>
              <a:t>9/25/2023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286A5EC-14A8-44C3-97E9-EFC65A362DE2}" type="slidenum">
              <a:rPr lang="en-US" smtClean="0"/>
              <a:t>‹#›</a:t>
            </a:fld>
            <a:endParaRPr lang="en-US"/>
          </a:p>
        </p:txBody>
      </p:sp>
    </p:spTree>
    <p:extLst>
      <p:ext uri="{BB962C8B-B14F-4D97-AF65-F5344CB8AC3E}">
        <p14:creationId xmlns:p14="http://schemas.microsoft.com/office/powerpoint/2010/main" val="3893986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23237" y="2194560"/>
            <a:ext cx="14156054" cy="7680960"/>
          </a:xfrm>
        </p:spPr>
        <p:txBody>
          <a:bodyPr anchor="b"/>
          <a:lstStyle>
            <a:lvl1pPr>
              <a:defRPr sz="15360"/>
            </a:lvl1pPr>
          </a:lstStyle>
          <a:p>
            <a:r>
              <a:rPr lang="en-US"/>
              <a:t>Click to edit Master title style</a:t>
            </a:r>
            <a:endParaRPr lang="en-US" dirty="0"/>
          </a:p>
        </p:txBody>
      </p:sp>
      <p:sp>
        <p:nvSpPr>
          <p:cNvPr id="3" name="Picture Placeholder 2"/>
          <p:cNvSpPr>
            <a:spLocks noGrp="1" noChangeAspect="1"/>
          </p:cNvSpPr>
          <p:nvPr>
            <p:ph type="pic" idx="1"/>
          </p:nvPr>
        </p:nvSpPr>
        <p:spPr>
          <a:xfrm>
            <a:off x="18659477" y="4739647"/>
            <a:ext cx="22219920" cy="23393400"/>
          </a:xfrm>
        </p:spPr>
        <p:txBody>
          <a:bodyPr anchor="t"/>
          <a:lstStyle>
            <a:lvl1pPr marL="0" indent="0">
              <a:buNone/>
              <a:defRPr sz="15360"/>
            </a:lvl1pPr>
            <a:lvl2pPr marL="2194560" indent="0">
              <a:buNone/>
              <a:defRPr sz="13440"/>
            </a:lvl2pPr>
            <a:lvl3pPr marL="4389120" indent="0">
              <a:buNone/>
              <a:defRPr sz="11520"/>
            </a:lvl3pPr>
            <a:lvl4pPr marL="6583680" indent="0">
              <a:buNone/>
              <a:defRPr sz="9600"/>
            </a:lvl4pPr>
            <a:lvl5pPr marL="8778240" indent="0">
              <a:buNone/>
              <a:defRPr sz="9600"/>
            </a:lvl5pPr>
            <a:lvl6pPr marL="10972800" indent="0">
              <a:buNone/>
              <a:defRPr sz="9600"/>
            </a:lvl6pPr>
            <a:lvl7pPr marL="13167360" indent="0">
              <a:buNone/>
              <a:defRPr sz="9600"/>
            </a:lvl7pPr>
            <a:lvl8pPr marL="15361920" indent="0">
              <a:buNone/>
              <a:defRPr sz="9600"/>
            </a:lvl8pPr>
            <a:lvl9pPr marL="17556480" indent="0">
              <a:buNone/>
              <a:defRPr sz="9600"/>
            </a:lvl9pPr>
          </a:lstStyle>
          <a:p>
            <a:r>
              <a:rPr lang="en-US"/>
              <a:t>Click icon to add picture</a:t>
            </a:r>
            <a:endParaRPr lang="en-US" dirty="0"/>
          </a:p>
        </p:txBody>
      </p:sp>
      <p:sp>
        <p:nvSpPr>
          <p:cNvPr id="4" name="Text Placeholder 3"/>
          <p:cNvSpPr>
            <a:spLocks noGrp="1"/>
          </p:cNvSpPr>
          <p:nvPr>
            <p:ph type="body" sz="half" idx="2"/>
          </p:nvPr>
        </p:nvSpPr>
        <p:spPr>
          <a:xfrm>
            <a:off x="3023237" y="9875520"/>
            <a:ext cx="14156054" cy="18295622"/>
          </a:xfrm>
        </p:spPr>
        <p:txBody>
          <a:bodyPr/>
          <a:lstStyle>
            <a:lvl1pPr marL="0" indent="0">
              <a:buNone/>
              <a:defRPr sz="7680"/>
            </a:lvl1pPr>
            <a:lvl2pPr marL="2194560" indent="0">
              <a:buNone/>
              <a:defRPr sz="6720"/>
            </a:lvl2pPr>
            <a:lvl3pPr marL="4389120" indent="0">
              <a:buNone/>
              <a:defRPr sz="5760"/>
            </a:lvl3pPr>
            <a:lvl4pPr marL="6583680" indent="0">
              <a:buNone/>
              <a:defRPr sz="4800"/>
            </a:lvl4pPr>
            <a:lvl5pPr marL="8778240" indent="0">
              <a:buNone/>
              <a:defRPr sz="4800"/>
            </a:lvl5pPr>
            <a:lvl6pPr marL="10972800" indent="0">
              <a:buNone/>
              <a:defRPr sz="4800"/>
            </a:lvl6pPr>
            <a:lvl7pPr marL="13167360" indent="0">
              <a:buNone/>
              <a:defRPr sz="4800"/>
            </a:lvl7pPr>
            <a:lvl8pPr marL="15361920" indent="0">
              <a:buNone/>
              <a:defRPr sz="4800"/>
            </a:lvl8pPr>
            <a:lvl9pPr marL="17556480" indent="0">
              <a:buNone/>
              <a:defRPr sz="4800"/>
            </a:lvl9pPr>
          </a:lstStyle>
          <a:p>
            <a:pPr lvl="0"/>
            <a:r>
              <a:rPr lang="en-US"/>
              <a:t>Click to edit Master text styles</a:t>
            </a:r>
          </a:p>
        </p:txBody>
      </p:sp>
      <p:sp>
        <p:nvSpPr>
          <p:cNvPr id="5" name="Date Placeholder 4"/>
          <p:cNvSpPr>
            <a:spLocks noGrp="1"/>
          </p:cNvSpPr>
          <p:nvPr>
            <p:ph type="dt" sz="half" idx="10"/>
          </p:nvPr>
        </p:nvSpPr>
        <p:spPr/>
        <p:txBody>
          <a:bodyPr/>
          <a:lstStyle/>
          <a:p>
            <a:fld id="{3DBFFA41-44EB-4400-9708-6DA15630DFAF}" type="datetimeFigureOut">
              <a:rPr lang="en-US" smtClean="0"/>
              <a:t>9/25/2023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286A5EC-14A8-44C3-97E9-EFC65A362DE2}" type="slidenum">
              <a:rPr lang="en-US" smtClean="0"/>
              <a:t>‹#›</a:t>
            </a:fld>
            <a:endParaRPr lang="en-US"/>
          </a:p>
        </p:txBody>
      </p:sp>
    </p:spTree>
    <p:extLst>
      <p:ext uri="{BB962C8B-B14F-4D97-AF65-F5344CB8AC3E}">
        <p14:creationId xmlns:p14="http://schemas.microsoft.com/office/powerpoint/2010/main" val="6460715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017520" y="1752607"/>
            <a:ext cx="37856160" cy="6362702"/>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3017520" y="8763000"/>
            <a:ext cx="37856160" cy="2088642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3017520" y="30510487"/>
            <a:ext cx="9875520" cy="1752600"/>
          </a:xfrm>
          <a:prstGeom prst="rect">
            <a:avLst/>
          </a:prstGeom>
        </p:spPr>
        <p:txBody>
          <a:bodyPr vert="horz" lIns="91440" tIns="45720" rIns="91440" bIns="45720" rtlCol="0" anchor="ctr"/>
          <a:lstStyle>
            <a:lvl1pPr algn="l">
              <a:defRPr sz="5760">
                <a:solidFill>
                  <a:schemeClr val="tx1">
                    <a:tint val="75000"/>
                  </a:schemeClr>
                </a:solidFill>
              </a:defRPr>
            </a:lvl1pPr>
          </a:lstStyle>
          <a:p>
            <a:fld id="{3DBFFA41-44EB-4400-9708-6DA15630DFAF}" type="datetimeFigureOut">
              <a:rPr lang="en-US" smtClean="0"/>
              <a:t>9/25/2023</a:t>
            </a:fld>
            <a:endParaRPr lang="en-US"/>
          </a:p>
        </p:txBody>
      </p:sp>
      <p:sp>
        <p:nvSpPr>
          <p:cNvPr id="5" name="Footer Placeholder 4"/>
          <p:cNvSpPr>
            <a:spLocks noGrp="1"/>
          </p:cNvSpPr>
          <p:nvPr>
            <p:ph type="ftr" sz="quarter" idx="3"/>
          </p:nvPr>
        </p:nvSpPr>
        <p:spPr>
          <a:xfrm>
            <a:off x="14538960" y="30510487"/>
            <a:ext cx="14813280" cy="1752600"/>
          </a:xfrm>
          <a:prstGeom prst="rect">
            <a:avLst/>
          </a:prstGeom>
        </p:spPr>
        <p:txBody>
          <a:bodyPr vert="horz" lIns="91440" tIns="45720" rIns="91440" bIns="45720" rtlCol="0" anchor="ctr"/>
          <a:lstStyle>
            <a:lvl1pPr algn="ctr">
              <a:defRPr sz="576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30998160" y="30510487"/>
            <a:ext cx="9875520" cy="1752600"/>
          </a:xfrm>
          <a:prstGeom prst="rect">
            <a:avLst/>
          </a:prstGeom>
        </p:spPr>
        <p:txBody>
          <a:bodyPr vert="horz" lIns="91440" tIns="45720" rIns="91440" bIns="45720" rtlCol="0" anchor="ctr"/>
          <a:lstStyle>
            <a:lvl1pPr algn="r">
              <a:defRPr sz="5760">
                <a:solidFill>
                  <a:schemeClr val="tx1">
                    <a:tint val="75000"/>
                  </a:schemeClr>
                </a:solidFill>
              </a:defRPr>
            </a:lvl1pPr>
          </a:lstStyle>
          <a:p>
            <a:fld id="{6286A5EC-14A8-44C3-97E9-EFC65A362DE2}" type="slidenum">
              <a:rPr lang="en-US" smtClean="0"/>
              <a:t>‹#›</a:t>
            </a:fld>
            <a:endParaRPr lang="en-US"/>
          </a:p>
        </p:txBody>
      </p:sp>
    </p:spTree>
    <p:extLst>
      <p:ext uri="{BB962C8B-B14F-4D97-AF65-F5344CB8AC3E}">
        <p14:creationId xmlns:p14="http://schemas.microsoft.com/office/powerpoint/2010/main" val="7656674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4389120" rtl="0" eaLnBrk="1" latinLnBrk="0" hangingPunct="1">
        <a:lnSpc>
          <a:spcPct val="90000"/>
        </a:lnSpc>
        <a:spcBef>
          <a:spcPct val="0"/>
        </a:spcBef>
        <a:buNone/>
        <a:defRPr sz="21120" kern="1200">
          <a:solidFill>
            <a:schemeClr val="tx1"/>
          </a:solidFill>
          <a:latin typeface="+mj-lt"/>
          <a:ea typeface="+mj-ea"/>
          <a:cs typeface="+mj-cs"/>
        </a:defRPr>
      </a:lvl1pPr>
    </p:titleStyle>
    <p:bodyStyle>
      <a:lvl1pPr marL="1097280" indent="-1097280" algn="l" defTabSz="4389120" rtl="0" eaLnBrk="1" latinLnBrk="0" hangingPunct="1">
        <a:lnSpc>
          <a:spcPct val="90000"/>
        </a:lnSpc>
        <a:spcBef>
          <a:spcPts val="4800"/>
        </a:spcBef>
        <a:buFont typeface="Arial" panose="020B0604020202020204" pitchFamily="34" charset="0"/>
        <a:buChar char="•"/>
        <a:defRPr sz="13440" kern="1200">
          <a:solidFill>
            <a:schemeClr val="tx1"/>
          </a:solidFill>
          <a:latin typeface="+mn-lt"/>
          <a:ea typeface="+mn-ea"/>
          <a:cs typeface="+mn-cs"/>
        </a:defRPr>
      </a:lvl1pPr>
      <a:lvl2pPr marL="3291840" indent="-1097280" algn="l" defTabSz="4389120" rtl="0" eaLnBrk="1" latinLnBrk="0" hangingPunct="1">
        <a:lnSpc>
          <a:spcPct val="90000"/>
        </a:lnSpc>
        <a:spcBef>
          <a:spcPts val="2400"/>
        </a:spcBef>
        <a:buFont typeface="Arial" panose="020B0604020202020204" pitchFamily="34" charset="0"/>
        <a:buChar char="•"/>
        <a:defRPr sz="11520" kern="1200">
          <a:solidFill>
            <a:schemeClr val="tx1"/>
          </a:solidFill>
          <a:latin typeface="+mn-lt"/>
          <a:ea typeface="+mn-ea"/>
          <a:cs typeface="+mn-cs"/>
        </a:defRPr>
      </a:lvl2pPr>
      <a:lvl3pPr marL="5486400" indent="-1097280" algn="l" defTabSz="4389120" rtl="0" eaLnBrk="1" latinLnBrk="0" hangingPunct="1">
        <a:lnSpc>
          <a:spcPct val="90000"/>
        </a:lnSpc>
        <a:spcBef>
          <a:spcPts val="2400"/>
        </a:spcBef>
        <a:buFont typeface="Arial" panose="020B0604020202020204" pitchFamily="34" charset="0"/>
        <a:buChar char="•"/>
        <a:defRPr sz="9600" kern="1200">
          <a:solidFill>
            <a:schemeClr val="tx1"/>
          </a:solidFill>
          <a:latin typeface="+mn-lt"/>
          <a:ea typeface="+mn-ea"/>
          <a:cs typeface="+mn-cs"/>
        </a:defRPr>
      </a:lvl3pPr>
      <a:lvl4pPr marL="768096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4pPr>
      <a:lvl5pPr marL="987552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5pPr>
      <a:lvl6pPr marL="1207008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6pPr>
      <a:lvl7pPr marL="1426464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7pPr>
      <a:lvl8pPr marL="1645920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8pPr>
      <a:lvl9pPr marL="1865376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9pPr>
    </p:bodyStyle>
    <p:otherStyle>
      <a:defPPr>
        <a:defRPr lang="en-US"/>
      </a:defPPr>
      <a:lvl1pPr marL="0" algn="l" defTabSz="4389120" rtl="0" eaLnBrk="1" latinLnBrk="0" hangingPunct="1">
        <a:defRPr sz="8640" kern="1200">
          <a:solidFill>
            <a:schemeClr val="tx1"/>
          </a:solidFill>
          <a:latin typeface="+mn-lt"/>
          <a:ea typeface="+mn-ea"/>
          <a:cs typeface="+mn-cs"/>
        </a:defRPr>
      </a:lvl1pPr>
      <a:lvl2pPr marL="2194560" algn="l" defTabSz="4389120" rtl="0" eaLnBrk="1" latinLnBrk="0" hangingPunct="1">
        <a:defRPr sz="8640" kern="1200">
          <a:solidFill>
            <a:schemeClr val="tx1"/>
          </a:solidFill>
          <a:latin typeface="+mn-lt"/>
          <a:ea typeface="+mn-ea"/>
          <a:cs typeface="+mn-cs"/>
        </a:defRPr>
      </a:lvl2pPr>
      <a:lvl3pPr marL="4389120" algn="l" defTabSz="4389120" rtl="0" eaLnBrk="1" latinLnBrk="0" hangingPunct="1">
        <a:defRPr sz="8640" kern="1200">
          <a:solidFill>
            <a:schemeClr val="tx1"/>
          </a:solidFill>
          <a:latin typeface="+mn-lt"/>
          <a:ea typeface="+mn-ea"/>
          <a:cs typeface="+mn-cs"/>
        </a:defRPr>
      </a:lvl3pPr>
      <a:lvl4pPr marL="6583680" algn="l" defTabSz="4389120" rtl="0" eaLnBrk="1" latinLnBrk="0" hangingPunct="1">
        <a:defRPr sz="8640" kern="1200">
          <a:solidFill>
            <a:schemeClr val="tx1"/>
          </a:solidFill>
          <a:latin typeface="+mn-lt"/>
          <a:ea typeface="+mn-ea"/>
          <a:cs typeface="+mn-cs"/>
        </a:defRPr>
      </a:lvl4pPr>
      <a:lvl5pPr marL="8778240" algn="l" defTabSz="4389120" rtl="0" eaLnBrk="1" latinLnBrk="0" hangingPunct="1">
        <a:defRPr sz="8640" kern="1200">
          <a:solidFill>
            <a:schemeClr val="tx1"/>
          </a:solidFill>
          <a:latin typeface="+mn-lt"/>
          <a:ea typeface="+mn-ea"/>
          <a:cs typeface="+mn-cs"/>
        </a:defRPr>
      </a:lvl5pPr>
      <a:lvl6pPr marL="10972800" algn="l" defTabSz="4389120" rtl="0" eaLnBrk="1" latinLnBrk="0" hangingPunct="1">
        <a:defRPr sz="8640" kern="1200">
          <a:solidFill>
            <a:schemeClr val="tx1"/>
          </a:solidFill>
          <a:latin typeface="+mn-lt"/>
          <a:ea typeface="+mn-ea"/>
          <a:cs typeface="+mn-cs"/>
        </a:defRPr>
      </a:lvl6pPr>
      <a:lvl7pPr marL="13167360" algn="l" defTabSz="4389120" rtl="0" eaLnBrk="1" latinLnBrk="0" hangingPunct="1">
        <a:defRPr sz="8640" kern="1200">
          <a:solidFill>
            <a:schemeClr val="tx1"/>
          </a:solidFill>
          <a:latin typeface="+mn-lt"/>
          <a:ea typeface="+mn-ea"/>
          <a:cs typeface="+mn-cs"/>
        </a:defRPr>
      </a:lvl7pPr>
      <a:lvl8pPr marL="15361920" algn="l" defTabSz="4389120" rtl="0" eaLnBrk="1" latinLnBrk="0" hangingPunct="1">
        <a:defRPr sz="8640" kern="1200">
          <a:solidFill>
            <a:schemeClr val="tx1"/>
          </a:solidFill>
          <a:latin typeface="+mn-lt"/>
          <a:ea typeface="+mn-ea"/>
          <a:cs typeface="+mn-cs"/>
        </a:defRPr>
      </a:lvl8pPr>
      <a:lvl9pPr marL="17556480" algn="l" defTabSz="4389120" rtl="0" eaLnBrk="1" latinLnBrk="0" hangingPunct="1">
        <a:defRPr sz="864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F9D79378-D12D-66E9-A6B5-F49432BB6D49}"/>
              </a:ext>
            </a:extLst>
          </p:cNvPr>
          <p:cNvSpPr txBox="1"/>
          <p:nvPr/>
        </p:nvSpPr>
        <p:spPr>
          <a:xfrm>
            <a:off x="809552" y="4483352"/>
            <a:ext cx="5928131" cy="18743593"/>
          </a:xfrm>
          <a:prstGeom prst="rect">
            <a:avLst/>
          </a:prstGeom>
          <a:noFill/>
          <a:ln>
            <a:solidFill>
              <a:schemeClr val="accent4">
                <a:lumMod val="60000"/>
                <a:lumOff val="40000"/>
              </a:schemeClr>
            </a:solidFill>
          </a:ln>
        </p:spPr>
        <p:txBody>
          <a:bodyPr wrap="square">
            <a:spAutoFit/>
          </a:bodyPr>
          <a:lstStyle/>
          <a:p>
            <a:pPr marL="0" marR="0">
              <a:spcAft>
                <a:spcPts val="600"/>
              </a:spcAft>
            </a:pPr>
            <a:r>
              <a:rPr lang="en-US" sz="1800" b="1" dirty="0">
                <a:effectLst/>
                <a:latin typeface="Cambria" panose="02040503050406030204" pitchFamily="18" charset="0"/>
                <a:ea typeface="Cambria" panose="02040503050406030204" pitchFamily="18" charset="0"/>
                <a:cs typeface="Times New Roman" panose="02020603050405020304" pitchFamily="18" charset="0"/>
              </a:rPr>
              <a:t>§ 185.030 GU — GENERAL USE HOLDING DISTRICT.</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(A)   Intent. The provisions of this district are intended to apply to large undeveloped or sparsely developed areas which are capable of supporting single-family dwellings at very low densities without extensive infrastructure improvements. This district is also intended to place land in a hold pattern until such time as a specific request is presented which is consistent with the future land use plan and which provides for infrastructure improvements necessary to support a more intensive land development classification.</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(B)   Principal uses and structures:</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(1)   Single-family dwellings.</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(2)   General agricultural activities limited to farming, grove agriculture, plant nursery (wholesale only), tree farming, and flower and shrub gardening.</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(3)   Keeping or raising for sale of horses, ponies, cows and other livestock provided that the total of all such animals shall not exceed one (1) for each one-half (½) acre of lot area.</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(4)   Keeping or raising for sale of small domestic animals, birds or fish.</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(5)   Public parks, playgrounds and other public recreational facilities.</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(6)   Public or private golf courses.</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(7)   Public utility equipment and facilities.</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(8)   Public uses.</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(C)   Accessory uses and structures: Customary accessory uses of a noncommercial nature clearly incidental and subordinate to one (1) or more principal uses.</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(D)   Conditional uses:</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(1)   Agricultural activities such as truck farming, bee keeping, fish hatcheries, poultry farms and other agricultural activities not expressly provided under principal uses.</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(2)   Retail sales of agricultural products grown or raised on the same lot, provided the following conditions are met:</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(a)   No structure for sale of such products shall contain a floor area greater than two hundred (200) square feet.</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(b)   The area and structure used for sale of such products shall meet the setbacks established for principal structures.</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(c)   All parking spaces, loading spaces and drives shall meet the setbacks established for principal structures.</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(3)   Cemeteries.</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(4)   Broadcasting towers, antennas and transmitters.</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(5)   Churches.</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(6)   Clubs, lodges, and similar activities.</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(7)   Public and private schools.</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(8)   Mining.</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(9)   Stables or horse riding academy.</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(10)   Commercial dog kennels.</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(11)   Communication towers and facilities.</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(E)   Prohibited uses and structures:</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(1)   All uses not expressly or provisionally permitted herein.</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(2)   All uses not in keeping with the low density residential or agricultural character of the district.</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(3)   Corrections facilities.</a:t>
            </a:r>
          </a:p>
        </p:txBody>
      </p:sp>
      <p:sp>
        <p:nvSpPr>
          <p:cNvPr id="5" name="TextBox 4">
            <a:extLst>
              <a:ext uri="{FF2B5EF4-FFF2-40B4-BE49-F238E27FC236}">
                <a16:creationId xmlns:a16="http://schemas.microsoft.com/office/drawing/2014/main" id="{DCF96DF9-7EB3-FCDD-9FC6-985688E172FD}"/>
              </a:ext>
            </a:extLst>
          </p:cNvPr>
          <p:cNvSpPr txBox="1"/>
          <p:nvPr/>
        </p:nvSpPr>
        <p:spPr>
          <a:xfrm>
            <a:off x="7584392" y="4483352"/>
            <a:ext cx="5928131" cy="25299233"/>
          </a:xfrm>
          <a:prstGeom prst="rect">
            <a:avLst/>
          </a:prstGeom>
          <a:noFill/>
          <a:ln>
            <a:solidFill>
              <a:schemeClr val="accent4">
                <a:lumMod val="60000"/>
                <a:lumOff val="40000"/>
              </a:schemeClr>
            </a:solidFill>
          </a:ln>
        </p:spPr>
        <p:txBody>
          <a:bodyPr wrap="square">
            <a:spAutoFit/>
          </a:bodyPr>
          <a:lstStyle/>
          <a:p>
            <a:pPr marL="0" marR="0">
              <a:spcAft>
                <a:spcPts val="600"/>
              </a:spcAft>
            </a:pPr>
            <a:r>
              <a:rPr lang="en-US" sz="1800" b="1" dirty="0">
                <a:effectLst/>
                <a:latin typeface="Cambria" panose="02040503050406030204" pitchFamily="18" charset="0"/>
                <a:ea typeface="Cambria" panose="02040503050406030204" pitchFamily="18" charset="0"/>
                <a:cs typeface="Times New Roman" panose="02020603050405020304" pitchFamily="18" charset="0"/>
              </a:rPr>
              <a:t>§ 185.031 RR — RURAL RESIDENTIAL DISTRICT.</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(A)   Intent. The provisions of this district are intended to apply to areas uniquely suited for the development and maintenance of rural single-family residential living combined with limited agricultural activities. Large lot sizes are required to maintain the low density rural character, prevent unsanitary conditions, and provide sufficient open space to ensure that the various principal uses are kept at a level of compatible land use intensity.</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(B)   Principal uses and structures:</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(1)   Single-family dwellings.</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(2)   Accessory dwelling units; subject to the provisions listed in the § 185.006.</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(3)   General agricultural activities limited to farming, grove agriculture, plant nursery (wholesale only), tree farming, and flower and shrub gardening.</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(4)   Keeping or raising for sale of horses, ponies, and cows; provided, that the total of all such animals shall not exceed one (1) for each one-half (½) acre of lot area.</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(5)   Public parks, playgrounds and other public recreational facilities.</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(6)   Public utility equipment and facilities on a site of one (1) acre or less or within a dedicated utility easement or right-of-way.</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(7)   Keeping or raising for sale of small domestic animals, birds, or fish.</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(8)   Keeping or raising for sale of small farm animals, such as goats, chickens, pigs and other small animals typically found on a farm, provided the total of all such animals shall not exceed five (5) for each one half (½) acre of lot area.</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(9)   The acreage used in determining the number of animals that may be kept upon the premises may only be used for one (1) type of animal. For example, an acre of land would allow for two (2) horses, but it would not allow for an additional five (5) goats. The land needed to support one type of animal cannot in turn be counted to permit further animals. This provision is to protect the health of the animal(s) and to ensure the residential character of the neighborhood is maintained.</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(C)   Accessory uses and structures:</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(1)   Customary accessory uses of a noncommercial nature clearly incidental and subordinate to one (1) or more principal uses.</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(D)   Conditional uses:</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(1)   Public or private golf courses.</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(2)   Retail sales of agricultural products grown or raised on the same lot, provided the following conditions are met:</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(a)   No structure for sale of such products shall contain a floor area greater than four hundred (400) square feet.</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(b)   The area and structure used for sale of such products shall meet the setbacks established for principal structures.</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(c)   All parking spaces, loading spaces and drives shall meet the setbacks established for principal uses.</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(3)   Cemeteries (excluding crematoriums).</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(4)   Churches.</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(5)   Antennas and transmitters.</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(6)   Clubs, lodges and similar activities.</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(7)   Public and private schools.</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(8)   Stables or horse riding academy.</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(9)   Commercial dog kennels providing the following conditions are met:</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(a)   Principal structure setbacks must be met for all kennel structures and activities.</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(b)   All parking spaces, loading spaces and drives shall meet the setbacks established for principal uses.</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(10)   Public utility equipment not within a dedicated utility easement or right-of-way and on a site of greater than one (1) acre.</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(11)   Public uses.</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(12)   Wedding venues, subject to the provisions established in § 185.088(J).</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(E)   Prohibited uses and structures:</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(1)   All uses not specifically or provisionally permitted herein.</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(2)   Mining.</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(3)   Intense agricultural activities such as truck farming, beekeeping, fish hatcheries, poultry farms, pig farms and other agricultural activities not expressly provided for under principal uses.</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(4)   Correctional facilities.</a:t>
            </a:r>
          </a:p>
        </p:txBody>
      </p:sp>
      <p:sp>
        <p:nvSpPr>
          <p:cNvPr id="7" name="TextBox 6">
            <a:extLst>
              <a:ext uri="{FF2B5EF4-FFF2-40B4-BE49-F238E27FC236}">
                <a16:creationId xmlns:a16="http://schemas.microsoft.com/office/drawing/2014/main" id="{9BC1CA62-DBE4-A3D9-3E17-C0A44F3DD9E6}"/>
              </a:ext>
            </a:extLst>
          </p:cNvPr>
          <p:cNvSpPr txBox="1"/>
          <p:nvPr/>
        </p:nvSpPr>
        <p:spPr>
          <a:xfrm>
            <a:off x="14359232" y="4483351"/>
            <a:ext cx="7035036" cy="8248412"/>
          </a:xfrm>
          <a:prstGeom prst="rect">
            <a:avLst/>
          </a:prstGeom>
          <a:noFill/>
          <a:ln>
            <a:solidFill>
              <a:schemeClr val="accent4">
                <a:lumMod val="60000"/>
                <a:lumOff val="40000"/>
              </a:schemeClr>
            </a:solidFill>
          </a:ln>
        </p:spPr>
        <p:txBody>
          <a:bodyPr wrap="square">
            <a:spAutoFit/>
          </a:bodyPr>
          <a:lstStyle/>
          <a:p>
            <a:pPr marL="0" marR="0">
              <a:spcAft>
                <a:spcPts val="600"/>
              </a:spcAft>
            </a:pPr>
            <a:r>
              <a:rPr lang="en-US" sz="1800" b="1" dirty="0">
                <a:effectLst/>
                <a:latin typeface="Cambria" panose="02040503050406030204" pitchFamily="18" charset="0"/>
                <a:ea typeface="Cambria" panose="02040503050406030204" pitchFamily="18" charset="0"/>
                <a:cs typeface="Times New Roman" panose="02020603050405020304" pitchFamily="18" charset="0"/>
              </a:rPr>
              <a:t>§ 185.032 RE — ESTATE RESIDENTIAL DISTRICT.</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(A)   Intent. The provisions of this district are intended to apply to an area of low density single-family residential development of an estate character. Lot sizes and other restrictions are intended to protect and promote the highest quality residential development.</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(B)   Principal uses and structures:</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(1)   Single-family dwellings.</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(2)   Accessory dwelling units; subject to the provisions listed in the § 185.006.</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(3)   Public parks, playgrounds and other public recreational facilities.</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(4)   Public utility equipment and facilities located within a utility easement or right-of-way.</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(C)   Accessory uses and structures:</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(1)   Customary accessory uses of a noncommercial nature clearly incidental and subordinate to one (1) or more principal uses.</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(D)   Conditional uses:</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(1)   Public or private schools.</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(2)   Churches.</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(3)   Public utility equipment facilities not located within a utility easement or right-of-way.</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(4)   Public utility equipment facilities, except communication towers, not located within a utility easement or right-of-way.</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(E)   Prohibited uses and structures:</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(1)   All uses not specifically or provisionally provided herein.</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(2)   Correctional facilities.</a:t>
            </a:r>
          </a:p>
        </p:txBody>
      </p:sp>
      <p:sp>
        <p:nvSpPr>
          <p:cNvPr id="9" name="TextBox 8">
            <a:extLst>
              <a:ext uri="{FF2B5EF4-FFF2-40B4-BE49-F238E27FC236}">
                <a16:creationId xmlns:a16="http://schemas.microsoft.com/office/drawing/2014/main" id="{6D99C1D0-79DC-BF2A-5D88-FD98FBBADE9A}"/>
              </a:ext>
            </a:extLst>
          </p:cNvPr>
          <p:cNvSpPr txBox="1"/>
          <p:nvPr/>
        </p:nvSpPr>
        <p:spPr>
          <a:xfrm>
            <a:off x="14359232" y="13099265"/>
            <a:ext cx="7035036" cy="7617470"/>
          </a:xfrm>
          <a:prstGeom prst="rect">
            <a:avLst/>
          </a:prstGeom>
          <a:noFill/>
          <a:ln>
            <a:solidFill>
              <a:schemeClr val="accent4">
                <a:lumMod val="60000"/>
                <a:lumOff val="40000"/>
              </a:schemeClr>
            </a:solidFill>
          </a:ln>
        </p:spPr>
        <p:txBody>
          <a:bodyPr wrap="square">
            <a:spAutoFit/>
          </a:bodyPr>
          <a:lstStyle/>
          <a:p>
            <a:pPr marL="0" marR="0">
              <a:spcAft>
                <a:spcPts val="600"/>
              </a:spcAft>
            </a:pPr>
            <a:r>
              <a:rPr lang="en-US" sz="1800" b="1" dirty="0">
                <a:effectLst/>
                <a:latin typeface="Cambria" panose="02040503050406030204" pitchFamily="18" charset="0"/>
                <a:ea typeface="Cambria" panose="02040503050406030204" pitchFamily="18" charset="0"/>
                <a:cs typeface="Times New Roman" panose="02020603050405020304" pitchFamily="18" charset="0"/>
              </a:rPr>
              <a:t>§ 185.033 RS-1 — SINGLE-FAMILY RESIDENTIAL DISTRICT.</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(A)   Intent. The provisions of this district are intended to apply to an area of low density single-family residential development. Lot sizes and other restrictions are intended to promote and protect high quality single-family residential development.</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(B)   Principal uses and structures:</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(1)   Single-family dwellings.</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(2)   Accessory dwelling units; subject to the provisions listed in the § 185.006.</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(3)   Public parks, playgrounds and other public recreational facilities.</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(4)   Public utility equipment and facilities located within a utility easement or right-of-way.</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(C)   Accessory uses and structures:</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(1)   Customary accessory uses of a noncommercial nature clearly incidental and subordinate to one (1) or more principal uses.</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(D)   Conditional uses:</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(1)   Public and private schools.</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(2)   Churches.</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(3)   Public utility equipment and facilities, except communication towers, not located within a utility easement or right-of-way.</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(E)   Prohibited uses and structures:</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(1)   All uses not specifically or provisionally provided herein.</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(2)   Correctional facilities.</a:t>
            </a:r>
          </a:p>
        </p:txBody>
      </p:sp>
      <p:sp>
        <p:nvSpPr>
          <p:cNvPr id="11" name="TextBox 10">
            <a:extLst>
              <a:ext uri="{FF2B5EF4-FFF2-40B4-BE49-F238E27FC236}">
                <a16:creationId xmlns:a16="http://schemas.microsoft.com/office/drawing/2014/main" id="{18B426C4-EA9E-FBEC-0FCB-F5F3BB42DCE0}"/>
              </a:ext>
            </a:extLst>
          </p:cNvPr>
          <p:cNvSpPr txBox="1"/>
          <p:nvPr/>
        </p:nvSpPr>
        <p:spPr>
          <a:xfrm>
            <a:off x="22240957" y="12765184"/>
            <a:ext cx="7035036" cy="7617470"/>
          </a:xfrm>
          <a:prstGeom prst="rect">
            <a:avLst/>
          </a:prstGeom>
          <a:noFill/>
          <a:ln>
            <a:solidFill>
              <a:schemeClr val="accent4">
                <a:lumMod val="60000"/>
                <a:lumOff val="40000"/>
              </a:schemeClr>
            </a:solidFill>
          </a:ln>
        </p:spPr>
        <p:txBody>
          <a:bodyPr wrap="square">
            <a:spAutoFit/>
          </a:bodyPr>
          <a:lstStyle/>
          <a:p>
            <a:pPr marL="0" marR="0">
              <a:spcAft>
                <a:spcPts val="600"/>
              </a:spcAft>
            </a:pPr>
            <a:r>
              <a:rPr lang="en-US" sz="1800" b="1" dirty="0">
                <a:effectLst/>
                <a:latin typeface="Cambria" panose="02040503050406030204" pitchFamily="18" charset="0"/>
                <a:ea typeface="Cambria" panose="02040503050406030204" pitchFamily="18" charset="0"/>
                <a:cs typeface="Times New Roman" panose="02020603050405020304" pitchFamily="18" charset="0"/>
              </a:rPr>
              <a:t>§ 185.034 RS-2 — SINGLE-FAMILY RESIDENTIAL DISTRICT.</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(A)   Intent. The provisions of this district are intended to apply to an area of medium density single-family residential development. Lot sizes and other restrictions are intended to promote high quality residential development.</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(B)   Principal uses and structures:</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(1)   Single-family dwellings.</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(2)   Accessory dwelling units; subject to the provisions listed in the § 185.006.</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(3)   Public parks, playgrounds and other public recreational facilities.</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(4)   Public utility equipment and facilities located within a utility easement or right-of-way.</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(C)   Accessory uses and structures:</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(1)   Customary accessory uses of a noncommercial nature clearly incidental and subordinate to one (1) or more principal uses.</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(D)   Conditional uses:</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(1)   Public and private schools.</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(2)   Churches.</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(3)   Public utility equipment and facilities, except communication towers, not located within a utility easement or right-of-way.</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(E)   Prohibited uses and structures:</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(1)   All uses not specifically or provisionally permitted herein.</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(2)   Correctional facilities.</a:t>
            </a:r>
          </a:p>
        </p:txBody>
      </p:sp>
      <p:sp>
        <p:nvSpPr>
          <p:cNvPr id="13" name="TextBox 12">
            <a:extLst>
              <a:ext uri="{FF2B5EF4-FFF2-40B4-BE49-F238E27FC236}">
                <a16:creationId xmlns:a16="http://schemas.microsoft.com/office/drawing/2014/main" id="{D694F67E-9435-FEB5-E9B4-75BE9C51A13D}"/>
              </a:ext>
            </a:extLst>
          </p:cNvPr>
          <p:cNvSpPr txBox="1"/>
          <p:nvPr/>
        </p:nvSpPr>
        <p:spPr>
          <a:xfrm>
            <a:off x="22240957" y="21655737"/>
            <a:ext cx="7035029" cy="7617470"/>
          </a:xfrm>
          <a:prstGeom prst="rect">
            <a:avLst/>
          </a:prstGeom>
          <a:noFill/>
          <a:ln>
            <a:solidFill>
              <a:schemeClr val="accent4">
                <a:lumMod val="60000"/>
                <a:lumOff val="40000"/>
              </a:schemeClr>
            </a:solidFill>
          </a:ln>
        </p:spPr>
        <p:txBody>
          <a:bodyPr wrap="square">
            <a:spAutoFit/>
          </a:bodyPr>
          <a:lstStyle/>
          <a:p>
            <a:pPr marL="0" marR="0">
              <a:spcAft>
                <a:spcPts val="600"/>
              </a:spcAft>
            </a:pPr>
            <a:r>
              <a:rPr lang="en-US" sz="1800" b="1" dirty="0">
                <a:effectLst/>
                <a:latin typeface="Cambria" panose="02040503050406030204" pitchFamily="18" charset="0"/>
                <a:ea typeface="Cambria" panose="02040503050406030204" pitchFamily="18" charset="0"/>
                <a:cs typeface="Times New Roman" panose="02020603050405020304" pitchFamily="18" charset="0"/>
              </a:rPr>
              <a:t>§ 185.035 RS-3 — SINGLE-FAMILY RESIDENTIAL DISTRICT.</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(A)   Intent. The provisions of this district are intended to apply to an area of medium density single-family residential development. Lot sizes and other restrictions are intended to promote quality residential development.</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(B)   Principal uses and structures:</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(1)   Single-family dwellings.</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(2)   Accessory dwelling units; subject to the provisions listed in the § 185.006.</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(3)   Public parks, playgrounds and other public recreational facilities.</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(4)   Public utility equipment and facilities located within a utility easement or right-of-way.</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(C)   Accessory uses and structures:</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(1)   Customary accessory uses of a noncommercial nature clearly incidental and subordinate to one (1) or more principal uses.</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(D)   Conditional uses:</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(1)   Public and private schools.</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(2)   Churches.</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(3)   Public utility equipment and facilities, except communication towers, not located within an easement or right-of-way.</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(E)   Prohibited uses and structures:</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(1)   All uses not specifically or provisionally permitted herein.</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(2)   Correctional facilities.</a:t>
            </a:r>
          </a:p>
        </p:txBody>
      </p:sp>
      <p:sp>
        <p:nvSpPr>
          <p:cNvPr id="15" name="TextBox 14">
            <a:extLst>
              <a:ext uri="{FF2B5EF4-FFF2-40B4-BE49-F238E27FC236}">
                <a16:creationId xmlns:a16="http://schemas.microsoft.com/office/drawing/2014/main" id="{8EAEC4BE-6927-1089-01A3-FC5C9D90D8FE}"/>
              </a:ext>
            </a:extLst>
          </p:cNvPr>
          <p:cNvSpPr txBox="1"/>
          <p:nvPr/>
        </p:nvSpPr>
        <p:spPr>
          <a:xfrm>
            <a:off x="30138184" y="4483350"/>
            <a:ext cx="5943600" cy="10353527"/>
          </a:xfrm>
          <a:prstGeom prst="rect">
            <a:avLst/>
          </a:prstGeom>
          <a:noFill/>
          <a:ln>
            <a:solidFill>
              <a:schemeClr val="accent4">
                <a:lumMod val="60000"/>
                <a:lumOff val="40000"/>
              </a:schemeClr>
            </a:solidFill>
          </a:ln>
        </p:spPr>
        <p:txBody>
          <a:bodyPr wrap="square">
            <a:spAutoFit/>
          </a:bodyPr>
          <a:lstStyle/>
          <a:p>
            <a:pPr marL="0" marR="0">
              <a:spcAft>
                <a:spcPts val="600"/>
              </a:spcAft>
            </a:pPr>
            <a:r>
              <a:rPr lang="en-US" sz="1800" b="1" dirty="0">
                <a:effectLst/>
                <a:latin typeface="Cambria" panose="02040503050406030204" pitchFamily="18" charset="0"/>
                <a:ea typeface="Cambria" panose="02040503050406030204" pitchFamily="18" charset="0"/>
                <a:cs typeface="Times New Roman" panose="02020603050405020304" pitchFamily="18" charset="0"/>
              </a:rPr>
              <a:t>§ 185.036 RM-10 — SINGLE-, TWO-, MULTIPLE-FAMILY RESIDENTIAL DISTRICT.</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(A)   Intent. The provisions of this district are intended to apply to an area of medium density residential development with a variety of housing types. Lot sizes and other restrictions are intended to promote medium density residential development, maintaining an adequate amount of open space for such development.</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(B)   Principal uses and structures:</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(1)   Single-family dwellings.</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(2)   Two-family dwellings/duplexes.</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(3)   Multiple-family dwellings provided that . . . </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(4)   Public parks, playgrounds or other public recreational facilities.</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(5)   Public utility equipment and facilities located within a utility easement or right-of-way.</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(6)   Congregate living facilities.</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(7)   Public uses.</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(C)   Accessory uses and structures: Customary accessory uses of a noncommercial nature clearly incidental and subordinate to one (1) or more principal uses.</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(D)   Conditional uses:</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(1)   Public or private schools.</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(2)   Churches.</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(3)   Public utility equipment and facilities, except communication towers, not located within a utility easement or right-of-way.</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(E)   Prohibited uses and structures: All uses not specifically or provisionally permitted herein.</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(1)   Corrections facilities.</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(2)   All uses not specifically or provisionally provided for herein.</a:t>
            </a:r>
          </a:p>
        </p:txBody>
      </p:sp>
      <p:sp>
        <p:nvSpPr>
          <p:cNvPr id="17" name="TextBox 16">
            <a:extLst>
              <a:ext uri="{FF2B5EF4-FFF2-40B4-BE49-F238E27FC236}">
                <a16:creationId xmlns:a16="http://schemas.microsoft.com/office/drawing/2014/main" id="{74F49FAF-A076-01E4-DE37-1BE3DAE6CD03}"/>
              </a:ext>
            </a:extLst>
          </p:cNvPr>
          <p:cNvSpPr txBox="1"/>
          <p:nvPr/>
        </p:nvSpPr>
        <p:spPr>
          <a:xfrm>
            <a:off x="30138183" y="15716016"/>
            <a:ext cx="5943600" cy="10895290"/>
          </a:xfrm>
          <a:prstGeom prst="rect">
            <a:avLst/>
          </a:prstGeom>
          <a:noFill/>
          <a:ln>
            <a:solidFill>
              <a:schemeClr val="accent4">
                <a:lumMod val="60000"/>
                <a:lumOff val="40000"/>
              </a:schemeClr>
            </a:solidFill>
          </a:ln>
        </p:spPr>
        <p:txBody>
          <a:bodyPr wrap="square">
            <a:spAutoFit/>
          </a:bodyPr>
          <a:lstStyle/>
          <a:p>
            <a:pPr marL="0" marR="0">
              <a:spcAft>
                <a:spcPts val="600"/>
              </a:spcAft>
            </a:pPr>
            <a:r>
              <a:rPr lang="en-US" sz="1800" b="1" dirty="0">
                <a:effectLst/>
                <a:latin typeface="Cambria" panose="02040503050406030204" pitchFamily="18" charset="0"/>
                <a:ea typeface="Cambria" panose="02040503050406030204" pitchFamily="18" charset="0"/>
                <a:cs typeface="Times New Roman" panose="02020603050405020304" pitchFamily="18" charset="0"/>
              </a:rPr>
              <a:t>§ 185.037 RM-15 — SINGLE-, TWO-, MULTIPLE-FAMILY RESIDENTIAL DISTRICT.</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(A)   Intent. The provisions of this district are intended to apply to an area of medium density residential development with a variety of housing types. Lot sizes and other restrictions are intended to promote medium density development while maintaining an adequate amount of open space for such development.</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(B)   Principal uses and structures:</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(1)   Single-family dwellings.</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(2)   Two-family dwellings.</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(3)   Multiple-family dwellings provided that . . . </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(4)   Public parks, playgrounds or other public recreational facilities.</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(5)   Public utility equipment and facilities located within a utility easement or right-of-way.</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(6)   Congregate living facilities.</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(7)   Public uses.</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(C)   Accessory uses and structures: Customary accessory uses of a noncommercial nature clearly incidental and subordinate to one (1) or more principal uses.</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(D)   Conditional uses:</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(1)   Public or private schools.</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(2)   Churches.</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(3)   Public utility equipment and facilities, except communication towers, not located within a utility easement or right-of-way.</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(4)   Permitted uses or uses permissible by special exception exceeding twenty-five (25) feet in height, but not to exceed forty (40) feet in height.</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(E)   Prohibited uses and structures:</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(1)   All uses not specifically or provisionally permitted herein.</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(2)   Corrections facilities.</a:t>
            </a:r>
          </a:p>
        </p:txBody>
      </p:sp>
      <p:sp>
        <p:nvSpPr>
          <p:cNvPr id="19" name="TextBox 18">
            <a:extLst>
              <a:ext uri="{FF2B5EF4-FFF2-40B4-BE49-F238E27FC236}">
                <a16:creationId xmlns:a16="http://schemas.microsoft.com/office/drawing/2014/main" id="{6CF01869-5D9A-3FA5-B423-C5D47F47C346}"/>
              </a:ext>
            </a:extLst>
          </p:cNvPr>
          <p:cNvSpPr txBox="1"/>
          <p:nvPr/>
        </p:nvSpPr>
        <p:spPr>
          <a:xfrm>
            <a:off x="36913023" y="4483350"/>
            <a:ext cx="5943600" cy="11172289"/>
          </a:xfrm>
          <a:prstGeom prst="rect">
            <a:avLst/>
          </a:prstGeom>
          <a:noFill/>
          <a:ln>
            <a:solidFill>
              <a:schemeClr val="accent4">
                <a:lumMod val="60000"/>
                <a:lumOff val="40000"/>
              </a:schemeClr>
            </a:solidFill>
          </a:ln>
        </p:spPr>
        <p:txBody>
          <a:bodyPr wrap="square">
            <a:spAutoFit/>
          </a:bodyPr>
          <a:lstStyle/>
          <a:p>
            <a:pPr marL="0" marR="0">
              <a:spcAft>
                <a:spcPts val="600"/>
              </a:spcAft>
            </a:pPr>
            <a:r>
              <a:rPr lang="en-US" sz="1800" b="1" dirty="0">
                <a:effectLst/>
                <a:latin typeface="Cambria" panose="02040503050406030204" pitchFamily="18" charset="0"/>
                <a:ea typeface="Cambria" panose="02040503050406030204" pitchFamily="18" charset="0"/>
                <a:cs typeface="Times New Roman" panose="02020603050405020304" pitchFamily="18" charset="0"/>
              </a:rPr>
              <a:t>§ 185.038 RM-20 — MULTIPLE-FAMILY RESIDENTIAL DISTRICT.</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(A)   Intent. The provisions of this district are intended to apply to an area of high density residential development. Lot, height, and other restrictions are intended to accommodate an intense degree of development, maintaining adequate amounts of open space for residential uses. Some nonresidential uses compatible with the character of the district are allowed.</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(B)   Principal uses and structures:</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(1)   Multiple-family dwellings, provided that . . . </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(2)   Public parks, playgrounds and other public recreational facilities.</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(3)   Public utility equipment and facilities located within a utility easement or right-of-way.</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(4)   Congregate living facilities and group homes licensed and certified by the Department of Health of the state and rehabilitation services, including nursing homes.</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(5)   Public uses.</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(C)   Accessory uses and structures:</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(1)   Customary accessory uses of a noncommercial nature clearly incidental and subordinate to one (1) or more principal uses.</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(D)   Conditional uses:</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(1)   Public and private schools.</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(2)   Public utility equipment and facilities, except communication towers, not located within a utility easement or right-of-way.</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(3)   Churches.</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(4)   Private clubs or lodges.</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(5)   Private Marinas.</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(E)   Prohibited uses and structures:</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(1)   All uses not specifically or provisionally permitted herein.</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(2)   Corrections facilities.</a:t>
            </a:r>
          </a:p>
        </p:txBody>
      </p:sp>
      <p:sp>
        <p:nvSpPr>
          <p:cNvPr id="21" name="TextBox 20">
            <a:extLst>
              <a:ext uri="{FF2B5EF4-FFF2-40B4-BE49-F238E27FC236}">
                <a16:creationId xmlns:a16="http://schemas.microsoft.com/office/drawing/2014/main" id="{713BBC79-26F9-1C59-0CC6-589EB881A4C9}"/>
              </a:ext>
            </a:extLst>
          </p:cNvPr>
          <p:cNvSpPr txBox="1"/>
          <p:nvPr/>
        </p:nvSpPr>
        <p:spPr>
          <a:xfrm>
            <a:off x="36913023" y="16101983"/>
            <a:ext cx="5943600" cy="10033516"/>
          </a:xfrm>
          <a:prstGeom prst="rect">
            <a:avLst/>
          </a:prstGeom>
          <a:noFill/>
          <a:ln>
            <a:solidFill>
              <a:schemeClr val="accent4">
                <a:lumMod val="60000"/>
                <a:lumOff val="40000"/>
              </a:schemeClr>
            </a:solidFill>
          </a:ln>
        </p:spPr>
        <p:txBody>
          <a:bodyPr wrap="square">
            <a:spAutoFit/>
          </a:bodyPr>
          <a:lstStyle/>
          <a:p>
            <a:pPr marL="0" marR="0">
              <a:spcAft>
                <a:spcPts val="600"/>
              </a:spcAft>
            </a:pPr>
            <a:r>
              <a:rPr lang="en-US" sz="1800" b="1" dirty="0">
                <a:effectLst/>
                <a:latin typeface="Cambria" panose="02040503050406030204" pitchFamily="18" charset="0"/>
                <a:ea typeface="Cambria" panose="02040503050406030204" pitchFamily="18" charset="0"/>
                <a:cs typeface="Times New Roman" panose="02020603050405020304" pitchFamily="18" charset="0"/>
              </a:rPr>
              <a:t>§ 185.039 RMH — RESIDENTIAL MOBILE HOME DISTRICT.</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(A)   Intent. The purpose of the mobile home residential zoning district shall be to locate and establish areas within the city which are deemed to be uniquely suited for the development and maintenance of mobile home park/subdivision residential areas of an urban character, which are properly served by adequate community facilities; to designate those uses and services deemed appropriate and proper for location and development within the zoning district and to establish such development standards and provisions as are appropriate to ensure proper development in a mobile home park/subdivision residential environment.</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(B)   Principal uses and structures:</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(1)   Mobile home parks.</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(2)   Mobile home subdivisions.</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(3)   Public parks and recreation facilities.</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(C)   Accessory uses and structures:</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(1)   Private recreation facilities.</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(2)   Laundry rooms.</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(3)   Park management offices.</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(4)   Customary accessory uses of a residential nature clearly incidental and subordinate to the principal use, including garages, carports, storage sheds and the like, in keeping with the residential character of the district.</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(5)   Travel trailers, campers, and boats placed off-site in common storage areas.</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(6)   Public utility equipment and facilities, except communication towers.</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(D)   Conditional uses:</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(1)   Churches.</a:t>
            </a:r>
          </a:p>
        </p:txBody>
      </p:sp>
      <p:sp>
        <p:nvSpPr>
          <p:cNvPr id="22" name="Rectangle 21">
            <a:extLst>
              <a:ext uri="{FF2B5EF4-FFF2-40B4-BE49-F238E27FC236}">
                <a16:creationId xmlns:a16="http://schemas.microsoft.com/office/drawing/2014/main" id="{71A8BB60-92EA-B819-702F-33D915D6DF08}"/>
              </a:ext>
            </a:extLst>
          </p:cNvPr>
          <p:cNvSpPr/>
          <p:nvPr/>
        </p:nvSpPr>
        <p:spPr>
          <a:xfrm>
            <a:off x="0" y="0"/>
            <a:ext cx="43891200" cy="3749040"/>
          </a:xfrm>
          <a:prstGeom prst="rect">
            <a:avLst/>
          </a:prstGeom>
          <a:solidFill>
            <a:schemeClr val="accent4">
              <a:lumMod val="40000"/>
              <a:lumOff val="60000"/>
            </a:schemeClr>
          </a:solidFill>
          <a:ln>
            <a:solidFill>
              <a:schemeClr val="accent4">
                <a:lumMod val="40000"/>
                <a:lumOff val="6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4800" b="1" spc="600" dirty="0">
                <a:solidFill>
                  <a:sysClr val="windowText" lastClr="000000"/>
                </a:solidFill>
                <a:latin typeface="Geometria" panose="020B0503020204020204" pitchFamily="34" charset="0"/>
              </a:rPr>
              <a:t>USES</a:t>
            </a:r>
          </a:p>
          <a:p>
            <a:pPr algn="ctr"/>
            <a:r>
              <a:rPr lang="en-US" sz="4800" b="1" spc="600" dirty="0">
                <a:solidFill>
                  <a:sysClr val="windowText" lastClr="000000"/>
                </a:solidFill>
                <a:latin typeface="Geometria" panose="020B0503020204020204" pitchFamily="34" charset="0"/>
              </a:rPr>
              <a:t>RESIDENTIAL DISTRICTS</a:t>
            </a:r>
          </a:p>
          <a:p>
            <a:pPr algn="ctr"/>
            <a:r>
              <a:rPr lang="en-US" sz="4800" b="1" spc="600" dirty="0">
                <a:solidFill>
                  <a:sysClr val="windowText" lastClr="000000"/>
                </a:solidFill>
                <a:latin typeface="Geometria" panose="020B0503020204020204" pitchFamily="34" charset="0"/>
              </a:rPr>
              <a:t> ADOPTED</a:t>
            </a:r>
          </a:p>
        </p:txBody>
      </p:sp>
      <p:sp>
        <p:nvSpPr>
          <p:cNvPr id="4" name="TextBox 3">
            <a:extLst>
              <a:ext uri="{FF2B5EF4-FFF2-40B4-BE49-F238E27FC236}">
                <a16:creationId xmlns:a16="http://schemas.microsoft.com/office/drawing/2014/main" id="{6946CF9B-D755-4212-12F7-F116372808C8}"/>
              </a:ext>
            </a:extLst>
          </p:cNvPr>
          <p:cNvSpPr txBox="1"/>
          <p:nvPr/>
        </p:nvSpPr>
        <p:spPr>
          <a:xfrm>
            <a:off x="14359235" y="21884337"/>
            <a:ext cx="7035029" cy="7263527"/>
          </a:xfrm>
          <a:prstGeom prst="rect">
            <a:avLst/>
          </a:prstGeom>
          <a:solidFill>
            <a:schemeClr val="bg1"/>
          </a:solidFill>
          <a:ln>
            <a:solidFill>
              <a:srgbClr val="FFC000"/>
            </a:solidFill>
          </a:ln>
        </p:spPr>
        <p:txBody>
          <a:bodyPr wrap="square">
            <a:spAutoFit/>
          </a:bodyPr>
          <a:lstStyle/>
          <a:p>
            <a:pPr marL="0" marR="0">
              <a:spcAft>
                <a:spcPts val="600"/>
              </a:spcAft>
            </a:pPr>
            <a:r>
              <a:rPr lang="en-US" sz="1800" b="1" dirty="0">
                <a:effectLst/>
                <a:latin typeface="Cambria" panose="02040503050406030204" pitchFamily="18" charset="0"/>
                <a:ea typeface="Cambria" panose="02040503050406030204" pitchFamily="18" charset="0"/>
                <a:cs typeface="Times New Roman" panose="02020603050405020304" pitchFamily="18" charset="0"/>
              </a:rPr>
              <a:t>§ 185.049 SF-1 — SINGLE FAMILY RESIDENTIAL CATEGORY.</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(A)   Intent. The provisions of this category are intended to apply to an area of medium density single-family residential development. Lot sizes, minimum living area standards, and other restrictions are intended to promote high quality residential development.</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(B)   Principal uses and structures.</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(1)   Single-family dwellings.</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(2)   Accessory dwelling units; subject to the provisions listed in the § 185.006.</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(3)   Public parks, playgrounds and other public recreational facilities.</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(4)   Public utility equipment and facilities located within a utility easement or right-of-way.</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(C)   Accessory uses and structures.</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(1)   Customary accessory uses of a noncommercial nature clearly incidental and subordinate to one (1) or more principal uses.</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(D)   Conditional uses.</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(1)   Public and private schools.</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(2)   Churches.</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(3)   Public utility equipment and facilities, except communication towers, not located within a utility easement or right-of-way.</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(E)   Prohibited uses and structures.</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(1)   All uses not specifically or provisionally permitted herein.</a:t>
            </a:r>
          </a:p>
        </p:txBody>
      </p:sp>
      <p:sp>
        <p:nvSpPr>
          <p:cNvPr id="8" name="TextBox 7">
            <a:extLst>
              <a:ext uri="{FF2B5EF4-FFF2-40B4-BE49-F238E27FC236}">
                <a16:creationId xmlns:a16="http://schemas.microsoft.com/office/drawing/2014/main" id="{EBEE614A-6F35-B9D0-F083-2A2F78591881}"/>
              </a:ext>
            </a:extLst>
          </p:cNvPr>
          <p:cNvSpPr txBox="1"/>
          <p:nvPr/>
        </p:nvSpPr>
        <p:spPr>
          <a:xfrm>
            <a:off x="22240977" y="4483350"/>
            <a:ext cx="7035029" cy="7894469"/>
          </a:xfrm>
          <a:prstGeom prst="rect">
            <a:avLst/>
          </a:prstGeom>
          <a:solidFill>
            <a:schemeClr val="bg1"/>
          </a:solidFill>
          <a:ln>
            <a:solidFill>
              <a:srgbClr val="FFC000"/>
            </a:solidFill>
          </a:ln>
        </p:spPr>
        <p:txBody>
          <a:bodyPr wrap="square">
            <a:spAutoFit/>
          </a:bodyPr>
          <a:lstStyle/>
          <a:p>
            <a:pPr marL="0" marR="0">
              <a:spcAft>
                <a:spcPts val="600"/>
              </a:spcAft>
            </a:pPr>
            <a:r>
              <a:rPr lang="en-US" sz="1800" b="1" dirty="0">
                <a:effectLst/>
                <a:latin typeface="Cambria" panose="02040503050406030204" pitchFamily="18" charset="0"/>
                <a:ea typeface="Cambria" panose="02040503050406030204" pitchFamily="18" charset="0"/>
                <a:cs typeface="Times New Roman" panose="02020603050405020304" pitchFamily="18" charset="0"/>
              </a:rPr>
              <a:t>§ 185.051 SRE — SUBURBAN RESIDENTIAL ESTATE CATEGORY.</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(A)   Intent. The provisions of this category are intended to apply to an area of medium density single-family residential development. Lot sizes, minimum living area standards, and other restrictions are intended to promote high quality residential development.</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(B)   Principal uses and structures:</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(1)   Single-family dwellings.</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(2)   Accessory dwelling units; subject to the provisions listed in the § 185.006.</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(3)   Public parks, playgrounds and other public recreational facilities.</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(4)   Public utility equipment and facilities located within a utility easement or right-of-way.</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(C)   Accessory uses and structures.</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(1)   Customary accessory uses of a non-commercial nature clearly incidental and subordinate to one (1) or more principal uses.</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(2)   A security dwelling unit may be provided within a subdivision and shall adhere to the following standards:</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(D)   Conditional uses.</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(1)   Public and private schools.</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(2)   Churches.</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(3)   Public utility equipment and facilities, except communication towers, not located within a utility easement or right-of-way.</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(E)   Prohibited uses and structures.</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(1)   All uses not specifically or provisionally permitted herein.</a:t>
            </a:r>
          </a:p>
        </p:txBody>
      </p:sp>
      <p:sp>
        <p:nvSpPr>
          <p:cNvPr id="10" name="TextBox 9">
            <a:extLst>
              <a:ext uri="{FF2B5EF4-FFF2-40B4-BE49-F238E27FC236}">
                <a16:creationId xmlns:a16="http://schemas.microsoft.com/office/drawing/2014/main" id="{4313437D-0C99-6EFD-982B-5DCAEAA66506}"/>
              </a:ext>
            </a:extLst>
          </p:cNvPr>
          <p:cNvSpPr txBox="1"/>
          <p:nvPr/>
        </p:nvSpPr>
        <p:spPr>
          <a:xfrm>
            <a:off x="19212895" y="20686608"/>
            <a:ext cx="2363849" cy="954107"/>
          </a:xfrm>
          <a:prstGeom prst="rect">
            <a:avLst/>
          </a:prstGeom>
          <a:noFill/>
        </p:spPr>
        <p:txBody>
          <a:bodyPr wrap="square" rtlCol="0">
            <a:spAutoFit/>
          </a:bodyPr>
          <a:lstStyle/>
          <a:p>
            <a:r>
              <a:rPr lang="en-US" sz="2800" b="1" spc="600" dirty="0">
                <a:ln w="22225">
                  <a:solidFill>
                    <a:schemeClr val="accent2"/>
                  </a:solidFill>
                  <a:prstDash val="solid"/>
                </a:ln>
                <a:solidFill>
                  <a:srgbClr val="C00000"/>
                </a:solidFill>
              </a:rPr>
              <a:t>COMBINE INTO RS-1</a:t>
            </a:r>
            <a:endParaRPr lang="en-US" b="1" spc="600" dirty="0">
              <a:solidFill>
                <a:srgbClr val="C00000"/>
              </a:solidFill>
            </a:endParaRPr>
          </a:p>
        </p:txBody>
      </p:sp>
      <p:sp>
        <p:nvSpPr>
          <p:cNvPr id="12" name="Arc 11">
            <a:extLst>
              <a:ext uri="{FF2B5EF4-FFF2-40B4-BE49-F238E27FC236}">
                <a16:creationId xmlns:a16="http://schemas.microsoft.com/office/drawing/2014/main" id="{06BF912A-610A-113C-6D53-1BC128611854}"/>
              </a:ext>
            </a:extLst>
          </p:cNvPr>
          <p:cNvSpPr/>
          <p:nvPr/>
        </p:nvSpPr>
        <p:spPr>
          <a:xfrm rot="2527224">
            <a:off x="16015844" y="19681286"/>
            <a:ext cx="3200400" cy="3200400"/>
          </a:xfrm>
          <a:prstGeom prst="arc">
            <a:avLst/>
          </a:prstGeom>
          <a:ln w="38100">
            <a:solidFill>
              <a:srgbClr val="C00000"/>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4" name="TextBox 13">
            <a:extLst>
              <a:ext uri="{FF2B5EF4-FFF2-40B4-BE49-F238E27FC236}">
                <a16:creationId xmlns:a16="http://schemas.microsoft.com/office/drawing/2014/main" id="{588D94A1-D3F4-6AE5-1016-19A05DE0DB07}"/>
              </a:ext>
            </a:extLst>
          </p:cNvPr>
          <p:cNvSpPr txBox="1"/>
          <p:nvPr/>
        </p:nvSpPr>
        <p:spPr>
          <a:xfrm>
            <a:off x="27092766" y="20540582"/>
            <a:ext cx="2363849" cy="954107"/>
          </a:xfrm>
          <a:prstGeom prst="rect">
            <a:avLst/>
          </a:prstGeom>
          <a:noFill/>
        </p:spPr>
        <p:txBody>
          <a:bodyPr wrap="square" rtlCol="0">
            <a:spAutoFit/>
          </a:bodyPr>
          <a:lstStyle/>
          <a:p>
            <a:r>
              <a:rPr lang="en-US" sz="2800" b="1" spc="600" dirty="0">
                <a:ln w="22225">
                  <a:solidFill>
                    <a:schemeClr val="accent2"/>
                  </a:solidFill>
                  <a:prstDash val="solid"/>
                </a:ln>
                <a:solidFill>
                  <a:srgbClr val="C00000"/>
                </a:solidFill>
              </a:rPr>
              <a:t>COMBINE INTO RS-3</a:t>
            </a:r>
            <a:endParaRPr lang="en-US" b="1" spc="600" dirty="0">
              <a:solidFill>
                <a:srgbClr val="C00000"/>
              </a:solidFill>
            </a:endParaRPr>
          </a:p>
        </p:txBody>
      </p:sp>
      <p:sp>
        <p:nvSpPr>
          <p:cNvPr id="16" name="Arc 15">
            <a:extLst>
              <a:ext uri="{FF2B5EF4-FFF2-40B4-BE49-F238E27FC236}">
                <a16:creationId xmlns:a16="http://schemas.microsoft.com/office/drawing/2014/main" id="{CBB03E0A-961A-8559-100E-3527A38404CC}"/>
              </a:ext>
            </a:extLst>
          </p:cNvPr>
          <p:cNvSpPr/>
          <p:nvPr/>
        </p:nvSpPr>
        <p:spPr>
          <a:xfrm rot="2527224">
            <a:off x="23895715" y="19459060"/>
            <a:ext cx="3200400" cy="3200400"/>
          </a:xfrm>
          <a:prstGeom prst="arc">
            <a:avLst/>
          </a:prstGeom>
          <a:ln w="38100">
            <a:solidFill>
              <a:srgbClr val="C00000"/>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8" name="TextBox 17">
            <a:extLst>
              <a:ext uri="{FF2B5EF4-FFF2-40B4-BE49-F238E27FC236}">
                <a16:creationId xmlns:a16="http://schemas.microsoft.com/office/drawing/2014/main" id="{0C638182-6E54-9778-C314-5F76D7AD6DB7}"/>
              </a:ext>
            </a:extLst>
          </p:cNvPr>
          <p:cNvSpPr txBox="1"/>
          <p:nvPr/>
        </p:nvSpPr>
        <p:spPr>
          <a:xfrm>
            <a:off x="3789159" y="24304364"/>
            <a:ext cx="2653037" cy="954107"/>
          </a:xfrm>
          <a:prstGeom prst="rect">
            <a:avLst/>
          </a:prstGeom>
          <a:noFill/>
        </p:spPr>
        <p:txBody>
          <a:bodyPr wrap="square" rtlCol="0">
            <a:spAutoFit/>
          </a:bodyPr>
          <a:lstStyle/>
          <a:p>
            <a:r>
              <a:rPr lang="en-US" sz="2800" b="1" spc="600" dirty="0">
                <a:ln w="22225">
                  <a:solidFill>
                    <a:schemeClr val="accent2"/>
                  </a:solidFill>
                  <a:prstDash val="solid"/>
                </a:ln>
                <a:solidFill>
                  <a:srgbClr val="C00000"/>
                </a:solidFill>
              </a:rPr>
              <a:t>ELIMINATE DISTRICT</a:t>
            </a:r>
            <a:endParaRPr lang="en-US" b="1" spc="600" dirty="0">
              <a:solidFill>
                <a:srgbClr val="C00000"/>
              </a:solidFill>
            </a:endParaRPr>
          </a:p>
        </p:txBody>
      </p:sp>
      <p:sp>
        <p:nvSpPr>
          <p:cNvPr id="20" name="Arc 19">
            <a:extLst>
              <a:ext uri="{FF2B5EF4-FFF2-40B4-BE49-F238E27FC236}">
                <a16:creationId xmlns:a16="http://schemas.microsoft.com/office/drawing/2014/main" id="{B577D2C4-E2F6-1CEF-148B-E3CE9CDE6D6A}"/>
              </a:ext>
            </a:extLst>
          </p:cNvPr>
          <p:cNvSpPr/>
          <p:nvPr/>
        </p:nvSpPr>
        <p:spPr>
          <a:xfrm rot="10404727">
            <a:off x="2025674" y="21407997"/>
            <a:ext cx="3200400" cy="3200400"/>
          </a:xfrm>
          <a:prstGeom prst="arc">
            <a:avLst/>
          </a:prstGeom>
          <a:ln w="38100">
            <a:solidFill>
              <a:srgbClr val="C0000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Tree>
    <p:extLst>
      <p:ext uri="{BB962C8B-B14F-4D97-AF65-F5344CB8AC3E}">
        <p14:creationId xmlns:p14="http://schemas.microsoft.com/office/powerpoint/2010/main" val="30329147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71A8BB60-92EA-B819-702F-33D915D6DF08}"/>
              </a:ext>
            </a:extLst>
          </p:cNvPr>
          <p:cNvSpPr/>
          <p:nvPr/>
        </p:nvSpPr>
        <p:spPr>
          <a:xfrm>
            <a:off x="0" y="0"/>
            <a:ext cx="43891200" cy="3749040"/>
          </a:xfrm>
          <a:prstGeom prst="rect">
            <a:avLst/>
          </a:prstGeom>
          <a:solidFill>
            <a:schemeClr val="accent2">
              <a:lumMod val="75000"/>
            </a:schemeClr>
          </a:solidFill>
          <a:ln>
            <a:solidFill>
              <a:schemeClr val="accent2">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4800" b="1" spc="600" dirty="0">
                <a:solidFill>
                  <a:schemeClr val="bg1"/>
                </a:solidFill>
                <a:latin typeface="Geometria" panose="020B0503020204020204" pitchFamily="34" charset="0"/>
              </a:rPr>
              <a:t>USES</a:t>
            </a:r>
          </a:p>
          <a:p>
            <a:pPr algn="ctr"/>
            <a:r>
              <a:rPr lang="en-US" sz="4800" b="1" spc="600" dirty="0">
                <a:solidFill>
                  <a:schemeClr val="bg1"/>
                </a:solidFill>
                <a:latin typeface="Geometria" panose="020B0503020204020204" pitchFamily="34" charset="0"/>
              </a:rPr>
              <a:t>NON-RESIDENTIAL DISTRICTS</a:t>
            </a:r>
          </a:p>
          <a:p>
            <a:pPr algn="ctr"/>
            <a:r>
              <a:rPr lang="en-US" sz="4800" b="1" spc="600" dirty="0">
                <a:solidFill>
                  <a:schemeClr val="bg1"/>
                </a:solidFill>
                <a:latin typeface="Geometria" panose="020B0503020204020204" pitchFamily="34" charset="0"/>
              </a:rPr>
              <a:t> ADOPTED</a:t>
            </a:r>
          </a:p>
        </p:txBody>
      </p:sp>
      <p:sp>
        <p:nvSpPr>
          <p:cNvPr id="3" name="TextBox 2">
            <a:extLst>
              <a:ext uri="{FF2B5EF4-FFF2-40B4-BE49-F238E27FC236}">
                <a16:creationId xmlns:a16="http://schemas.microsoft.com/office/drawing/2014/main" id="{B1E71FE3-50D7-B8F4-9D5D-CFD22705811D}"/>
              </a:ext>
            </a:extLst>
          </p:cNvPr>
          <p:cNvSpPr txBox="1"/>
          <p:nvPr/>
        </p:nvSpPr>
        <p:spPr>
          <a:xfrm>
            <a:off x="494154" y="17335487"/>
            <a:ext cx="6544490" cy="8494633"/>
          </a:xfrm>
          <a:prstGeom prst="rect">
            <a:avLst/>
          </a:prstGeom>
          <a:noFill/>
          <a:ln>
            <a:solidFill>
              <a:srgbClr val="C00000"/>
            </a:solidFill>
          </a:ln>
        </p:spPr>
        <p:txBody>
          <a:bodyPr wrap="square">
            <a:spAutoFit/>
          </a:bodyPr>
          <a:lstStyle/>
          <a:p>
            <a:pPr marL="0" marR="0">
              <a:spcAft>
                <a:spcPts val="600"/>
              </a:spcAft>
            </a:pPr>
            <a:r>
              <a:rPr lang="en-US" sz="1800" b="1" dirty="0">
                <a:effectLst/>
                <a:latin typeface="Cambria" panose="02040503050406030204" pitchFamily="18" charset="0"/>
                <a:ea typeface="Cambria" panose="02040503050406030204" pitchFamily="18" charset="0"/>
                <a:cs typeface="Times New Roman" panose="02020603050405020304" pitchFamily="18" charset="0"/>
              </a:rPr>
              <a:t>§ 185.040 RVP — RECREATIONAL VEHICLE PARK DISTRICT.</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(A)   Intent. The purpose of the recreational vehicle park zoning district shall be to locate and establish areas within the city which are deemed to be uniquely suited for the development and maintenance of recreational vehicle activities, i.e., travel trailers, motor homes, camping tents, and trailers occupied as temporary living quarters; to designate those uses and services deemed appropriate and proper for location and development within the zoning district; and to establish such development standards and provisions as are appropriate to ensure proper development and functioning of uses within the district.</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(B)   Principal uses and structures:</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(1)   Travel trailers, recreational vehicles, motor homes, camping tents and other vehicles with sleeping accommodations.</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(2)   Management offices and residence (a mobile home may be allowed for a manager's residence only).</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(C)   Accessory uses:</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(1)   Grocery store.</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(2)   Bottled gas sales.</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(3)   Laundry facilities.</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(4)   Recreational facilities such as playgrounds, picnic areas, swimming pools, game courts, and recreation hall.</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(5)   Public utility equipment and facilities.</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(D)   Conditional uses:</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(1)   Marina and boat rental including bait, fishing, and sports accessories sales serving guests of the park and/or the general public.</a:t>
            </a:r>
          </a:p>
        </p:txBody>
      </p:sp>
      <p:sp>
        <p:nvSpPr>
          <p:cNvPr id="5" name="TextBox 4">
            <a:extLst>
              <a:ext uri="{FF2B5EF4-FFF2-40B4-BE49-F238E27FC236}">
                <a16:creationId xmlns:a16="http://schemas.microsoft.com/office/drawing/2014/main" id="{95194A8B-A086-3E0C-1D48-33BD8E74C2D6}"/>
              </a:ext>
            </a:extLst>
          </p:cNvPr>
          <p:cNvSpPr txBox="1"/>
          <p:nvPr/>
        </p:nvSpPr>
        <p:spPr>
          <a:xfrm>
            <a:off x="494154" y="3896814"/>
            <a:ext cx="6544490" cy="13034337"/>
          </a:xfrm>
          <a:prstGeom prst="rect">
            <a:avLst/>
          </a:prstGeom>
          <a:noFill/>
          <a:ln>
            <a:solidFill>
              <a:srgbClr val="C00000"/>
            </a:solidFill>
          </a:ln>
        </p:spPr>
        <p:txBody>
          <a:bodyPr wrap="square">
            <a:spAutoFit/>
          </a:bodyPr>
          <a:lstStyle/>
          <a:p>
            <a:pPr marL="0" marR="0">
              <a:spcAft>
                <a:spcPts val="600"/>
              </a:spcAft>
            </a:pPr>
            <a:r>
              <a:rPr lang="en-US" sz="1800" b="1" dirty="0">
                <a:effectLst/>
                <a:latin typeface="Cambria" panose="02040503050406030204" pitchFamily="18" charset="0"/>
                <a:ea typeface="Cambria" panose="02040503050406030204" pitchFamily="18" charset="0"/>
                <a:cs typeface="Times New Roman" panose="02020603050405020304" pitchFamily="18" charset="0"/>
              </a:rPr>
              <a:t>§ 185.041 OP — OFFICE PROFESSIONAL DISTRICT.</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(A)   Intent. The purpose of the office professional district shall be to locate and establish areas in the city which are deemed to be uniquely suited for the development of professional office uses and services protected from the intense development of commercial and industrial facilities. Development standards and provisions are established to ensure proper development of uses within the district; to reduce conflicts with adjacent residential uses; and to minimize traffic conflicts along adjacent thoroughfares.</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(B)   Principal uses and structures. The following uses and structures are permitted for any use or group of uses that are developed, either separately, or as a unit with certain site improvements shared in common:</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(1)   Professional offices and services such as medical and dental, legal, engineering, real estate, insurance, accounting, chiropractic, architectural, technical, and similar professions.</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(2)   Financial institutions without drive-through service.</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(C)   Accessory uses and structures. Customary accessory uses of one (1) or more of the principal uses, clearly incidental and subordinate to the principal uses, in keeping with the professional character of the district. No storage of material is permitted except where such material is clearly incidental to and an accessory component of the rendering of professional services. All storage shall be within an enclosed structure.</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(D)   Conditional uses:</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(1)   Churches.</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(2)   Libraries.</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(3)   Public utility equipment and facilities not located within a public utility easement.</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(4)   Public uses.</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(5)   Veterinarian clinics provided all activities are within the principal structure and there is no boarding of animals.</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(6)   Camouflaged communication towers and facilities.</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(E)   Prohibited uses and structures:</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(1)   Retail, wholesale, drive through services/facilities, warehousing, storage, building contractor storage, personal service, assembling, and/or manufacturing.</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(2)   All uses not specifically or provisionally permitted herein; any use not in keeping with the intent of this district.</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(3)   Corrections facilities.</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(4)   Pain-management clinic.</a:t>
            </a:r>
          </a:p>
        </p:txBody>
      </p:sp>
      <p:sp>
        <p:nvSpPr>
          <p:cNvPr id="7" name="TextBox 6">
            <a:extLst>
              <a:ext uri="{FF2B5EF4-FFF2-40B4-BE49-F238E27FC236}">
                <a16:creationId xmlns:a16="http://schemas.microsoft.com/office/drawing/2014/main" id="{16DBF01F-09C4-E596-9014-41C8C1D3D8B1}"/>
              </a:ext>
            </a:extLst>
          </p:cNvPr>
          <p:cNvSpPr txBox="1"/>
          <p:nvPr/>
        </p:nvSpPr>
        <p:spPr>
          <a:xfrm>
            <a:off x="7372706" y="3896814"/>
            <a:ext cx="7173740" cy="20936501"/>
          </a:xfrm>
          <a:prstGeom prst="rect">
            <a:avLst/>
          </a:prstGeom>
          <a:noFill/>
          <a:ln>
            <a:solidFill>
              <a:srgbClr val="C00000"/>
            </a:solidFill>
          </a:ln>
        </p:spPr>
        <p:txBody>
          <a:bodyPr wrap="square">
            <a:spAutoFit/>
          </a:bodyPr>
          <a:lstStyle/>
          <a:p>
            <a:pPr marL="0" marR="0">
              <a:spcAft>
                <a:spcPts val="600"/>
              </a:spcAft>
            </a:pPr>
            <a:r>
              <a:rPr lang="en-US" sz="1800" b="1" dirty="0">
                <a:effectLst/>
                <a:latin typeface="Cambria" panose="02040503050406030204" pitchFamily="18" charset="0"/>
                <a:ea typeface="Cambria" panose="02040503050406030204" pitchFamily="18" charset="0"/>
                <a:cs typeface="Times New Roman" panose="02020603050405020304" pitchFamily="18" charset="0"/>
              </a:rPr>
              <a:t>§ 185.042 NC — NEIGHBORHOOD COMMERCIAL DISTRICT.</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(A)    Intent. The purpose of the neighborhood commercial district shall be to provide areas within Palm Bay which are deemed to be uniquely suited for the development and maintenance of limited commercial activities offering convenience goods and personal services to residents of the surrounding neighborhood area. Development standards and provisions are established to ensure the proper development and location of uses and services deemed appropriate within the district; to reduce conflicts with adjacent residential uses, and to minimize the interruption of traffic along adjacent thoroughfares.</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(B)   Principal uses and structures. The following uses and structures are permitted.</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(1)   Retail stores, sales, and display rooms (not including automotive, lumber and building supply, and similar uses) containing less than five thousand (5,000) square feet of floor area.</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(2)   Personal service establishments such as beauty and barber, laundry and dry cleaning pick-up stations, and the like.</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(3)   Professional offices, studios, clinics, general offices, government office, business schools and similar uses containing less than five thousand (5,000) square feet of floor area.</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(4)   Schools, libraries, and churches.</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(5)   Day care centers containing less than five thousand (5,000) square feet of floor area.</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(6)   Restaurant, not including drive-through facilities and containing less than five thousand (5,000) square feet of floor area.</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(7)   Public utility equipment, facilities and uses located on one-half (½) acre or less of contiguous land.</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(8)   Banks and financial institutions without drive-through facilities.</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(9)    Public uses.</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(10)   Veterinarian clinics provided all activities are within the principal structure and there is no boarding of animals.</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(C)   Accessory uses and structures. Customary accessory uses of one (1) or more of the principal uses clearly incidental and subordinate to the principal use, in keeping with the low intensity commercial character of the district. All storage shall be in an enclosed structure.</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(D)   Conditional uses:</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(1)   Retail automotive gas/fuel sales: . . .</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(2)   Banks and financial institutions with drive-through facilities with the following condition: The proposed site fronts on an arterial road or at the intersection of collector streets or higher functional classification.</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(3)   Restaurants with drive-through facilities and restaurants that allow patrons to dance to music, subject to the provisions set forth in § 185.088(I).</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(4)   Indoor commercial recreation and amusement such as batting cages, miniature vehicle racetracks and similar uses.</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(5)   Public utility equipment, facilities and uses located on sites greater than one-half (½) acre in size.</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(6)   Eating establishments licensed by the Division of Hotels and Restaurants of the Department of Business and Professional Regulation licensed as a restaurant that serve alcohol.</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(7)   Retail stores, sales, and display rooms (not including automotive, lumber and building supplies) and similar uses occupying more than five thousand (5,000) square feet of gross floor.</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(8)   Professional offices, studios, clinics, general offices, government offices, business schools and similar uses occupying more than five thousand (5,000) square feet of gross floor area.</a:t>
            </a:r>
          </a:p>
          <a:p>
            <a:pPr marL="342900" marR="0" indent="-342900">
              <a:spcAft>
                <a:spcPts val="600"/>
              </a:spcAft>
              <a:buAutoNum type="arabicParenBoth" startAt="9"/>
            </a:pPr>
            <a:r>
              <a:rPr lang="en-US" sz="1800" dirty="0">
                <a:effectLst/>
                <a:latin typeface="Cambria" panose="02040503050406030204" pitchFamily="18" charset="0"/>
                <a:ea typeface="Cambria" panose="02040503050406030204" pitchFamily="18" charset="0"/>
                <a:cs typeface="Times New Roman" panose="02020603050405020304" pitchFamily="18" charset="0"/>
              </a:rPr>
              <a:t>Day care centers occupying more than five thousand (5,000) square feet of gross floor area.</a:t>
            </a:r>
          </a:p>
          <a:p>
            <a:pPr marL="0" marR="0">
              <a:spcBef>
                <a:spcPts val="900"/>
              </a:spcBef>
              <a:spcAft>
                <a:spcPts val="9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(E)   Prohibited uses and structures:</a:t>
            </a:r>
          </a:p>
          <a:p>
            <a:pPr marL="0" marR="0">
              <a:spcBef>
                <a:spcPts val="900"/>
              </a:spcBef>
              <a:spcAft>
                <a:spcPts val="9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(1)   All uses not specifically or provisionally permitted herein.</a:t>
            </a:r>
          </a:p>
          <a:p>
            <a:pPr marL="0" marR="0">
              <a:spcBef>
                <a:spcPts val="900"/>
              </a:spcBef>
              <a:spcAft>
                <a:spcPts val="9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(2)   Corrections facilities.</a:t>
            </a:r>
          </a:p>
          <a:p>
            <a:pPr marL="0" marR="0">
              <a:spcBef>
                <a:spcPts val="900"/>
              </a:spcBef>
              <a:spcAft>
                <a:spcPts val="9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(3)   Arcade amusement centers.</a:t>
            </a:r>
          </a:p>
          <a:p>
            <a:pPr marL="0" marR="0">
              <a:spcBef>
                <a:spcPts val="900"/>
              </a:spcBef>
              <a:spcAft>
                <a:spcPts val="9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(4)   Pain-management clinic.</a:t>
            </a:r>
          </a:p>
          <a:p>
            <a:pPr marL="0" marR="0">
              <a:spcBef>
                <a:spcPts val="900"/>
              </a:spcBef>
              <a:spcAft>
                <a:spcPts val="9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(5)   Electronic gaming establishments.</a:t>
            </a:r>
          </a:p>
        </p:txBody>
      </p:sp>
      <p:sp>
        <p:nvSpPr>
          <p:cNvPr id="9" name="TextBox 8">
            <a:extLst>
              <a:ext uri="{FF2B5EF4-FFF2-40B4-BE49-F238E27FC236}">
                <a16:creationId xmlns:a16="http://schemas.microsoft.com/office/drawing/2014/main" id="{E2121A3A-D6AD-2530-3581-3007E133E9F2}"/>
              </a:ext>
            </a:extLst>
          </p:cNvPr>
          <p:cNvSpPr txBox="1"/>
          <p:nvPr/>
        </p:nvSpPr>
        <p:spPr>
          <a:xfrm>
            <a:off x="22164010" y="3896814"/>
            <a:ext cx="6544491" cy="26899672"/>
          </a:xfrm>
          <a:prstGeom prst="rect">
            <a:avLst/>
          </a:prstGeom>
          <a:noFill/>
          <a:ln>
            <a:solidFill>
              <a:srgbClr val="C00000"/>
            </a:solidFill>
          </a:ln>
        </p:spPr>
        <p:txBody>
          <a:bodyPr wrap="square">
            <a:spAutoFit/>
          </a:bodyPr>
          <a:lstStyle/>
          <a:p>
            <a:pPr marL="0" marR="0">
              <a:spcAft>
                <a:spcPts val="600"/>
              </a:spcAft>
            </a:pPr>
            <a:r>
              <a:rPr lang="en-US" sz="1800" b="1" dirty="0">
                <a:effectLst/>
                <a:latin typeface="Cambria" panose="02040503050406030204" pitchFamily="18" charset="0"/>
                <a:ea typeface="Cambria" panose="02040503050406030204" pitchFamily="18" charset="0"/>
                <a:cs typeface="Times New Roman" panose="02020603050405020304" pitchFamily="18" charset="0"/>
              </a:rPr>
              <a:t>§ 185.043 CC — COMMUNITY COMMERCIAL DISTRICT.</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(A)   Intent. The purpose of the community commercial district shall be to locate and establish areas within the city which are deemed to be uniquely suited for the development and maintenance of community commercial facilities, the areas to be primarily located in or near the intersection of arterial roadways; to designate those uses and services deemed appropriate and proper for location and development within the subject district; and to establish such development standards and provisions as are appropriate to ensure proper development and functioning of uses within the district.</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(B)   Principal uses and structures. The following uses and structures are permitted:</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(1)   Retail stores, sales and display rooms (not including lumber and building supply, and similar uses).</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(2)   Personal service establishments such as beauty and barber, laundry and dry cleaning pick-up stations, and the like.</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(3)   Professional offices, studios, clinics, general offices, government office, business schools and similar uses.</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(4)   Schools, libraries, churches and similar uses.</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(5)   Day care centers.</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(6)   Restaurant, eating and drinking establishments (including a drive-through).</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(7)   Public utility equipment and facilities.</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(8)   Banks and financial institutions with or without drive-through facilities.</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(9)   Business service establishments.</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(10)   Clubs, lodges, and fraternal organizations.</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(11)   Dry cleaning establishments using noninflammable solvents and cleaning fluids as determined by the Fire Chief.</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(12)   Funeral homes.</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(13)   Repair service establishments such as household appliances, radio and television, and similar uses, and automobile service establishments excluding body shops, upholstering, and painting. Subject to the following: . . . </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(14)   Hotels, motels and guest cottages. . . .</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(15)   Hospitals and nursing homes.</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(16)   Xerographic and offset printing.</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(17)   Plant nurseries and green houses.</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(18)   Public and private parking facilities. Must have at least a minimum-sized building on site.</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(19)   Veterinarian clinics provided all activities are within the principal structure and there is no boarding of animals.</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(20)   New and used automobiles, major recreational equipment and mobile home sales and rentals with accessory uses, subject to the following restrictions: . . .</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(21)   State approved tattoo parlors.</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(22)   Public uses.</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(23)   Medical and dental manufacturing labs.</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(24)   Indoor commercial recreation such as theaters, driving ranges, bowling alleys, and similar uses, excluding dance clubs.</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(25)   Arcade amusements centers; subject to the following regulations: . . .</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(C)   Accessory uses and structures. Customary accessory uses of one (1) or more of the principal uses, clearly incidental and subordinate to the principal use, in keeping with the intense commercial character of the district. All storage shall be in an enclosed structure, unless otherwise provided for herein.</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(D)   Conditional uses.</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(1)   Permitted uses located on a parcel of ten (10) or more acres of area.</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(2)   Auto body repair, upholstering and painting. . . . </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(3)   Retail automotive gas/fuel sales: . . .</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(4)   Indoor dance clubs, outdoor recreation, and outdoor amusement such as amusement parks, driving ranges, batting cages, go-cart tracks, outdoor skating facilities, miniature golf courses and similar uses.</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(5)   Commercial radio and television broadcasting.</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(6)   Marinas including wet and dry storage.</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(7)   Car washes.</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(8)   Permitted uses or uses permissible by conditional use exceeding seventy (70) feet in height.</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(9)   Self storage facilities subject to the provisions established in § 185.088(F).</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(10)   Communication towers and facilities.</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(11)   Human crematoriums: . . .</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(12)   Pest control businesses.</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(E)   Prohibited uses and structures:</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(1)   All uses not specifically or provisionally permitted herein; any uses not in keeping with the community commercial character of the district.</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(2)   Corrections facilities.</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(3)   Pain-management clinic.</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(4)   Electronic gaming establishments.</a:t>
            </a:r>
          </a:p>
        </p:txBody>
      </p:sp>
      <p:sp>
        <p:nvSpPr>
          <p:cNvPr id="11" name="TextBox 10">
            <a:extLst>
              <a:ext uri="{FF2B5EF4-FFF2-40B4-BE49-F238E27FC236}">
                <a16:creationId xmlns:a16="http://schemas.microsoft.com/office/drawing/2014/main" id="{BF920FA4-57C8-B74A-0A6D-D0B1DA678265}"/>
              </a:ext>
            </a:extLst>
          </p:cNvPr>
          <p:cNvSpPr txBox="1"/>
          <p:nvPr/>
        </p:nvSpPr>
        <p:spPr>
          <a:xfrm>
            <a:off x="36234624" y="3896815"/>
            <a:ext cx="7162421" cy="28623220"/>
          </a:xfrm>
          <a:prstGeom prst="rect">
            <a:avLst/>
          </a:prstGeom>
          <a:noFill/>
          <a:ln>
            <a:solidFill>
              <a:srgbClr val="C00000"/>
            </a:solidFill>
          </a:ln>
        </p:spPr>
        <p:txBody>
          <a:bodyPr wrap="square">
            <a:normAutofit/>
          </a:bodyPr>
          <a:lstStyle/>
          <a:p>
            <a:pPr marL="0" marR="0">
              <a:spcAft>
                <a:spcPts val="600"/>
              </a:spcAft>
            </a:pPr>
            <a:r>
              <a:rPr lang="en-US" sz="1800" b="1" dirty="0">
                <a:effectLst/>
                <a:latin typeface="Cambria" panose="02040503050406030204" pitchFamily="18" charset="0"/>
                <a:ea typeface="Cambria" panose="02040503050406030204" pitchFamily="18" charset="0"/>
                <a:cs typeface="Times New Roman" panose="02020603050405020304" pitchFamily="18" charset="0"/>
              </a:rPr>
              <a:t>§ 185.044 HC — HIGHWAY COMMERCIAL DISTRICT.</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(A)   Intent. The purpose of the highway commercial district shall be to provide areas within Palm Bay which are deemed to be uniquely suited for the development and maintenance of highway oriented businesses and regional scale facilities, the areas to be primarily located along or near the intersection of major arterials and major transportation nodes; to designate those uses and services deemed appropriate and proper for location and development within the subject district; and to establish such development standards and provisions as are appropriate to ensure proper development and functioning of uses within the district.</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(B)   Principal uses and structures. The following uses and structures are permitted:</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(1)   Retail stores, sales and display rooms, including places in which goods are produced and sold at retail on premises.</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(2)   Personal services establishments such as barber and beauty shops, fitness salons, laundry and dry cleaning establishments using noninflammable solvents as determined by the Fire Chief, tailor shops and similar uses.</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(3)   Professional offices, studios, clinics, general offices, business schools and similar uses, including veterinarian clinics provided all activities are within the principal structure and there is no boarding of animals.</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(4)   Hotels, motels, tourist courts. . . .</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(5)   Eating and drinking establishments including drive-through facilities.</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(6)   Indoor commercial recreation such as theaters, driving ranges, bowling alleys and similar uses, excluding dance clubs.</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(7)   Banks and financial institutions with drive-through facilities.</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(8)   Retail stores using outside display areas including plant nurseries, and building supplies providing the following provisions are met: . . . </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(9)   Public and private clubs and lodges including golf courses and similar activities.</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(10)   New and used motor vehicles, major recreational equipment and mobile home sales and rentals with accessory uses; subject to the following restrictions: . . .</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(11)   Auto repair, paint, upholstering and body shops subject to provisions (10)(a) through (c) above except within the Bayfront Community Redevelopment District in the area east of the Florida East Coast Railroad.</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(12)   Public utility equipment and facilities not located within a public utility easement.</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(13)   Hospitals and nursing homes.</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(14)   Schools, churches, and libraries.</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(15)   Day care centers.</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(16)   Business service establishments.</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(17)   Dry cleaning.</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(18)   Funeral homes.</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(19)   Xerographic and off-set printing.</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(20)   Public and private parking lots and garages.</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(21)   Public uses.</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(22)   Arcade amusements centers; subject to the following regulations: . . .</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(23)   Contractors' offices (plumbers, electricians, carpenters, masons, roofers, builders, cabinet makers, fence installers, gutter and siding installers, flooring and tile installers, drywall installers, painters, heating and air conditioning installers, glass repair and replacement and similar uses). . . .</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(C)   Accessory uses and structures. Customary accessory uses of one (1) or more of the principal uses clearly subordinate to the principal use, in keeping with the intense commercial character of the district.</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(D)   Conditional uses.</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(1)   Permitted uses located on a parcel of ten (10) or more acres of area.</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(2)   Retail automotive gas/fuel sales: . . .</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(3)   Commercial radio and television broadcasting.</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(4)   Marinas.</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(5)   Car washes.</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(6)   Self storage facilities subject to the provisions established in § 185.088(F).</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(7)   Communication towers and facilities.</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(8)   Eating and drinking establishments that allow patrons to dance to music, subject to the provisions set forth in § 185.088(H).</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(9)   Indoor dance clubs, outdoor recreation, and outdoor amusement such as amusement parks, driving ranges, batting cages, go-cart tracks, outdoor skating facilities, miniature golf courses and similar uses.</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(E)   Prohibited uses and structures.</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(1)   All uses not specifically or provisionally permitted herein; any use not in keeping with the commercial character of the district.</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(2)   Corrections facilities.</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(3)   In the Bayfront Community Redevelopment District east of the Florida East Coast Railroad:</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(a)   Used motor vehicle sales not on the same site as a new motor vehicle dealership;</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(b)   Major recreational vehicle equipment and mobile home sales and rentals with accessory uses;</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(c)   The sale of sheds or other accessory structures; and</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(d)   Auto repair, upholstery and body shops.</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(4)   Pain-management clinic.</a:t>
            </a:r>
          </a:p>
          <a:p>
            <a:pPr marL="0" marR="0"/>
            <a:r>
              <a:rPr lang="en-US" sz="1800" dirty="0">
                <a:effectLst/>
                <a:latin typeface="Cambria" panose="02040503050406030204" pitchFamily="18" charset="0"/>
                <a:ea typeface="Cambria" panose="02040503050406030204" pitchFamily="18" charset="0"/>
                <a:cs typeface="Times New Roman" panose="02020603050405020304" pitchFamily="18" charset="0"/>
              </a:rPr>
              <a:t>(5)   Electronic gaming establishments.</a:t>
            </a:r>
          </a:p>
        </p:txBody>
      </p:sp>
      <p:sp>
        <p:nvSpPr>
          <p:cNvPr id="21" name="TextBox 20">
            <a:extLst>
              <a:ext uri="{FF2B5EF4-FFF2-40B4-BE49-F238E27FC236}">
                <a16:creationId xmlns:a16="http://schemas.microsoft.com/office/drawing/2014/main" id="{C494EB37-19F4-3AB9-13A8-84D121AE1FD4}"/>
              </a:ext>
            </a:extLst>
          </p:cNvPr>
          <p:cNvSpPr txBox="1"/>
          <p:nvPr/>
        </p:nvSpPr>
        <p:spPr>
          <a:xfrm>
            <a:off x="14880508" y="3896814"/>
            <a:ext cx="6949440" cy="28623220"/>
          </a:xfrm>
          <a:prstGeom prst="rect">
            <a:avLst/>
          </a:prstGeom>
          <a:solidFill>
            <a:schemeClr val="bg1"/>
          </a:solidFill>
          <a:ln>
            <a:solidFill>
              <a:srgbClr val="C00000"/>
            </a:solidFill>
          </a:ln>
        </p:spPr>
        <p:txBody>
          <a:bodyPr wrap="square">
            <a:spAutoFit/>
          </a:bodyPr>
          <a:lstStyle/>
          <a:p>
            <a:pPr marL="0" marR="0">
              <a:spcAft>
                <a:spcPts val="600"/>
              </a:spcAft>
            </a:pPr>
            <a:r>
              <a:rPr lang="en-US" sz="1800" b="1" dirty="0">
                <a:effectLst/>
                <a:latin typeface="Cambria" panose="02040503050406030204" pitchFamily="18" charset="0"/>
                <a:ea typeface="Cambria" panose="02040503050406030204" pitchFamily="18" charset="0"/>
                <a:cs typeface="Times New Roman" panose="02020603050405020304" pitchFamily="18" charset="0"/>
              </a:rPr>
              <a:t>§ 185.052 RC - RESTRICTED COMMERCIAL DISTRICT.</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(A)   Intent. The purpose of the restricted commercial district shall be to locate and establish areas within the city which are uniquely suited for commercial development but which are transitioning from residential or other noncommercial development to commercial use. Such areas to be primarily along major transportation corridors connecting other community commercial clusters. The uses and development standards included in the district are intended to provide compatibility between uses, protect nearby residential districts, provide access control along corridors, provide quality development, enhance corridor appearance, and provide additional commercial opportunities within the city.</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(B)   Principal uses and structures. The following uses and structures are permitted:</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(1)   Professional offices: accounting, architecture, engineering, dentistry, medical, insurance, legal, real estate, financial services (non-banking), and similar uses.</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(2)   General offices: administrative, corporate, business, and similar uses.</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(3)   Personal services: beauty, barber, dry cleaning pick-up, and similar uses (minimum fifteen thousand (15,000) square foot lot).</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(4)   Business services: graphic design, interior design, advertising, photography, printing, employment services, telemarketing, business schools, and similar uses (minimum fifteen thousand (15,000) square foot lot).</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(5)   Financial institutions: banks, credit unions and savings and loans (minimum fifteen thousand (15,000) square foot lot).</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(6)   Retail sales and service: clothing, jewelry, luggage, shoes, electronics, sporting goods, books, gift shops, florists, photographic supplies, art dealers, tobacco products, grocery stores, drug stores, cosmetic and beauty supply, optical, specialty food, and similar uses (minimum fifteen thousand (15,000) square foot lot).</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(7)   Veterinarians and veterinary clinics provided all activities are within the principal structure and there is no boarding of animals (minimum fifteen thousand (15,000) square foot lot).</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(8)   Schools licensed by the State of Florida (minimum fifteen thousand (15,000) square foot lot).</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(9)   Day care centers licensed by the State of Florida (minimum fifteen thousand (15,000) square foot lot), provided the lot has frontage on an Arterial or Collector Roadway, as identified in the adopted City Comprehensive Plan.</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(10)   Public uses: any federal, state, county, municipal, special district, or similar use.</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(11)   Funeral homes (minimum fifteen thousand (15,000) square foot lot).</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(12)   Eating establishments: restaurants, coffee shops, pastry shops, ice cream parlors, cafeterias, snack shops, and similar uses (minimum fifteen thousand (15,000) square foot lot).</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(13)   Contractors' administrative offices: plumbers, electricians, carpenters, masons, roofers, builders, cabinet makers, fence installers, gutter and siding installers, flooring and tile installers, drywall installers, painters, heating and air conditioning installers, glass repair and replacement, and similar uses, provided no storage occurs at the site, no construction equipment is parked or stored at the site, and all parking is on a paved surface (minimum fifteen thousand (15,000) square foot lot).</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(C)   Accessory uses and structures. Customary accessory uses of one (1) or more of the principal uses, clearly incidental and subordinate to the principal use, in keeping with the low intensity commercial nature of the district. All storage shall be within an enclosed structure unless clearly provided or excluded for herein.</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(D)   Conditional uses.</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(1)   Major retail sales, rental and service: building supply, major appliances, furniture, paint, hardware, lawn and garden supplies, consumer goods rentals, and similar uses (minimum fifteen thousand (15,000) square foot lot).</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(2)   Plant nurseries, greenhouses (minimum fifteen thousand (15,000) square foot lot).</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(3)   Public utility facilities.</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(4)   Clubs, lodges, and fraternal organizations (minimum fifteen thousand (15,000) square foot lot).</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(5)   Hospitals and nursing homes (minimum fifteen thousand (15,000) square foot lot).</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(6)   Model home centers subject to the following: . . .</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(E)   Prohibited uses and structures.</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(1)   All uses not specifically permitted herein.</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(2)   Building services: pest control, carpet cleaning, janitorial, water treatment, vending, and similar uses.</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(3)   Retail automotive fuel sales.</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(4)   Drinking establishments.</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(5)   Pawn shops.</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(6)   Tattoo parlors.</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(7)   Contractors' offices with outside storage: plumbers, electricians, carpenters, masons, roofers, builders, cabinet makers, fence installers, gutter and siding installers, flooring and tile installers, drywall installers, painters, heating and air conditioning installers, glass repair and replacement, and similar uses.</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(8)   Dancing in eating establishments.</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(9)   Fireworks sales.</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(10)   Fortune tellers, tarot card reading, palm readers, and similar uses.</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(11)   Commercial towers.</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(12)   Pain-management clinic.</a:t>
            </a:r>
          </a:p>
        </p:txBody>
      </p:sp>
      <p:sp>
        <p:nvSpPr>
          <p:cNvPr id="26" name="TextBox 25">
            <a:extLst>
              <a:ext uri="{FF2B5EF4-FFF2-40B4-BE49-F238E27FC236}">
                <a16:creationId xmlns:a16="http://schemas.microsoft.com/office/drawing/2014/main" id="{8F7A6D0E-8702-68E1-51B9-F8283AB0EC68}"/>
              </a:ext>
            </a:extLst>
          </p:cNvPr>
          <p:cNvSpPr txBox="1"/>
          <p:nvPr/>
        </p:nvSpPr>
        <p:spPr>
          <a:xfrm>
            <a:off x="29042563" y="3896814"/>
            <a:ext cx="6858000" cy="28623220"/>
          </a:xfrm>
          <a:prstGeom prst="rect">
            <a:avLst/>
          </a:prstGeom>
          <a:solidFill>
            <a:schemeClr val="bg1"/>
          </a:solidFill>
          <a:ln>
            <a:solidFill>
              <a:srgbClr val="C00000"/>
            </a:solidFill>
          </a:ln>
        </p:spPr>
        <p:txBody>
          <a:bodyPr wrap="square">
            <a:normAutofit/>
          </a:bodyPr>
          <a:lstStyle/>
          <a:p>
            <a:pPr marL="0" marR="0">
              <a:spcAft>
                <a:spcPts val="600"/>
              </a:spcAft>
            </a:pPr>
            <a:r>
              <a:rPr lang="en-US" sz="1800" b="1" dirty="0">
                <a:effectLst/>
                <a:latin typeface="Cambria" panose="02040503050406030204" pitchFamily="18" charset="0"/>
                <a:ea typeface="Cambria" panose="02040503050406030204" pitchFamily="18" charset="0"/>
                <a:cs typeface="Times New Roman" panose="02020603050405020304" pitchFamily="18" charset="0"/>
              </a:rPr>
              <a:t>§ 185.054 GC - GENERAL COMMERCIAL DISTRICT.</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(A)   Intent. The purpose of the General Commercial District shall be to locate and establish areas within the city which are uniquely suited for heavy commercial development. Such areas are to be developed in an intensive manner and are designed to provide opportunities for small businesses of a variety of types. The uses and development standards included in the district are intended to provide additional opportunities for businesses to locate within the city by providing a mix of service, warehousing, commercial, wholesaling, storage, and similar businesses and uses.</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(B)   Principal uses and structures. The following uses and structures are permitted:</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(1)   Professional offices (accounting, architecture, engineering, dentistry, medical, insurance, legal, real estate, financial services (non-banking) and similar uses).</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(2)   General offices (administrative, corporate, business and similar uses).</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(3)   Personal services (beauty, barber, dry cleaning pick-up and similar uses).</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(4)   Business services (graphic design, interior design, advertising, photography, printing, employment services, telemarketing, business schools and similar uses).</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(5)   Financial institutions (banks, credit unions and savings and loans).</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(6)   Retail sales and service (clothing, jewelry, luggage, shoes, electronics, sporting goods, books, gift shops, florists, photographic supplies, art dealers, tobacco products, grocery stores, drug stores, cosmetic and beauty supply, optical, specialty food and similar uses).</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(7)   Veterinarians and veterinary clinics.</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(8)   Schools licensed by the state of Florida.</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(9)   Day care centers licensed by the state of Florida.</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(10)   Public uses (any federal, state, county, municipal, special district or similar use).</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(11)   Funeral homes.</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(12)   Eating establishments (restaurants, coffee shops, pastry shops, ice cream parlors, cafeterias, snack shops, similar uses).</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(13)   Major retail sales, rental and service (building supply, major appliances, furniture, paint, hardware, lawn and garden supplies, consumer goods rentals and similar uses).</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(14)   Plant nurseries and greenhouses.</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(15)   Public utility facilities.</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(16)   Clubs, lodges and fraternal organizations.</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(17)   Building services (pest control, carpet cleaning, janitorial, water treatment, vending and similar uses).</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(18)   Contractors’ offices (plumbers, electricians, carpenters, masons, roofers, builders, cabinet makers, fence installers, gutter and siding installers, flooring and tile installers, drywall installers, painters, heating and air conditioning installers, glass repair and replacement and similar uses).</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(19)   Wholesale trade, warehousing and storage</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(20)   Towing services with associated storage.</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(21)   Upholstery and furniture repair/refinishing.</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(22)   Medical and dental manufacturing labs.</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(23)   Welding and machine shops.</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(24)   Technical and trade schools.</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(25)   Self-storage facilities.</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(26)   Retail automotive sales, rental and service (car, boat, recreation vehicle, ATV, and motorcycle sales and service including paint, body and upholstery shops).</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(27)   Assembly of components manufactured off-site.</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(28)   State licensed tattoo parlors.</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(29)   Drinking establishments.</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(30)   Indoor commercial recreation (excluding dance clubs). In buildings with multiple tenants, indoor commercial recreational uses may occupy up to five thousand (5,000) square feet of gross floor area.</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(C)   Accessory uses and structures. Customary accessory uses of one (1) or more of the principal uses, clearly incidental and subordinate to the principal use, in keeping with the high intensity commercial nature of the district. All storage shall be within an enclosed structure or completely screened by an opaque fence or wall, of at least six (6) feet in height.</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(D)    Conditional uses.</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(1)   Permitted uses located on a parcel of ten (10) or more acres of area.</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(2)   Commercial towers.</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(3)   Security dwelling unit, subject to the provisions established in § 185.088(I).</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(4)   Canine day care, and related services: . . .</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(5)   Dancing in eating and drinking establishments.</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(6)   Churches.</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(7)   Event halls, subject to the provisions established in § 185.088(J).</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(8)   Indoor commercial recreation; occupying more than five thousand (5,000) square feet of gross floor area in buildings with multiple tenants.</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(E)   Prohibited uses and structures.</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(1)   All uses not specifically permitted herein.</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(2)   Pawn shops.</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(3)   Pain-management clinic.</a:t>
            </a:r>
          </a:p>
        </p:txBody>
      </p:sp>
      <p:sp>
        <p:nvSpPr>
          <p:cNvPr id="28" name="TextBox 27">
            <a:extLst>
              <a:ext uri="{FF2B5EF4-FFF2-40B4-BE49-F238E27FC236}">
                <a16:creationId xmlns:a16="http://schemas.microsoft.com/office/drawing/2014/main" id="{76F6A647-4392-38F8-B8B6-805AB9D51A27}"/>
              </a:ext>
            </a:extLst>
          </p:cNvPr>
          <p:cNvSpPr txBox="1"/>
          <p:nvPr/>
        </p:nvSpPr>
        <p:spPr>
          <a:xfrm>
            <a:off x="10809514" y="25797462"/>
            <a:ext cx="2703221" cy="954107"/>
          </a:xfrm>
          <a:prstGeom prst="rect">
            <a:avLst/>
          </a:prstGeom>
          <a:noFill/>
        </p:spPr>
        <p:txBody>
          <a:bodyPr wrap="square" rtlCol="0">
            <a:spAutoFit/>
          </a:bodyPr>
          <a:lstStyle/>
          <a:p>
            <a:pPr algn="r"/>
            <a:r>
              <a:rPr lang="en-US" sz="2800" b="1" spc="600" dirty="0">
                <a:ln w="22225">
                  <a:solidFill>
                    <a:schemeClr val="accent2"/>
                  </a:solidFill>
                  <a:prstDash val="solid"/>
                </a:ln>
                <a:solidFill>
                  <a:srgbClr val="C00000"/>
                </a:solidFill>
              </a:rPr>
              <a:t>COMBINE  </a:t>
            </a:r>
          </a:p>
          <a:p>
            <a:pPr algn="r"/>
            <a:r>
              <a:rPr lang="en-US" sz="2800" b="1" spc="600" dirty="0">
                <a:ln w="22225">
                  <a:solidFill>
                    <a:schemeClr val="accent2"/>
                  </a:solidFill>
                  <a:prstDash val="solid"/>
                </a:ln>
                <a:solidFill>
                  <a:srgbClr val="C00000"/>
                </a:solidFill>
              </a:rPr>
              <a:t> INTO NC</a:t>
            </a:r>
            <a:endParaRPr lang="en-US" b="1" spc="600" dirty="0">
              <a:solidFill>
                <a:srgbClr val="C00000"/>
              </a:solidFill>
            </a:endParaRPr>
          </a:p>
        </p:txBody>
      </p:sp>
      <p:sp>
        <p:nvSpPr>
          <p:cNvPr id="29" name="Arc 28">
            <a:extLst>
              <a:ext uri="{FF2B5EF4-FFF2-40B4-BE49-F238E27FC236}">
                <a16:creationId xmlns:a16="http://schemas.microsoft.com/office/drawing/2014/main" id="{097ADBAE-E1D3-7595-8890-CC42B4DBCE8F}"/>
              </a:ext>
            </a:extLst>
          </p:cNvPr>
          <p:cNvSpPr/>
          <p:nvPr/>
        </p:nvSpPr>
        <p:spPr>
          <a:xfrm rot="10404727">
            <a:off x="13006113" y="23233115"/>
            <a:ext cx="3200400" cy="3200400"/>
          </a:xfrm>
          <a:prstGeom prst="arc">
            <a:avLst/>
          </a:prstGeom>
          <a:ln w="38100">
            <a:solidFill>
              <a:srgbClr val="C00000"/>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0" name="TextBox 29">
            <a:extLst>
              <a:ext uri="{FF2B5EF4-FFF2-40B4-BE49-F238E27FC236}">
                <a16:creationId xmlns:a16="http://schemas.microsoft.com/office/drawing/2014/main" id="{916E0B48-C7AD-0276-7077-B2600A8E4A8A}"/>
              </a:ext>
            </a:extLst>
          </p:cNvPr>
          <p:cNvSpPr txBox="1"/>
          <p:nvPr/>
        </p:nvSpPr>
        <p:spPr>
          <a:xfrm>
            <a:off x="4339821" y="26771739"/>
            <a:ext cx="2550835" cy="954107"/>
          </a:xfrm>
          <a:prstGeom prst="rect">
            <a:avLst/>
          </a:prstGeom>
          <a:noFill/>
        </p:spPr>
        <p:txBody>
          <a:bodyPr wrap="square" rtlCol="0">
            <a:spAutoFit/>
          </a:bodyPr>
          <a:lstStyle/>
          <a:p>
            <a:r>
              <a:rPr lang="en-US" sz="2800" b="1" spc="600" dirty="0">
                <a:ln w="22225">
                  <a:solidFill>
                    <a:schemeClr val="accent2"/>
                  </a:solidFill>
                  <a:prstDash val="solid"/>
                </a:ln>
                <a:solidFill>
                  <a:srgbClr val="C00000"/>
                </a:solidFill>
              </a:rPr>
              <a:t>ELIMINATE DISTRICT</a:t>
            </a:r>
            <a:endParaRPr lang="en-US" b="1" spc="600" dirty="0">
              <a:solidFill>
                <a:srgbClr val="C00000"/>
              </a:solidFill>
            </a:endParaRPr>
          </a:p>
        </p:txBody>
      </p:sp>
      <p:sp>
        <p:nvSpPr>
          <p:cNvPr id="31" name="Arc 30">
            <a:extLst>
              <a:ext uri="{FF2B5EF4-FFF2-40B4-BE49-F238E27FC236}">
                <a16:creationId xmlns:a16="http://schemas.microsoft.com/office/drawing/2014/main" id="{9CC4A79F-6626-105B-8AB3-8B2F156DBB4A}"/>
              </a:ext>
            </a:extLst>
          </p:cNvPr>
          <p:cNvSpPr/>
          <p:nvPr/>
        </p:nvSpPr>
        <p:spPr>
          <a:xfrm rot="10404727">
            <a:off x="2576336" y="23875372"/>
            <a:ext cx="3200400" cy="3200400"/>
          </a:xfrm>
          <a:prstGeom prst="arc">
            <a:avLst/>
          </a:prstGeom>
          <a:ln w="38100">
            <a:solidFill>
              <a:srgbClr val="C0000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Tree>
    <p:extLst>
      <p:ext uri="{BB962C8B-B14F-4D97-AF65-F5344CB8AC3E}">
        <p14:creationId xmlns:p14="http://schemas.microsoft.com/office/powerpoint/2010/main" val="29762743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71A8BB60-92EA-B819-702F-33D915D6DF08}"/>
              </a:ext>
            </a:extLst>
          </p:cNvPr>
          <p:cNvSpPr/>
          <p:nvPr/>
        </p:nvSpPr>
        <p:spPr>
          <a:xfrm>
            <a:off x="0" y="0"/>
            <a:ext cx="43891200" cy="3749040"/>
          </a:xfrm>
          <a:prstGeom prst="rect">
            <a:avLst/>
          </a:prstGeom>
          <a:solidFill>
            <a:schemeClr val="accent2">
              <a:lumMod val="75000"/>
            </a:schemeClr>
          </a:solidFill>
          <a:ln>
            <a:solidFill>
              <a:schemeClr val="accent2">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4800" b="1" spc="600" dirty="0">
                <a:solidFill>
                  <a:schemeClr val="bg1"/>
                </a:solidFill>
                <a:latin typeface="Geometria" panose="020B0503020204020204" pitchFamily="34" charset="0"/>
              </a:rPr>
              <a:t>USES</a:t>
            </a:r>
          </a:p>
          <a:p>
            <a:pPr algn="ctr"/>
            <a:r>
              <a:rPr lang="en-US" sz="4800" b="1" spc="600" dirty="0">
                <a:solidFill>
                  <a:schemeClr val="bg1"/>
                </a:solidFill>
                <a:latin typeface="Geometria" panose="020B0503020204020204" pitchFamily="34" charset="0"/>
              </a:rPr>
              <a:t>NON-RESIDENTIAL DISTRICTS</a:t>
            </a:r>
          </a:p>
          <a:p>
            <a:pPr algn="ctr"/>
            <a:r>
              <a:rPr lang="en-US" sz="4800" b="1" spc="600" dirty="0">
                <a:solidFill>
                  <a:schemeClr val="bg1"/>
                </a:solidFill>
                <a:latin typeface="Geometria" panose="020B0503020204020204" pitchFamily="34" charset="0"/>
              </a:rPr>
              <a:t> ADOPTED</a:t>
            </a:r>
          </a:p>
        </p:txBody>
      </p:sp>
      <p:sp>
        <p:nvSpPr>
          <p:cNvPr id="13" name="TextBox 12">
            <a:extLst>
              <a:ext uri="{FF2B5EF4-FFF2-40B4-BE49-F238E27FC236}">
                <a16:creationId xmlns:a16="http://schemas.microsoft.com/office/drawing/2014/main" id="{1B406665-3815-6A5F-62ED-F4C7F27397CB}"/>
              </a:ext>
            </a:extLst>
          </p:cNvPr>
          <p:cNvSpPr txBox="1"/>
          <p:nvPr/>
        </p:nvSpPr>
        <p:spPr>
          <a:xfrm>
            <a:off x="12311741" y="4185684"/>
            <a:ext cx="5669280" cy="21036528"/>
          </a:xfrm>
          <a:prstGeom prst="rect">
            <a:avLst/>
          </a:prstGeom>
          <a:noFill/>
          <a:ln>
            <a:solidFill>
              <a:srgbClr val="C00000"/>
            </a:solidFill>
          </a:ln>
        </p:spPr>
        <p:txBody>
          <a:bodyPr wrap="square">
            <a:spAutoFit/>
          </a:bodyPr>
          <a:lstStyle/>
          <a:p>
            <a:pPr marL="0" marR="0">
              <a:spcAft>
                <a:spcPts val="600"/>
              </a:spcAft>
            </a:pPr>
            <a:r>
              <a:rPr lang="en-US" sz="1800" b="1" dirty="0">
                <a:effectLst/>
                <a:latin typeface="Cambria" panose="02040503050406030204" pitchFamily="18" charset="0"/>
                <a:ea typeface="Cambria" panose="02040503050406030204" pitchFamily="18" charset="0"/>
                <a:cs typeface="Times New Roman" panose="02020603050405020304" pitchFamily="18" charset="0"/>
              </a:rPr>
              <a:t>§ 185.045 LI — LIGHT INDUSTRIAL AND WAREHOUSING DISTRICT.</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(A)   Intent. The provisions of this district are intended to apply to an area which can serve light manufacturing, warehousing, distribution, wholesaling and other light industrial functions for the city and the region. Lot sizes and other restrictions are intended to ensure sufficient open space and minimize adverse impacts of industrial uses off site and to nonindustrial uses.</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(B)   Principal uses and structures:</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(1)   Warehousing within an enclosed structure.</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(2)   Wholesaling within an enclosed structure.</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(3)   Dry cleaning and laundry plants, printing plants, welding shops, machine shops, taxidermists and similar service and repair establishments and uses.</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(4)   Light manufacturing, processing and assembly including precision manufacturing, electrical machinery, instrumentation, bottling plants, dairy products plants, bakeries, fruit packing and similar uses.</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(5)   Building materials supply and storage, provided that any outside display and/or storage area shall be screened on all sides to avoid any deleterious impact on adjacent properties; includes contractor storage yards.</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(6)   Automotive, truck, major recreational equipment and mobile home sales, storage and repair establishment including, body shops, dry docking facilities, paint shops, upholstery shops and similar uses provided that outside storage of vehicles not for sale shall be effectively screened on four (4) sides so as to avoid off-site visual impacts.</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(7)   Vocational and trade schools.</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(8)   Veterinary hospitals and clinics including boarding of animals.</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(9)   Radio or television transmitter, towers or broadcasting facilities.</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(10)   Research and development facilities provided all activities are within an enclosed structure.</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(11)   Public utility equipment and facilities.</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(12)   Public uses.</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(13)   Communication towers and facilities.</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(14)    Medical Recycling Facility.</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(C)   Accessory uses and structures:</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(1)   Customary accessory uses clearly incidental and subordinate to one (1) or more principal uses.</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(2)   Retail sales of products manufactured, processed or stored on the premises, provided the sales area constitutes no more than 15% of the total area of the space occupied by the business.</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(3)   Offices clearly accessory to one (1) or more principal uses.</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(D)   Conditional uses.</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(1)   Automotive fuel, propane, and natural gas dispensaries and refueling stations subject to the following provisions: . . .</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(2)   Freight handling and transportation terminals.</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(3)   Planned industrial developments including office and business parks.</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(4)   Corrections facilities subject to the following:</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(a)   Minimum area required: 20 acres.</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(b)   Shall not be located within 1,000 feet of any residentially zoned property.</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(5)   Public and private schools.</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(6)   Tree and landscape recycling, subject to the following: . . .</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(E)   Prohibited uses and structures:</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(1)   All uses not specifically or provisionally permitted herein.</a:t>
            </a:r>
          </a:p>
        </p:txBody>
      </p:sp>
      <p:sp>
        <p:nvSpPr>
          <p:cNvPr id="15" name="TextBox 14">
            <a:extLst>
              <a:ext uri="{FF2B5EF4-FFF2-40B4-BE49-F238E27FC236}">
                <a16:creationId xmlns:a16="http://schemas.microsoft.com/office/drawing/2014/main" id="{6F2428D2-BE16-CB97-FB21-CC8CB73D89EF}"/>
              </a:ext>
            </a:extLst>
          </p:cNvPr>
          <p:cNvSpPr txBox="1"/>
          <p:nvPr/>
        </p:nvSpPr>
        <p:spPr>
          <a:xfrm>
            <a:off x="18253402" y="4185684"/>
            <a:ext cx="5669280" cy="24899124"/>
          </a:xfrm>
          <a:prstGeom prst="rect">
            <a:avLst/>
          </a:prstGeom>
          <a:noFill/>
          <a:ln>
            <a:solidFill>
              <a:srgbClr val="C00000"/>
            </a:solidFill>
          </a:ln>
        </p:spPr>
        <p:txBody>
          <a:bodyPr wrap="square">
            <a:spAutoFit/>
          </a:bodyPr>
          <a:lstStyle/>
          <a:p>
            <a:pPr marL="0" marR="0">
              <a:spcAft>
                <a:spcPts val="600"/>
              </a:spcAft>
            </a:pPr>
            <a:r>
              <a:rPr lang="en-US" sz="1800" b="1" dirty="0">
                <a:effectLst/>
                <a:latin typeface="Cambria" panose="02040503050406030204" pitchFamily="18" charset="0"/>
                <a:ea typeface="Cambria" panose="02040503050406030204" pitchFamily="18" charset="0"/>
                <a:cs typeface="Times New Roman" panose="02020603050405020304" pitchFamily="18" charset="0"/>
              </a:rPr>
              <a:t>§ 185.046 HI — HEAVY INDUSTRIAL DISTRICT.</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(A)   Intent. The provisions of this district are intended to apply to an area in close proximity to major transportation facilities and which can serve general manufacturing, storage and distribution needs of the city and region. Lot sizes and other restrictions are intended to minimize adverse impacts to adjacent properties.</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(B)   Principal uses and structures:</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(1)   Warehousing.</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(2)   Wholesaling.</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(3)   Dry cleaning and laundry plants, printing plants, welding shops, machine shops, taxidermists and similar service and repair establishments and uses.</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(4)   Light manufacturing, processing and assembly including precision manufacturing, electrical machinery, instrumentation, bottling plants, dairy products plants, bakeries, fruit packing, and similar uses.</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(5)   Building materials supply and storage, provided that any outside display and/or storage area shall be screened on all sides to avoid any deleterious impact on adjacent properties; includes contractor storage yards.</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(6)   Automotive, truck, major recreational equipment and mobile home sales, storage and repair establishment including, body shops, dry docking facilities, paint shops, upholstery shops and similar uses provided that outside storage of vehicles not for sale shall be effectively screened on four (4) sides so as to avoid off-site visual impacts.</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(7)   Vocational and trade schools.</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(8) Veterinary hospitals and clinics, including boarding of animals.</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(9)   Radio or television transmitter, towers or broadcasting facilities.</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(10)   Research and development facilities.</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(11)   Public utility equipment and facilities.</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(12)   Freight handling and transportation terminals.</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(13)   Printing, publishing and similar uses.</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(14)   Textile and apparel manufacturing, processing and storage.</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(15)   Lumber and wood products manufacturing, processing and storage.</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(16)   Public uses.</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(17)   Communication towers and facilities.</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(18)   Salvage Yards.</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(19)   Medical Recycling Facility.</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(C)   Accessory uses and structures:</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(1)   Customary accessory uses clearly incidental and subordinate to one (1) or more principal used.</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(2)   Retail sales of products manufactured, processed or stored on the premises, provided the sales area constitutes no more than 15% of the total area of the space occupied by the business.</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(3)   Offices clearly accessory to one (1) or more principal uses.</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(D)   Conditional uses:</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(1)   Manufacturing, assembly and processing uses or facilities not specifically provided as a principal use including block and concrete plants, furniture factories, food processing, citrus processing plants, salvage yards, and canneries and similar uses.</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(2)   Storage of liquefied petroleum products.</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(3)   Fabricated metal products.</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(4)   Chemicals and similar products.</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(5)   Automotive fuel tanks and pumps subject to the following provisions: . . .</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(6)   Planned industrial developments.</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(7)   Crematoriums.</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(8)   Corrections facilities subject to the following: . . .</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(a)   Minimum area required: 20 acres.</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(b)   Shall not be located within 1,000 feet of any residentially zoned property.</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(9)   Smoke-producing industries, such as paper mills, rubber mills or regional incinerators, provided the land where such facility is operated shall be located no less than one-half (½) mile from the closest right-of-way line of Interstate 95.</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(E)   Prohibited uses and structures: All uses not specifically or provisionally permitted herein.</a:t>
            </a:r>
          </a:p>
        </p:txBody>
      </p:sp>
      <p:sp>
        <p:nvSpPr>
          <p:cNvPr id="17" name="TextBox 16">
            <a:extLst>
              <a:ext uri="{FF2B5EF4-FFF2-40B4-BE49-F238E27FC236}">
                <a16:creationId xmlns:a16="http://schemas.microsoft.com/office/drawing/2014/main" id="{9C77C01F-FE36-4A5C-17EF-9D2D8A33E141}"/>
              </a:ext>
            </a:extLst>
          </p:cNvPr>
          <p:cNvSpPr txBox="1"/>
          <p:nvPr/>
        </p:nvSpPr>
        <p:spPr>
          <a:xfrm>
            <a:off x="24195063" y="4185684"/>
            <a:ext cx="5669280" cy="12511117"/>
          </a:xfrm>
          <a:prstGeom prst="rect">
            <a:avLst/>
          </a:prstGeom>
          <a:solidFill>
            <a:schemeClr val="bg1"/>
          </a:solidFill>
          <a:ln>
            <a:solidFill>
              <a:srgbClr val="C00000"/>
            </a:solidFill>
          </a:ln>
        </p:spPr>
        <p:txBody>
          <a:bodyPr wrap="square">
            <a:spAutoFit/>
          </a:bodyPr>
          <a:lstStyle/>
          <a:p>
            <a:pPr marL="0" marR="0">
              <a:spcAft>
                <a:spcPts val="600"/>
              </a:spcAft>
            </a:pPr>
            <a:r>
              <a:rPr lang="en-US" sz="1800" b="1" dirty="0">
                <a:effectLst/>
                <a:latin typeface="Cambria" panose="02040503050406030204" pitchFamily="18" charset="0"/>
                <a:ea typeface="Cambria" panose="02040503050406030204" pitchFamily="18" charset="0"/>
                <a:cs typeface="Times New Roman" panose="02020603050405020304" pitchFamily="18" charset="0"/>
              </a:rPr>
              <a:t>§ 185.047 IU — INSTITUTIONAL USE DISTRICT.</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(A)   Intent. The provisions of this district are intended to apply to an area which can service the need of the city for public and semipublic facilities of an educational, governmental, recreational, health or cultural nature. Lot sizes and other restrictions are intended to ensure proper functioning and development of such uses.</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(B)   Principal uses and structures:</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(1)   Public educational institutions, including, but not limited to, elementary schools, junior high schools, high schools, junior or community colleges, colleges, and universities.</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(2)   Governmental uses for federal, state, county, and city agencies and entities.</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(3)   Public parks, playgrounds or other public recreational facilities.</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(4)   Public utility equipment and facilities.</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(5)   Churches.</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(6)   Historic sites.</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(7)   Camouflaged communication towers and facilities.</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(C)   Accessory uses and structures: Customary accessory uses clearly incidental and subordinate to one (1) or more permitted uses.</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(D)   Conditional uses:</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(1)   Private schools.</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(2)   Nonprofit youth, business, civic, service and cultural facilities and organizations.</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(3)   Hospitals and associated medical clinics and offices.</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(4)   Nursing homes, congregate living facilities and group care homes.</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(5)   Cemetery.</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(6)   Airports.</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(7)   Permitted uses or uses permissible by special exception exceeding forty (40) feet in height.</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(E)   Prohibited uses and structures: All uses not specifically or provisionally provided for herein.</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(1)   Corrections facilities.</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(2)   All uses not specifically or provisionally provided for herein.</a:t>
            </a:r>
          </a:p>
        </p:txBody>
      </p:sp>
      <p:sp>
        <p:nvSpPr>
          <p:cNvPr id="19" name="TextBox 18">
            <a:extLst>
              <a:ext uri="{FF2B5EF4-FFF2-40B4-BE49-F238E27FC236}">
                <a16:creationId xmlns:a16="http://schemas.microsoft.com/office/drawing/2014/main" id="{EAD40153-808E-AE5D-CEA8-6EB5E5179ABC}"/>
              </a:ext>
            </a:extLst>
          </p:cNvPr>
          <p:cNvSpPr txBox="1"/>
          <p:nvPr/>
        </p:nvSpPr>
        <p:spPr>
          <a:xfrm>
            <a:off x="24195063" y="17051132"/>
            <a:ext cx="5669281" cy="11126123"/>
          </a:xfrm>
          <a:prstGeom prst="rect">
            <a:avLst/>
          </a:prstGeom>
          <a:noFill/>
          <a:ln>
            <a:solidFill>
              <a:srgbClr val="C00000"/>
            </a:solidFill>
          </a:ln>
        </p:spPr>
        <p:txBody>
          <a:bodyPr wrap="square">
            <a:spAutoFit/>
          </a:bodyPr>
          <a:lstStyle/>
          <a:p>
            <a:pPr marL="0" marR="0">
              <a:spcAft>
                <a:spcPts val="600"/>
              </a:spcAft>
            </a:pPr>
            <a:r>
              <a:rPr lang="en-US" sz="1800" b="1" dirty="0">
                <a:effectLst/>
                <a:latin typeface="Cambria" panose="02040503050406030204" pitchFamily="18" charset="0"/>
                <a:ea typeface="Cambria" panose="02040503050406030204" pitchFamily="18" charset="0"/>
                <a:cs typeface="Times New Roman" panose="02020603050405020304" pitchFamily="18" charset="0"/>
              </a:rPr>
              <a:t>§ 185.048 FC — FLOODWAY CONSERVATION DISTRICT.</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(A)   Intent. The provisions of this district are intended to protect persons and property from the hazards of floodways and to conserve important natural resources for ecological purposes, open space needs and the enjoyment and education of present and future residents.</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(B)   Principal uses and structures:</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(1)   Open space devoted to the conservation of natural waterways, vegetation and wildlife.</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(2)   Aquatic preserves and outstanding Florida waters.</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(3)   Canoe trails.</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(4)   Hiking and/or bicycle trails.</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(5)   Nature study areas and boardwalks.</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(6)   Fishing and wildlife preserves.</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(7)   Public parks.</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(8)   Public or private open space as part of a planned unit development, DRI or other project.</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(9)   Natural drainage area.</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(10)   Pavilions for outdoor exhibits or special nature study.</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(11)   Public or private storm water retention areas.</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(C)   Accessory uses and structures:</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(1)   Customary accessory uses clearly incidental and subordinate to one (1) or more principal uses.</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(D)   Conditional uses:</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(1)   Single-family homes at a maximum density of one (1) unit per ten (10) acres.</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(2)   Public facilities.</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(3)   Boat ramps or docks.</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(4)   Camping areas.</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(E)   Prohibited uses and structures: All uses not specifically or provisionally provided for herein.</a:t>
            </a:r>
          </a:p>
        </p:txBody>
      </p:sp>
      <p:sp>
        <p:nvSpPr>
          <p:cNvPr id="4" name="TextBox 3">
            <a:extLst>
              <a:ext uri="{FF2B5EF4-FFF2-40B4-BE49-F238E27FC236}">
                <a16:creationId xmlns:a16="http://schemas.microsoft.com/office/drawing/2014/main" id="{7BCE867B-9CD5-E62B-28BC-1EB037AF847D}"/>
              </a:ext>
            </a:extLst>
          </p:cNvPr>
          <p:cNvSpPr txBox="1"/>
          <p:nvPr/>
        </p:nvSpPr>
        <p:spPr>
          <a:xfrm>
            <a:off x="30599742" y="6624374"/>
            <a:ext cx="10722285" cy="3216265"/>
          </a:xfrm>
          <a:prstGeom prst="rect">
            <a:avLst/>
          </a:prstGeom>
          <a:noFill/>
          <a:ln>
            <a:solidFill>
              <a:srgbClr val="00B050"/>
            </a:solidFill>
          </a:ln>
        </p:spPr>
        <p:txBody>
          <a:bodyPr wrap="square">
            <a:spAutoFit/>
          </a:bodyPr>
          <a:lstStyle/>
          <a:p>
            <a:pPr marL="0" marR="0">
              <a:spcAft>
                <a:spcPts val="600"/>
              </a:spcAft>
            </a:pPr>
            <a:r>
              <a:rPr lang="en-US" sz="1800" b="1" dirty="0">
                <a:effectLst/>
                <a:latin typeface="Cambria" panose="02040503050406030204" pitchFamily="18" charset="0"/>
                <a:ea typeface="Cambria" panose="02040503050406030204" pitchFamily="18" charset="0"/>
                <a:cs typeface="Times New Roman" panose="02020603050405020304" pitchFamily="18" charset="0"/>
              </a:rPr>
              <a:t>§ 185.055 PLANNED COMMUNITY REDEVELOPMENT DISTRICT (PCRD).</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(A)   Intent. The planned community redevelopment district is a concept which encourages and permits variation in mixed use developments by allowing deviation in lot size, bulk or type of dwellings, density, height, lot coverage and open space from that required in any classification under the zoning regulations of the city. The purpose is to encourage the development of planned communities that provide a broad range of residence types as well as commercial uses designed to serve the inhabitants of the development, the redevelopment district and the city as a whole. It is recognized that only through ingenuity, imagination and flexibility can developments be produced which are in keeping with the intent of this subchapter, the Bayfront Redevelopment District Plan and the City of Palm Bay Comprehensive Plan, while departing from the strict application of the conventional use and dimension requirements of other zoning districts and subdivision regulations.</a:t>
            </a:r>
          </a:p>
        </p:txBody>
      </p:sp>
      <p:sp>
        <p:nvSpPr>
          <p:cNvPr id="8" name="TextBox 7">
            <a:extLst>
              <a:ext uri="{FF2B5EF4-FFF2-40B4-BE49-F238E27FC236}">
                <a16:creationId xmlns:a16="http://schemas.microsoft.com/office/drawing/2014/main" id="{BE908208-C680-3C10-1EA2-AB740BA134F1}"/>
              </a:ext>
            </a:extLst>
          </p:cNvPr>
          <p:cNvSpPr txBox="1"/>
          <p:nvPr/>
        </p:nvSpPr>
        <p:spPr>
          <a:xfrm>
            <a:off x="30599742" y="10057805"/>
            <a:ext cx="10722285" cy="2385268"/>
          </a:xfrm>
          <a:prstGeom prst="rect">
            <a:avLst/>
          </a:prstGeom>
          <a:noFill/>
          <a:ln>
            <a:solidFill>
              <a:srgbClr val="00B050"/>
            </a:solidFill>
          </a:ln>
        </p:spPr>
        <p:txBody>
          <a:bodyPr wrap="square">
            <a:spAutoFit/>
          </a:bodyPr>
          <a:lstStyle/>
          <a:p>
            <a:pPr marL="0" marR="0">
              <a:spcAft>
                <a:spcPts val="600"/>
              </a:spcAft>
            </a:pPr>
            <a:r>
              <a:rPr lang="en-US" sz="1800" b="1" dirty="0">
                <a:effectLst/>
                <a:latin typeface="Cambria" panose="02040503050406030204" pitchFamily="18" charset="0"/>
                <a:ea typeface="Cambria" panose="02040503050406030204" pitchFamily="18" charset="0"/>
                <a:cs typeface="Times New Roman" panose="02020603050405020304" pitchFamily="18" charset="0"/>
              </a:rPr>
              <a:t>§ 185.056 RAC - REGIONAL ACTIVITY CENTER DISTRICT.</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(A)   Intent. The regional activity center (RAC) zoning district is a planned development intended to establish types of development and arrangements of land uses that are consistent with the comprehensive plan, but which are not otherwise provided for or allowed in the zoning districts set out in this chapter. The range of uses and development intensities allowed within a particular RAC district, along with any corresponding development and design standards are established by an associated RAC concept plan. Subsequent development within the RAC district is implemented by the approval of one or more site and development plans, known as RAC final development plans.</a:t>
            </a:r>
          </a:p>
        </p:txBody>
      </p:sp>
      <p:sp>
        <p:nvSpPr>
          <p:cNvPr id="12" name="TextBox 11">
            <a:extLst>
              <a:ext uri="{FF2B5EF4-FFF2-40B4-BE49-F238E27FC236}">
                <a16:creationId xmlns:a16="http://schemas.microsoft.com/office/drawing/2014/main" id="{FF864A5B-057E-8A3B-0F54-B795FAB0ECFC}"/>
              </a:ext>
            </a:extLst>
          </p:cNvPr>
          <p:cNvSpPr txBox="1"/>
          <p:nvPr/>
        </p:nvSpPr>
        <p:spPr>
          <a:xfrm>
            <a:off x="30599742" y="12666443"/>
            <a:ext cx="10722285" cy="2385268"/>
          </a:xfrm>
          <a:prstGeom prst="rect">
            <a:avLst/>
          </a:prstGeom>
          <a:noFill/>
          <a:ln>
            <a:solidFill>
              <a:srgbClr val="00B050"/>
            </a:solidFill>
          </a:ln>
        </p:spPr>
        <p:txBody>
          <a:bodyPr wrap="square">
            <a:spAutoFit/>
          </a:bodyPr>
          <a:lstStyle/>
          <a:p>
            <a:pPr marL="0" marR="0">
              <a:spcAft>
                <a:spcPts val="600"/>
              </a:spcAft>
            </a:pPr>
            <a:r>
              <a:rPr lang="en-US" sz="1800" b="1" dirty="0">
                <a:effectLst/>
                <a:latin typeface="Cambria" panose="02040503050406030204" pitchFamily="18" charset="0"/>
                <a:ea typeface="Cambria" panose="02040503050406030204" pitchFamily="18" charset="0"/>
                <a:cs typeface="Times New Roman" panose="02020603050405020304" pitchFamily="18" charset="0"/>
              </a:rPr>
              <a:t>§ 185.057 PMU—PARKWAY MIXED USE DISTRICT.</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(A)   Intent. The Parkway Mixed Use (PMU) zoning district is a Planned Development intended to establish types of development and arrangements of land uses that are consistent with the Comprehensive Plan, but which are not otherwise provided for or allowed in the zoning districts set out in this chapter. Subsequent development within the PMU district is implemented by the approval of one or more site and development plans, known as Final PMU Development Plans. The purpose of planned developments is to encourage the creation of designed neighborhoods and communities that provide a full range of residence types, as well as commercial uses that serve the inhabitants of the immediate community and surrounding neighborhoods.</a:t>
            </a:r>
          </a:p>
        </p:txBody>
      </p:sp>
      <p:sp>
        <p:nvSpPr>
          <p:cNvPr id="20" name="TextBox 19">
            <a:extLst>
              <a:ext uri="{FF2B5EF4-FFF2-40B4-BE49-F238E27FC236}">
                <a16:creationId xmlns:a16="http://schemas.microsoft.com/office/drawing/2014/main" id="{571FE92A-BAB7-18B9-7AF4-514895D23C71}"/>
              </a:ext>
            </a:extLst>
          </p:cNvPr>
          <p:cNvSpPr txBox="1"/>
          <p:nvPr/>
        </p:nvSpPr>
        <p:spPr>
          <a:xfrm>
            <a:off x="30599741" y="15315006"/>
            <a:ext cx="10722285" cy="2108269"/>
          </a:xfrm>
          <a:prstGeom prst="rect">
            <a:avLst/>
          </a:prstGeom>
          <a:noFill/>
          <a:ln>
            <a:solidFill>
              <a:srgbClr val="00B050"/>
            </a:solidFill>
          </a:ln>
        </p:spPr>
        <p:txBody>
          <a:bodyPr wrap="square">
            <a:spAutoFit/>
          </a:bodyPr>
          <a:lstStyle/>
          <a:p>
            <a:pPr marL="0" marR="0">
              <a:spcAft>
                <a:spcPts val="600"/>
              </a:spcAft>
            </a:pPr>
            <a:r>
              <a:rPr lang="en-US" sz="1800" b="1" dirty="0">
                <a:effectLst/>
                <a:latin typeface="Cambria" panose="02040503050406030204" pitchFamily="18" charset="0"/>
                <a:ea typeface="Cambria" panose="02040503050406030204" pitchFamily="18" charset="0"/>
                <a:cs typeface="Times New Roman" panose="02020603050405020304" pitchFamily="18" charset="0"/>
              </a:rPr>
              <a:t>§ 185.059 PCD - PLANNED COMMERCIAL DEVELOPMENT DISTRICT.</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(A)   Intent. The purpose of the planned commercial development district shall be to locate and establish areas within the city which are deemed to be uniquely suited for the management and development of strategically designed commercial projects. These shared commercial developments shall have frontage upon an arterial roadway, as established in the Palm Bay Comprehensive Plan. The minimum size necessary for a PCD is five (5) acres. The application of the PCD district shall be approved by City Council and shall adhere to the design requirements contained herein.</a:t>
            </a:r>
          </a:p>
        </p:txBody>
      </p:sp>
      <p:sp>
        <p:nvSpPr>
          <p:cNvPr id="23" name="TextBox 22">
            <a:extLst>
              <a:ext uri="{FF2B5EF4-FFF2-40B4-BE49-F238E27FC236}">
                <a16:creationId xmlns:a16="http://schemas.microsoft.com/office/drawing/2014/main" id="{E8AA94D2-AAF3-1460-7B36-4AEDD514FCA3}"/>
              </a:ext>
            </a:extLst>
          </p:cNvPr>
          <p:cNvSpPr txBox="1"/>
          <p:nvPr/>
        </p:nvSpPr>
        <p:spPr>
          <a:xfrm>
            <a:off x="30599741" y="17692409"/>
            <a:ext cx="10722285" cy="1869743"/>
          </a:xfrm>
          <a:prstGeom prst="rect">
            <a:avLst/>
          </a:prstGeom>
          <a:noFill/>
          <a:ln>
            <a:solidFill>
              <a:srgbClr val="00B050"/>
            </a:solidFill>
          </a:ln>
        </p:spPr>
        <p:txBody>
          <a:bodyPr wrap="square">
            <a:spAutoFit/>
          </a:bodyPr>
          <a:lstStyle/>
          <a:p>
            <a:pPr marL="0" marR="0">
              <a:spcAft>
                <a:spcPts val="600"/>
              </a:spcAft>
            </a:pPr>
            <a:r>
              <a:rPr lang="en-US" sz="1800" b="1" dirty="0">
                <a:effectLst/>
                <a:latin typeface="Cambria" panose="02040503050406030204" pitchFamily="18" charset="0"/>
                <a:ea typeface="Cambria" panose="02040503050406030204" pitchFamily="18" charset="0"/>
                <a:cs typeface="Times New Roman" panose="02020603050405020304" pitchFamily="18" charset="0"/>
              </a:rPr>
              <a:t>§ 185.061 PURPOSE AND INTENT. (PLANNED UNIT DEVELOPMENT (PUD))</a:t>
            </a:r>
          </a:p>
          <a:p>
            <a:pPr>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(A)   Purpose. The purpose of the planned unit development (PUD) district is to provide a particularized zoning district that recognizes unique conditions, allows design flexibility, and promotes planned diversification and integration of uses and structures, which other zoning districts cannot accommodate, while also retaining the city council's authority to establish such limitations and regulations as it deems necessary to protect the public health, safety, and general welfare. </a:t>
            </a:r>
            <a:endParaRPr lang="en-US" dirty="0"/>
          </a:p>
        </p:txBody>
      </p:sp>
      <p:sp>
        <p:nvSpPr>
          <p:cNvPr id="24" name="Rectangle 23">
            <a:extLst>
              <a:ext uri="{FF2B5EF4-FFF2-40B4-BE49-F238E27FC236}">
                <a16:creationId xmlns:a16="http://schemas.microsoft.com/office/drawing/2014/main" id="{810EEDC7-CD11-0D47-8F58-89D007B3B862}"/>
              </a:ext>
            </a:extLst>
          </p:cNvPr>
          <p:cNvSpPr/>
          <p:nvPr/>
        </p:nvSpPr>
        <p:spPr>
          <a:xfrm>
            <a:off x="30599741" y="5491830"/>
            <a:ext cx="10722285" cy="1124395"/>
          </a:xfrm>
          <a:prstGeom prst="rect">
            <a:avLst/>
          </a:prstGeom>
          <a:solidFill>
            <a:srgbClr val="00B05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b="1" dirty="0"/>
              <a:t>PLANNED DEVELOPMENT DISTRICTS</a:t>
            </a:r>
          </a:p>
        </p:txBody>
      </p:sp>
      <p:sp>
        <p:nvSpPr>
          <p:cNvPr id="25" name="TextBox 24">
            <a:extLst>
              <a:ext uri="{FF2B5EF4-FFF2-40B4-BE49-F238E27FC236}">
                <a16:creationId xmlns:a16="http://schemas.microsoft.com/office/drawing/2014/main" id="{F518ECB9-7B86-47EF-B6FD-0E39464C44AF}"/>
              </a:ext>
            </a:extLst>
          </p:cNvPr>
          <p:cNvSpPr txBox="1"/>
          <p:nvPr/>
        </p:nvSpPr>
        <p:spPr>
          <a:xfrm>
            <a:off x="6273792" y="4191254"/>
            <a:ext cx="5760720" cy="28417180"/>
          </a:xfrm>
          <a:prstGeom prst="rect">
            <a:avLst/>
          </a:prstGeom>
          <a:solidFill>
            <a:schemeClr val="bg1"/>
          </a:solidFill>
          <a:ln>
            <a:solidFill>
              <a:srgbClr val="C00000"/>
            </a:solidFill>
          </a:ln>
        </p:spPr>
        <p:txBody>
          <a:bodyPr wrap="square">
            <a:spAutoFit/>
          </a:bodyPr>
          <a:lstStyle/>
          <a:p>
            <a:pPr marL="0" marR="0">
              <a:spcAft>
                <a:spcPts val="600"/>
              </a:spcAft>
            </a:pPr>
            <a:r>
              <a:rPr lang="en-US" sz="1800" b="1" dirty="0">
                <a:effectLst/>
                <a:latin typeface="Cambria" panose="02040503050406030204" pitchFamily="18" charset="0"/>
                <a:ea typeface="Cambria" panose="02040503050406030204" pitchFamily="18" charset="0"/>
                <a:cs typeface="Times New Roman" panose="02020603050405020304" pitchFamily="18" charset="0"/>
              </a:rPr>
              <a:t>§ 185.053 BMUV - BAYFRONT MIXED USE VILLAGE DISTRICT.</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(A)   Intent.  The purpose of the Bayfront mixed use village (BMUV) district is to provide areas within the Bayfront Redevelopment District for an attractive and functional mix of residential, office, neighborhood supporting commercial, institutional, and other similar low intensity land uses that are linked by a network of walkways to create a village center as recommended in the Bayfront Redevelopment Plan.</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(B)   Principal uses and structures.</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(1)   Single family dwellings.</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(2)   Multiple family dwellings provided that in no case shall there be more than ten (10) dwelling units per gross residential acre.</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(3)   Professional offices such as accounting, architecture, engineering, dentistry, medical, insurance, real estate, financial services, title companies and similar uses.</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(4)   General offices such as administrative, corporate, business, and similar uses.</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(5)   Personal service such as beauty, barbers, dry cleaning pick-up, tailoring and similar uses.</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(6)   Business service such as graphic design, interior design, advertising, photography, printing, employment services, telemarketing, business schools, similar uses.</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(7)   Financial institutions (banks, credit unions, and savings and loan).</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(8)   Retail sales and service (clothing, jewelry, luggage, shoes, electronics, sporting goods, gift shops, florists, photographic supplies, art dealers, antique shops/dealers, tobacco products, grocery stores, convenience stores, drug stores, cosmetic and beauty supply optical specialty food, and similar uses).</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(9)   Veterinary clinics provided all activities are within the principal structures and there is no boarding of animals.</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(10)   Schools, churches, libraries, and museums.</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(11)   Day care centers.</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(12)    Public uses (any federal, state, county, municipal, special district, or similar use).</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(13)   Funeral homes.</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(14)   Eating establishments (restaurants, coffee shops, pastry shops, ice cream parlors, cafeterias, snack shops, and similar uses).</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(15)   Retail bakeries.</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(16)   Plant nurseries, greenhouses.</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(17)   Clubs, lodges, and fraternal organizations.</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(18)   Nursing homes and adult congregate living facilities.</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(19)   Repair service establishments excluding auto repair.</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(20)   Hotel, motel, and bed and breakfast inns.</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(21)   Public and private parking lots.</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(C)   Accessory uses and structures.  Customary accessory uses of one or more of the principal uses, clearly incidental and subordinate to the principal use, in keeping with the objectives of a village environment. All storage shall be in an enclosed structure unless clearly provided for herein.</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(D)   Conditional uses.</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(1)   Public utility facilities.</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(2)   On-premise alcohol consumption accessory to an eating establishment.</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(3)   Eating establishment with sidewalk/ outdoor table service.</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(4)   Dancing in eating establishments.</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(5)   Marinas with boat sales and rentals.</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(6)   Residential and nonresidential uses in the same structure.</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(E)   Prohibited uses and structures.</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(1)   All uses not specifically permitted herein.</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(2)   Retail automotive fuel sales.</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(3)   Pawn shops.</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(4)   Tattoo parlors and body piercing establishments.</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(5)   Contractors' offices with outside storage (plumbers, electricians, carpenters, masons, roofers, builders, cabinet makers, fence installers, gutter and siding installers, flooring and tile installers, drywall installers, painters, heating and air conditioning installers, glass repair and replacement, and similar uses).</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(6)   Adult entertainment.</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(7)   Fireworks sales.</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(8)   Commercial towers.</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(9)   Automotive/vehicle repair and auto body repair, painting, and storage of junk vehicles.</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(10)   Vehicle/automotive sales/lease.</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(11)   Palm readers/fortunetellers and similar uses.</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(12)   Flea markets and auction houses and similar uses.</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(13)   Soup kitchens/homeless shelters.</a:t>
            </a:r>
          </a:p>
          <a:p>
            <a:pPr marL="0" marR="0"/>
            <a:r>
              <a:rPr lang="en-US" sz="1800" dirty="0">
                <a:effectLst/>
                <a:latin typeface="Cambria" panose="02040503050406030204" pitchFamily="18" charset="0"/>
                <a:ea typeface="Cambria" panose="02040503050406030204" pitchFamily="18" charset="0"/>
                <a:cs typeface="Times New Roman" panose="02020603050405020304" pitchFamily="18" charset="0"/>
              </a:rPr>
              <a:t>(14)   Pain-management clinic.</a:t>
            </a:r>
          </a:p>
        </p:txBody>
      </p:sp>
      <p:sp>
        <p:nvSpPr>
          <p:cNvPr id="27" name="TextBox 26">
            <a:extLst>
              <a:ext uri="{FF2B5EF4-FFF2-40B4-BE49-F238E27FC236}">
                <a16:creationId xmlns:a16="http://schemas.microsoft.com/office/drawing/2014/main" id="{D216B2A6-A2CF-36CD-26F0-01751F9CE239}"/>
              </a:ext>
            </a:extLst>
          </p:cNvPr>
          <p:cNvSpPr txBox="1"/>
          <p:nvPr/>
        </p:nvSpPr>
        <p:spPr>
          <a:xfrm>
            <a:off x="595378" y="4185685"/>
            <a:ext cx="5401185" cy="26175496"/>
          </a:xfrm>
          <a:prstGeom prst="rect">
            <a:avLst/>
          </a:prstGeom>
          <a:noFill/>
          <a:ln>
            <a:solidFill>
              <a:srgbClr val="C00000"/>
            </a:solidFill>
          </a:ln>
        </p:spPr>
        <p:txBody>
          <a:bodyPr wrap="square">
            <a:spAutoFit/>
          </a:bodyPr>
          <a:lstStyle/>
          <a:p>
            <a:pPr marL="0" marR="0">
              <a:spcAft>
                <a:spcPts val="600"/>
              </a:spcAft>
            </a:pPr>
            <a:r>
              <a:rPr lang="en-US" sz="1800" b="1" dirty="0">
                <a:effectLst/>
                <a:latin typeface="Cambria" panose="02040503050406030204" pitchFamily="18" charset="0"/>
                <a:ea typeface="Cambria" panose="02040503050406030204" pitchFamily="18" charset="0"/>
                <a:cs typeface="Times New Roman" panose="02020603050405020304" pitchFamily="18" charset="0"/>
              </a:rPr>
              <a:t>§ 185.058 BMU - BAYFRONT MIXED USE DISTRICT.</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(A)   Intent. The purpose of the Bayfront Mixed Use (BMU) district is to provide areas within the Bayfront Redevelopment District for an attractive and functional mix of high density residential with a low intensity of commercial land uses that are linked by a network of walkways. The ratio of residential to commercial shall have a minimum of 20% commercial uses, based upon Floor Area Ratio (FAR) or the gross floor area of the first floor (footprint) of all principal use buildings.</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(B)   Principal uses and structures.</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(1)   Multiple family dwellings provided that in no case shall there be more than forty (40) dwelling units per gross residential acre.</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(2)   Professional offices such as accounting, architecture, engineering, dentistry, medical, insurance, real estate, financial services, title companies and similar uses.</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(3)   General offices such as administrative, corporate, business, and similar uses.</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(4)   Personal service such as beauty, barbers, dry cleaning pick-up, tailoring and similar uses.</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(5)   Business service such as graphic design, interior design, advertising, photography, printing, employment services, telemarketing, business schools, and similar uses.</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(6)   Financial institutions (banks, credit unions, and savings and loan).</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(7)   Retail sales and service (clothing, jewelry, luggage, shoes, electronics, sporting goods, gift shops, florists, photographic supplies, art dealers, antique shops/dealers, tobacco products, grocery stores, convenience stores, drug stores, cosmetic and beauty supply optical specialty food, and similar uses).</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(8)   Public uses (any federal, state, county, municipal, special district, or similar use).</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(9)   Eating establishments, including dancing in eating establishments. (restaurants, coffee shops, pastry shops, ice cream parlors, cafeterias, snack shops, and similar uses).</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(10)   Retail bakeries.</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(11)   Clubs, lodges, and fraternal organizations.</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(12)   Nursing homes and adult congregate living facilities.</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(13)   Hotel, motel, and bed and breakfast inns.</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(14)   Public and private parking lots.</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(15)   Brew pubs and/or other drinking establishments.</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(C)   Accessory uses and structures. Customary accessory uses of one or more of the principal uses, clearly incidental and subordinate to the principal use, in keeping with the objectives of a mixed use environment. All storage shall be in an enclosed structure unless clearly provided for herein.</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(D)   Conditional uses.</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(1)   Public utility facilities.</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(2)   Marinas with boat sales and rentals.</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(3)   Public and private schools.</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(E)   Prohibited uses and structures.</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(1)   All uses not specifically permitted herein.</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(2)   Retail automotive fuel sales.</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(3)   Pawn shops.</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(4)   Tattoo parlors and body piercing establishments.</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(5)   Contractors' offices with outside storage (plumbers, electricians, carpenters, masons, roofers, builders, cabinet makers, fence installers, gutter and siding installers, flooring and tile installers, drywall installers, painters, heating and air conditioning installers, glass repair and replacement, and similar uses).</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(6)   Adult entertainment.</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(7)   Fire works sales.</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(8)   Commercial towers.</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(9)   Automotive/vehicle repair and auto body repair, painting, and storage of junk vehicles.</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(10)   Vehicle/automotive sales/lease.</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(11)   Palm readers/fortunetellers and similar uses.</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(12)   Flea markets and auction houses and similar uses.</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(13)   Soup kitchens/homeless shelters.</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(14)   Pain-management clinic.</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(15)   Secondhand Dealer.</a:t>
            </a:r>
          </a:p>
          <a:p>
            <a:pPr marL="0" marR="0">
              <a:spcAft>
                <a:spcPts val="600"/>
              </a:spcAft>
            </a:pPr>
            <a:r>
              <a:rPr lang="en-US" sz="1800" dirty="0">
                <a:effectLst/>
                <a:latin typeface="Cambria" panose="02040503050406030204" pitchFamily="18" charset="0"/>
                <a:ea typeface="Cambria" panose="02040503050406030204" pitchFamily="18" charset="0"/>
                <a:cs typeface="Times New Roman" panose="02020603050405020304" pitchFamily="18" charset="0"/>
              </a:rPr>
              <a:t>(16)   Warehousing and/or self-storage facilities.</a:t>
            </a:r>
          </a:p>
        </p:txBody>
      </p:sp>
      <p:sp>
        <p:nvSpPr>
          <p:cNvPr id="28" name="TextBox 27">
            <a:extLst>
              <a:ext uri="{FF2B5EF4-FFF2-40B4-BE49-F238E27FC236}">
                <a16:creationId xmlns:a16="http://schemas.microsoft.com/office/drawing/2014/main" id="{AFFD40BE-E5BF-47F9-1FCF-B87B4959A172}"/>
              </a:ext>
            </a:extLst>
          </p:cNvPr>
          <p:cNvSpPr txBox="1"/>
          <p:nvPr/>
        </p:nvSpPr>
        <p:spPr>
          <a:xfrm>
            <a:off x="27585890" y="29229190"/>
            <a:ext cx="3903760" cy="954107"/>
          </a:xfrm>
          <a:prstGeom prst="rect">
            <a:avLst/>
          </a:prstGeom>
          <a:noFill/>
        </p:spPr>
        <p:txBody>
          <a:bodyPr wrap="square" rtlCol="0">
            <a:spAutoFit/>
          </a:bodyPr>
          <a:lstStyle/>
          <a:p>
            <a:r>
              <a:rPr lang="en-US" sz="2800" b="1" spc="600" dirty="0">
                <a:ln w="22225">
                  <a:solidFill>
                    <a:schemeClr val="accent2"/>
                  </a:solidFill>
                  <a:prstDash val="solid"/>
                </a:ln>
                <a:solidFill>
                  <a:srgbClr val="C00000"/>
                </a:solidFill>
              </a:rPr>
              <a:t>RENAMING “CONSERVATION”</a:t>
            </a:r>
            <a:endParaRPr lang="en-US" b="1" spc="600" dirty="0">
              <a:solidFill>
                <a:srgbClr val="C00000"/>
              </a:solidFill>
            </a:endParaRPr>
          </a:p>
        </p:txBody>
      </p:sp>
      <p:sp>
        <p:nvSpPr>
          <p:cNvPr id="29" name="Arc 28">
            <a:extLst>
              <a:ext uri="{FF2B5EF4-FFF2-40B4-BE49-F238E27FC236}">
                <a16:creationId xmlns:a16="http://schemas.microsoft.com/office/drawing/2014/main" id="{B90AABB0-295A-B2F2-9322-91CAF71995DA}"/>
              </a:ext>
            </a:extLst>
          </p:cNvPr>
          <p:cNvSpPr/>
          <p:nvPr/>
        </p:nvSpPr>
        <p:spPr>
          <a:xfrm rot="10404727">
            <a:off x="25822405" y="26332823"/>
            <a:ext cx="3200400" cy="3200400"/>
          </a:xfrm>
          <a:prstGeom prst="arc">
            <a:avLst/>
          </a:prstGeom>
          <a:ln w="38100">
            <a:solidFill>
              <a:srgbClr val="C0000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0" name="TextBox 29">
            <a:extLst>
              <a:ext uri="{FF2B5EF4-FFF2-40B4-BE49-F238E27FC236}">
                <a16:creationId xmlns:a16="http://schemas.microsoft.com/office/drawing/2014/main" id="{C6C8498C-FBF6-631A-B5B3-5E863ABAB867}"/>
              </a:ext>
            </a:extLst>
          </p:cNvPr>
          <p:cNvSpPr txBox="1"/>
          <p:nvPr/>
        </p:nvSpPr>
        <p:spPr>
          <a:xfrm>
            <a:off x="415815" y="30797826"/>
            <a:ext cx="5988606" cy="1815882"/>
          </a:xfrm>
          <a:prstGeom prst="rect">
            <a:avLst/>
          </a:prstGeom>
          <a:noFill/>
        </p:spPr>
        <p:txBody>
          <a:bodyPr wrap="square" rtlCol="0">
            <a:spAutoFit/>
          </a:bodyPr>
          <a:lstStyle/>
          <a:p>
            <a:r>
              <a:rPr lang="en-US" sz="2800" b="1" spc="600" dirty="0">
                <a:ln w="22225">
                  <a:solidFill>
                    <a:schemeClr val="accent2"/>
                  </a:solidFill>
                  <a:prstDash val="solid"/>
                </a:ln>
                <a:solidFill>
                  <a:srgbClr val="C00000"/>
                </a:solidFill>
              </a:rPr>
              <a:t>RENAMING “MIXED-</a:t>
            </a:r>
          </a:p>
          <a:p>
            <a:r>
              <a:rPr lang="en-US" sz="2800" b="1" spc="600" dirty="0">
                <a:ln w="22225">
                  <a:solidFill>
                    <a:schemeClr val="accent2"/>
                  </a:solidFill>
                  <a:prstDash val="solid"/>
                </a:ln>
                <a:solidFill>
                  <a:srgbClr val="C00000"/>
                </a:solidFill>
              </a:rPr>
              <a:t>USE” &amp; “MIXED-USE </a:t>
            </a:r>
          </a:p>
          <a:p>
            <a:r>
              <a:rPr lang="en-US" sz="2800" b="1" spc="600" dirty="0">
                <a:ln w="22225">
                  <a:solidFill>
                    <a:schemeClr val="accent2"/>
                  </a:solidFill>
                  <a:prstDash val="solid"/>
                </a:ln>
                <a:solidFill>
                  <a:srgbClr val="C00000"/>
                </a:solidFill>
              </a:rPr>
              <a:t>CORE” AND UPDATING STANDARDS</a:t>
            </a:r>
            <a:endParaRPr lang="en-US" b="1" spc="600" dirty="0">
              <a:solidFill>
                <a:srgbClr val="C00000"/>
              </a:solidFill>
            </a:endParaRPr>
          </a:p>
        </p:txBody>
      </p:sp>
      <p:sp>
        <p:nvSpPr>
          <p:cNvPr id="31" name="Arc 30">
            <a:extLst>
              <a:ext uri="{FF2B5EF4-FFF2-40B4-BE49-F238E27FC236}">
                <a16:creationId xmlns:a16="http://schemas.microsoft.com/office/drawing/2014/main" id="{500AA5E4-1DDD-B6FC-7E0E-DD802A2A6256}"/>
              </a:ext>
            </a:extLst>
          </p:cNvPr>
          <p:cNvSpPr/>
          <p:nvPr/>
        </p:nvSpPr>
        <p:spPr>
          <a:xfrm rot="10404727">
            <a:off x="4559649" y="28583097"/>
            <a:ext cx="3200400" cy="3200400"/>
          </a:xfrm>
          <a:prstGeom prst="arc">
            <a:avLst/>
          </a:prstGeom>
          <a:ln w="38100">
            <a:solidFill>
              <a:srgbClr val="C00000"/>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2" name="TextBox 31">
            <a:extLst>
              <a:ext uri="{FF2B5EF4-FFF2-40B4-BE49-F238E27FC236}">
                <a16:creationId xmlns:a16="http://schemas.microsoft.com/office/drawing/2014/main" id="{EBB3ECB0-8766-FB1B-BE90-80EA8BF829ED}"/>
              </a:ext>
            </a:extLst>
          </p:cNvPr>
          <p:cNvSpPr txBox="1"/>
          <p:nvPr/>
        </p:nvSpPr>
        <p:spPr>
          <a:xfrm>
            <a:off x="36686813" y="20864038"/>
            <a:ext cx="5370610" cy="1815882"/>
          </a:xfrm>
          <a:prstGeom prst="rect">
            <a:avLst/>
          </a:prstGeom>
          <a:noFill/>
        </p:spPr>
        <p:txBody>
          <a:bodyPr wrap="square" rtlCol="0">
            <a:spAutoFit/>
          </a:bodyPr>
          <a:lstStyle/>
          <a:p>
            <a:r>
              <a:rPr lang="en-US" sz="2800" b="1" spc="600" dirty="0">
                <a:ln w="22225">
                  <a:solidFill>
                    <a:schemeClr val="accent2"/>
                  </a:solidFill>
                  <a:prstDash val="solid"/>
                </a:ln>
                <a:solidFill>
                  <a:srgbClr val="C00000"/>
                </a:solidFill>
              </a:rPr>
              <a:t>COMBINED ALL PD DITRICTS INTO A SINGLE </a:t>
            </a:r>
            <a:r>
              <a:rPr lang="en-US" sz="2800" b="1" i="1" spc="600" dirty="0">
                <a:ln w="22225">
                  <a:solidFill>
                    <a:schemeClr val="accent2"/>
                  </a:solidFill>
                  <a:prstDash val="solid"/>
                </a:ln>
                <a:solidFill>
                  <a:srgbClr val="C00000"/>
                </a:solidFill>
              </a:rPr>
              <a:t>PLANNED UNIT DEVELOPMENT </a:t>
            </a:r>
            <a:r>
              <a:rPr lang="en-US" sz="2800" b="1" spc="600" dirty="0">
                <a:ln w="22225">
                  <a:solidFill>
                    <a:schemeClr val="accent2"/>
                  </a:solidFill>
                  <a:prstDash val="solid"/>
                </a:ln>
                <a:solidFill>
                  <a:srgbClr val="C00000"/>
                </a:solidFill>
              </a:rPr>
              <a:t>DISTRICT</a:t>
            </a:r>
            <a:endParaRPr lang="en-US" b="1" spc="600" dirty="0">
              <a:solidFill>
                <a:srgbClr val="C00000"/>
              </a:solidFill>
            </a:endParaRPr>
          </a:p>
        </p:txBody>
      </p:sp>
      <p:sp>
        <p:nvSpPr>
          <p:cNvPr id="33" name="Arc 32">
            <a:extLst>
              <a:ext uri="{FF2B5EF4-FFF2-40B4-BE49-F238E27FC236}">
                <a16:creationId xmlns:a16="http://schemas.microsoft.com/office/drawing/2014/main" id="{E9104639-3ED5-C229-579D-D83DDDD14AB8}"/>
              </a:ext>
            </a:extLst>
          </p:cNvPr>
          <p:cNvSpPr/>
          <p:nvPr/>
        </p:nvSpPr>
        <p:spPr>
          <a:xfrm rot="10404727">
            <a:off x="34923328" y="17967671"/>
            <a:ext cx="3200400" cy="3200400"/>
          </a:xfrm>
          <a:prstGeom prst="arc">
            <a:avLst/>
          </a:prstGeom>
          <a:ln w="38100">
            <a:solidFill>
              <a:srgbClr val="C0000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Tree>
    <p:extLst>
      <p:ext uri="{BB962C8B-B14F-4D97-AF65-F5344CB8AC3E}">
        <p14:creationId xmlns:p14="http://schemas.microsoft.com/office/powerpoint/2010/main" val="5265978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B277674F-253F-6580-0B03-FCC35194D717}"/>
              </a:ext>
            </a:extLst>
          </p:cNvPr>
          <p:cNvGraphicFramePr>
            <a:graphicFrameLocks noGrp="1"/>
          </p:cNvGraphicFramePr>
          <p:nvPr>
            <p:extLst>
              <p:ext uri="{D42A27DB-BD31-4B8C-83A1-F6EECF244321}">
                <p14:modId xmlns:p14="http://schemas.microsoft.com/office/powerpoint/2010/main" val="3312609107"/>
              </p:ext>
            </p:extLst>
          </p:nvPr>
        </p:nvGraphicFramePr>
        <p:xfrm>
          <a:off x="1661611" y="6371833"/>
          <a:ext cx="13493018" cy="10097977"/>
        </p:xfrm>
        <a:graphic>
          <a:graphicData uri="http://schemas.openxmlformats.org/drawingml/2006/table">
            <a:tbl>
              <a:tblPr firstRow="1" firstCol="1" bandRow="1">
                <a:tableStyleId>{17292A2E-F333-43FB-9621-5CBBE7FDCDCB}</a:tableStyleId>
              </a:tblPr>
              <a:tblGrid>
                <a:gridCol w="4117304">
                  <a:extLst>
                    <a:ext uri="{9D8B030D-6E8A-4147-A177-3AD203B41FA5}">
                      <a16:colId xmlns:a16="http://schemas.microsoft.com/office/drawing/2014/main" val="1893702296"/>
                    </a:ext>
                  </a:extLst>
                </a:gridCol>
                <a:gridCol w="1146114">
                  <a:extLst>
                    <a:ext uri="{9D8B030D-6E8A-4147-A177-3AD203B41FA5}">
                      <a16:colId xmlns:a16="http://schemas.microsoft.com/office/drawing/2014/main" val="259406805"/>
                    </a:ext>
                  </a:extLst>
                </a:gridCol>
                <a:gridCol w="822960">
                  <a:extLst>
                    <a:ext uri="{9D8B030D-6E8A-4147-A177-3AD203B41FA5}">
                      <a16:colId xmlns:a16="http://schemas.microsoft.com/office/drawing/2014/main" val="2618993224"/>
                    </a:ext>
                  </a:extLst>
                </a:gridCol>
                <a:gridCol w="822960">
                  <a:extLst>
                    <a:ext uri="{9D8B030D-6E8A-4147-A177-3AD203B41FA5}">
                      <a16:colId xmlns:a16="http://schemas.microsoft.com/office/drawing/2014/main" val="2568466919"/>
                    </a:ext>
                  </a:extLst>
                </a:gridCol>
                <a:gridCol w="822960">
                  <a:extLst>
                    <a:ext uri="{9D8B030D-6E8A-4147-A177-3AD203B41FA5}">
                      <a16:colId xmlns:a16="http://schemas.microsoft.com/office/drawing/2014/main" val="4023651408"/>
                    </a:ext>
                  </a:extLst>
                </a:gridCol>
                <a:gridCol w="822960">
                  <a:extLst>
                    <a:ext uri="{9D8B030D-6E8A-4147-A177-3AD203B41FA5}">
                      <a16:colId xmlns:a16="http://schemas.microsoft.com/office/drawing/2014/main" val="2358789476"/>
                    </a:ext>
                  </a:extLst>
                </a:gridCol>
                <a:gridCol w="822960">
                  <a:extLst>
                    <a:ext uri="{9D8B030D-6E8A-4147-A177-3AD203B41FA5}">
                      <a16:colId xmlns:a16="http://schemas.microsoft.com/office/drawing/2014/main" val="3376446995"/>
                    </a:ext>
                  </a:extLst>
                </a:gridCol>
                <a:gridCol w="822960">
                  <a:extLst>
                    <a:ext uri="{9D8B030D-6E8A-4147-A177-3AD203B41FA5}">
                      <a16:colId xmlns:a16="http://schemas.microsoft.com/office/drawing/2014/main" val="1470761128"/>
                    </a:ext>
                  </a:extLst>
                </a:gridCol>
                <a:gridCol w="822960">
                  <a:extLst>
                    <a:ext uri="{9D8B030D-6E8A-4147-A177-3AD203B41FA5}">
                      <a16:colId xmlns:a16="http://schemas.microsoft.com/office/drawing/2014/main" val="264865482"/>
                    </a:ext>
                  </a:extLst>
                </a:gridCol>
                <a:gridCol w="822960">
                  <a:extLst>
                    <a:ext uri="{9D8B030D-6E8A-4147-A177-3AD203B41FA5}">
                      <a16:colId xmlns:a16="http://schemas.microsoft.com/office/drawing/2014/main" val="652573385"/>
                    </a:ext>
                  </a:extLst>
                </a:gridCol>
                <a:gridCol w="822960">
                  <a:extLst>
                    <a:ext uri="{9D8B030D-6E8A-4147-A177-3AD203B41FA5}">
                      <a16:colId xmlns:a16="http://schemas.microsoft.com/office/drawing/2014/main" val="4190720239"/>
                    </a:ext>
                  </a:extLst>
                </a:gridCol>
                <a:gridCol w="822960">
                  <a:extLst>
                    <a:ext uri="{9D8B030D-6E8A-4147-A177-3AD203B41FA5}">
                      <a16:colId xmlns:a16="http://schemas.microsoft.com/office/drawing/2014/main" val="1982944145"/>
                    </a:ext>
                  </a:extLst>
                </a:gridCol>
              </a:tblGrid>
              <a:tr h="0">
                <a:tc>
                  <a:txBody>
                    <a:bodyPr/>
                    <a:lstStyle/>
                    <a:p>
                      <a:pPr marL="0" marR="0">
                        <a:lnSpc>
                          <a:spcPct val="107000"/>
                        </a:lnSpc>
                        <a:spcBef>
                          <a:spcPts val="0"/>
                        </a:spcBef>
                        <a:spcAft>
                          <a:spcPts val="0"/>
                        </a:spcAft>
                      </a:pPr>
                      <a:r>
                        <a:rPr lang="en-US" sz="1800" b="1" kern="100" dirty="0">
                          <a:effectLst/>
                        </a:rPr>
                        <a:t>USE</a:t>
                      </a:r>
                      <a:endParaRPr lang="en-US" sz="1800" b="1"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429" marR="68429" marT="0" marB="0" anchor="b">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0000"/>
                        </a:lnSpc>
                        <a:spcBef>
                          <a:spcPts val="0"/>
                        </a:spcBef>
                        <a:spcAft>
                          <a:spcPts val="0"/>
                        </a:spcAft>
                      </a:pPr>
                      <a:r>
                        <a:rPr lang="en-US" sz="1800" b="1" kern="100" dirty="0">
                          <a:effectLst/>
                        </a:rPr>
                        <a:t>See Section</a:t>
                      </a:r>
                      <a:endParaRPr lang="en-US" sz="1800" b="1"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429" marR="68429" marT="0"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1" kern="100" dirty="0">
                          <a:effectLst/>
                        </a:rPr>
                        <a:t>RR</a:t>
                      </a:r>
                      <a:endParaRPr lang="en-US" sz="1800" b="1"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429" marR="68429" marT="0"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1" kern="100" dirty="0">
                          <a:effectLst/>
                        </a:rPr>
                        <a:t>RE</a:t>
                      </a:r>
                      <a:endParaRPr lang="en-US" sz="1800" b="1"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429" marR="68429" marT="0"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1" kern="100" dirty="0">
                          <a:effectLst/>
                        </a:rPr>
                        <a:t>SRE</a:t>
                      </a:r>
                      <a:endParaRPr lang="en-US" sz="1800" b="1"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429" marR="68429" marT="0"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1" kern="100" dirty="0">
                          <a:effectLst/>
                        </a:rPr>
                        <a:t>RS-1</a:t>
                      </a:r>
                      <a:endParaRPr lang="en-US" sz="1800" b="1"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429" marR="68429" marT="0"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1" kern="100" dirty="0">
                          <a:effectLst/>
                        </a:rPr>
                        <a:t>RS-3</a:t>
                      </a:r>
                      <a:endParaRPr lang="en-US" sz="1800" b="1"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429" marR="68429" marT="0"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1" kern="100" dirty="0">
                          <a:effectLst/>
                        </a:rPr>
                        <a:t>RT-8</a:t>
                      </a:r>
                      <a:endParaRPr lang="en-US" sz="1800" b="1"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429" marR="68429" marT="0"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1" kern="100" dirty="0">
                          <a:effectLst/>
                        </a:rPr>
                        <a:t>RMH</a:t>
                      </a:r>
                      <a:endParaRPr lang="en-US" sz="1800" b="1"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429" marR="68429" marT="0"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1" kern="100" dirty="0">
                          <a:effectLst/>
                        </a:rPr>
                        <a:t>RM-10</a:t>
                      </a:r>
                      <a:endParaRPr lang="en-US" sz="1800" b="1"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429" marR="68429" marT="0"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1" kern="100" dirty="0">
                          <a:effectLst/>
                        </a:rPr>
                        <a:t>RM-15</a:t>
                      </a:r>
                      <a:endParaRPr lang="en-US" sz="1800" b="1"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429" marR="68429" marT="0"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1" kern="100" dirty="0">
                          <a:effectLst/>
                        </a:rPr>
                        <a:t>RM-20</a:t>
                      </a:r>
                      <a:endParaRPr lang="en-US" sz="1800" b="1"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429" marR="68429" marT="0" marB="0" anchor="b">
                    <a:lnL w="12700" cap="flat" cmpd="sng" algn="ctr">
                      <a:solidFill>
                        <a:schemeClr val="bg1">
                          <a:lumMod val="75000"/>
                        </a:schemeClr>
                      </a:solidFill>
                      <a:prstDash val="solid"/>
                      <a:round/>
                      <a:headEnd type="none" w="med" len="med"/>
                      <a:tailEnd type="none" w="med" len="med"/>
                    </a:lnL>
                  </a:tcPr>
                </a:tc>
                <a:extLst>
                  <a:ext uri="{0D108BD9-81ED-4DB2-BD59-A6C34878D82A}">
                    <a16:rowId xmlns:a16="http://schemas.microsoft.com/office/drawing/2014/main" val="3370239290"/>
                  </a:ext>
                </a:extLst>
              </a:tr>
              <a:tr h="0">
                <a:tc>
                  <a:txBody>
                    <a:bodyPr/>
                    <a:lstStyle/>
                    <a:p>
                      <a:pPr marL="0" marR="0">
                        <a:lnSpc>
                          <a:spcPct val="107000"/>
                        </a:lnSpc>
                        <a:spcBef>
                          <a:spcPts val="0"/>
                        </a:spcBef>
                        <a:spcAft>
                          <a:spcPts val="0"/>
                        </a:spcAft>
                      </a:pPr>
                      <a:r>
                        <a:rPr lang="en-US" sz="1800" b="1" kern="100" dirty="0">
                          <a:effectLst/>
                        </a:rPr>
                        <a:t>AGRICULTURE USES</a:t>
                      </a:r>
                      <a:endParaRPr lang="en-US" sz="1800" b="1"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429" marR="68429" marT="0" marB="0">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429" marR="68429"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429" marR="68429"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429" marR="68429"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dirty="0">
                          <a:effectLst/>
                        </a:rPr>
                        <a:t> </a:t>
                      </a:r>
                      <a:endParaRPr lang="en-US" sz="1800" b="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429" marR="68429"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429" marR="68429"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429" marR="68429"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429" marR="68429"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429" marR="68429"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429" marR="68429"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429" marR="68429"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429" marR="68429" marT="0" marB="0">
                    <a:lnL w="12700" cap="flat" cmpd="sng" algn="ctr">
                      <a:solidFill>
                        <a:schemeClr val="bg1">
                          <a:lumMod val="75000"/>
                        </a:schemeClr>
                      </a:solidFill>
                      <a:prstDash val="solid"/>
                      <a:round/>
                      <a:headEnd type="none" w="med" len="med"/>
                      <a:tailEnd type="none" w="med" len="med"/>
                    </a:lnL>
                  </a:tcPr>
                </a:tc>
                <a:extLst>
                  <a:ext uri="{0D108BD9-81ED-4DB2-BD59-A6C34878D82A}">
                    <a16:rowId xmlns:a16="http://schemas.microsoft.com/office/drawing/2014/main" val="3566571332"/>
                  </a:ext>
                </a:extLst>
              </a:tr>
              <a:tr h="0">
                <a:tc>
                  <a:txBody>
                    <a:bodyPr/>
                    <a:lstStyle/>
                    <a:p>
                      <a:pPr marL="0" marR="0">
                        <a:lnSpc>
                          <a:spcPct val="107000"/>
                        </a:lnSpc>
                        <a:spcBef>
                          <a:spcPts val="0"/>
                        </a:spcBef>
                        <a:spcAft>
                          <a:spcPts val="0"/>
                        </a:spcAft>
                      </a:pPr>
                      <a:r>
                        <a:rPr lang="en-US" sz="1800" b="0" kern="100">
                          <a:effectLst/>
                        </a:rPr>
                        <a:t>Agriculture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429" marR="68429" marT="0" marB="0">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429" marR="68429"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P</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429" marR="68429"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dirty="0">
                          <a:effectLst/>
                        </a:rPr>
                        <a:t> </a:t>
                      </a:r>
                      <a:endParaRPr lang="en-US" sz="1800" b="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429" marR="68429"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dirty="0">
                          <a:effectLst/>
                        </a:rPr>
                        <a:t> </a:t>
                      </a:r>
                      <a:endParaRPr lang="en-US" sz="1800" b="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429" marR="68429"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429" marR="68429"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429" marR="68429"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429" marR="68429"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429" marR="68429"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429" marR="68429"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429" marR="68429"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429" marR="68429" marT="0" marB="0">
                    <a:lnL w="12700" cap="flat" cmpd="sng" algn="ctr">
                      <a:solidFill>
                        <a:schemeClr val="bg1">
                          <a:lumMod val="75000"/>
                        </a:schemeClr>
                      </a:solidFill>
                      <a:prstDash val="solid"/>
                      <a:round/>
                      <a:headEnd type="none" w="med" len="med"/>
                      <a:tailEnd type="none" w="med" len="med"/>
                    </a:lnL>
                  </a:tcPr>
                </a:tc>
                <a:extLst>
                  <a:ext uri="{0D108BD9-81ED-4DB2-BD59-A6C34878D82A}">
                    <a16:rowId xmlns:a16="http://schemas.microsoft.com/office/drawing/2014/main" val="3885612511"/>
                  </a:ext>
                </a:extLst>
              </a:tr>
              <a:tr h="0">
                <a:tc>
                  <a:txBody>
                    <a:bodyPr/>
                    <a:lstStyle/>
                    <a:p>
                      <a:pPr marL="0" marR="0">
                        <a:spcBef>
                          <a:spcPts val="0"/>
                        </a:spcBef>
                        <a:spcAft>
                          <a:spcPts val="0"/>
                        </a:spcAft>
                      </a:pPr>
                      <a:r>
                        <a:rPr lang="en-US" sz="1800" b="0" kern="100">
                          <a:effectLst/>
                        </a:rPr>
                        <a:t>Retail sales of agricultural products on-site</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429" marR="68429" marT="0" marB="0">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174.032</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429" marR="68429"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C</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429" marR="68429"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429" marR="68429"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429" marR="68429"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429" marR="68429"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429" marR="68429"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429" marR="68429"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429" marR="68429"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429" marR="68429"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429" marR="68429"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429" marR="68429" marT="0" marB="0">
                    <a:lnL w="12700" cap="flat" cmpd="sng" algn="ctr">
                      <a:solidFill>
                        <a:schemeClr val="bg1">
                          <a:lumMod val="75000"/>
                        </a:schemeClr>
                      </a:solidFill>
                      <a:prstDash val="solid"/>
                      <a:round/>
                      <a:headEnd type="none" w="med" len="med"/>
                      <a:tailEnd type="none" w="med" len="med"/>
                    </a:lnL>
                  </a:tcPr>
                </a:tc>
                <a:extLst>
                  <a:ext uri="{0D108BD9-81ED-4DB2-BD59-A6C34878D82A}">
                    <a16:rowId xmlns:a16="http://schemas.microsoft.com/office/drawing/2014/main" val="3611399241"/>
                  </a:ext>
                </a:extLst>
              </a:tr>
              <a:tr h="0">
                <a:tc>
                  <a:txBody>
                    <a:bodyPr/>
                    <a:lstStyle/>
                    <a:p>
                      <a:pPr marL="0" marR="0">
                        <a:lnSpc>
                          <a:spcPct val="107000"/>
                        </a:lnSpc>
                        <a:spcBef>
                          <a:spcPts val="0"/>
                        </a:spcBef>
                        <a:spcAft>
                          <a:spcPts val="0"/>
                        </a:spcAft>
                      </a:pPr>
                      <a:r>
                        <a:rPr lang="en-US" sz="1800" b="1" kern="100" dirty="0">
                          <a:effectLst/>
                        </a:rPr>
                        <a:t>RESIDENTIAL USES</a:t>
                      </a:r>
                      <a:endParaRPr lang="en-US" sz="1800" b="1"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429" marR="68429" marT="0" marB="0">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429" marR="68429"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429" marR="68429"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429" marR="68429"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dirty="0">
                          <a:effectLst/>
                        </a:rPr>
                        <a:t> </a:t>
                      </a:r>
                      <a:endParaRPr lang="en-US" sz="1800" b="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429" marR="68429"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429" marR="68429"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429" marR="68429"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429" marR="68429"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429" marR="68429"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429" marR="68429"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429" marR="68429"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429" marR="68429" marT="0" marB="0">
                    <a:lnL w="12700" cap="flat" cmpd="sng" algn="ctr">
                      <a:solidFill>
                        <a:schemeClr val="bg1">
                          <a:lumMod val="75000"/>
                        </a:schemeClr>
                      </a:solidFill>
                      <a:prstDash val="solid"/>
                      <a:round/>
                      <a:headEnd type="none" w="med" len="med"/>
                      <a:tailEnd type="none" w="med" len="med"/>
                    </a:lnL>
                  </a:tcPr>
                </a:tc>
                <a:extLst>
                  <a:ext uri="{0D108BD9-81ED-4DB2-BD59-A6C34878D82A}">
                    <a16:rowId xmlns:a16="http://schemas.microsoft.com/office/drawing/2014/main" val="3068811609"/>
                  </a:ext>
                </a:extLst>
              </a:tr>
              <a:tr h="0">
                <a:tc>
                  <a:txBody>
                    <a:bodyPr/>
                    <a:lstStyle/>
                    <a:p>
                      <a:pPr marL="0" marR="0">
                        <a:lnSpc>
                          <a:spcPct val="107000"/>
                        </a:lnSpc>
                        <a:spcBef>
                          <a:spcPts val="0"/>
                        </a:spcBef>
                        <a:spcAft>
                          <a:spcPts val="0"/>
                        </a:spcAft>
                      </a:pPr>
                      <a:r>
                        <a:rPr lang="en-US" sz="1800" b="0" kern="100">
                          <a:effectLst/>
                        </a:rPr>
                        <a:t>Accessory dwelling units</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429" marR="68429" marT="0" marB="0">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174.003</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429" marR="68429"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P</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429" marR="68429"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P</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429" marR="68429"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P</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429" marR="68429"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P</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429" marR="68429"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P</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429" marR="68429"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P</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429" marR="68429"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P</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429" marR="68429"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P</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429" marR="68429"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P</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429" marR="68429"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P</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429" marR="68429" marT="0" marB="0">
                    <a:lnL w="12700" cap="flat" cmpd="sng" algn="ctr">
                      <a:solidFill>
                        <a:schemeClr val="bg1">
                          <a:lumMod val="75000"/>
                        </a:schemeClr>
                      </a:solidFill>
                      <a:prstDash val="solid"/>
                      <a:round/>
                      <a:headEnd type="none" w="med" len="med"/>
                      <a:tailEnd type="none" w="med" len="med"/>
                    </a:lnL>
                  </a:tcPr>
                </a:tc>
                <a:extLst>
                  <a:ext uri="{0D108BD9-81ED-4DB2-BD59-A6C34878D82A}">
                    <a16:rowId xmlns:a16="http://schemas.microsoft.com/office/drawing/2014/main" val="1707907186"/>
                  </a:ext>
                </a:extLst>
              </a:tr>
              <a:tr h="0">
                <a:tc>
                  <a:txBody>
                    <a:bodyPr/>
                    <a:lstStyle/>
                    <a:p>
                      <a:pPr marL="0" marR="0">
                        <a:lnSpc>
                          <a:spcPct val="107000"/>
                        </a:lnSpc>
                        <a:spcBef>
                          <a:spcPts val="0"/>
                        </a:spcBef>
                        <a:spcAft>
                          <a:spcPts val="0"/>
                        </a:spcAft>
                      </a:pPr>
                      <a:r>
                        <a:rPr lang="en-US" sz="1800" b="0" kern="100">
                          <a:effectLst/>
                        </a:rPr>
                        <a:t>Assisted living facilities, Large</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429" marR="68429" marT="0" marB="0">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429" marR="68429"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429" marR="68429"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429" marR="68429"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429" marR="68429"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429" marR="68429"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429" marR="68429"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429" marR="68429"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429" marR="68429"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429" marR="68429"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429" marR="68429"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P</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429" marR="68429" marT="0" marB="0">
                    <a:lnL w="12700" cap="flat" cmpd="sng" algn="ctr">
                      <a:solidFill>
                        <a:schemeClr val="bg1">
                          <a:lumMod val="75000"/>
                        </a:schemeClr>
                      </a:solidFill>
                      <a:prstDash val="solid"/>
                      <a:round/>
                      <a:headEnd type="none" w="med" len="med"/>
                      <a:tailEnd type="none" w="med" len="med"/>
                    </a:lnL>
                  </a:tcPr>
                </a:tc>
                <a:extLst>
                  <a:ext uri="{0D108BD9-81ED-4DB2-BD59-A6C34878D82A}">
                    <a16:rowId xmlns:a16="http://schemas.microsoft.com/office/drawing/2014/main" val="1014473245"/>
                  </a:ext>
                </a:extLst>
              </a:tr>
              <a:tr h="0">
                <a:tc>
                  <a:txBody>
                    <a:bodyPr/>
                    <a:lstStyle/>
                    <a:p>
                      <a:pPr marL="0" marR="0">
                        <a:lnSpc>
                          <a:spcPct val="107000"/>
                        </a:lnSpc>
                        <a:spcBef>
                          <a:spcPts val="0"/>
                        </a:spcBef>
                        <a:spcAft>
                          <a:spcPts val="0"/>
                        </a:spcAft>
                      </a:pPr>
                      <a:r>
                        <a:rPr lang="en-US" sz="1800" b="0" kern="100" dirty="0">
                          <a:effectLst/>
                        </a:rPr>
                        <a:t>Assisted living facilities, Small</a:t>
                      </a:r>
                      <a:endParaRPr lang="en-US" sz="1800" b="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429" marR="68429" marT="0" marB="0">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429" marR="68429"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429" marR="68429"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429" marR="68429"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429" marR="68429"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429" marR="68429"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429" marR="68429"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highlight>
                            <a:srgbClr val="00FFFF"/>
                          </a:highligh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429" marR="68429"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highlight>
                            <a:srgbClr val="00FFFF"/>
                          </a:highligh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429" marR="68429"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P</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429" marR="68429"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P</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429" marR="68429"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P</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429" marR="68429" marT="0" marB="0">
                    <a:lnL w="12700" cap="flat" cmpd="sng" algn="ctr">
                      <a:solidFill>
                        <a:schemeClr val="bg1">
                          <a:lumMod val="75000"/>
                        </a:schemeClr>
                      </a:solidFill>
                      <a:prstDash val="solid"/>
                      <a:round/>
                      <a:headEnd type="none" w="med" len="med"/>
                      <a:tailEnd type="none" w="med" len="med"/>
                    </a:lnL>
                  </a:tcPr>
                </a:tc>
                <a:extLst>
                  <a:ext uri="{0D108BD9-81ED-4DB2-BD59-A6C34878D82A}">
                    <a16:rowId xmlns:a16="http://schemas.microsoft.com/office/drawing/2014/main" val="2337907481"/>
                  </a:ext>
                </a:extLst>
              </a:tr>
              <a:tr h="0">
                <a:tc>
                  <a:txBody>
                    <a:bodyPr/>
                    <a:lstStyle/>
                    <a:p>
                      <a:pPr marL="0" marR="0">
                        <a:lnSpc>
                          <a:spcPct val="107000"/>
                        </a:lnSpc>
                        <a:spcBef>
                          <a:spcPts val="0"/>
                        </a:spcBef>
                        <a:spcAft>
                          <a:spcPts val="0"/>
                        </a:spcAft>
                      </a:pPr>
                      <a:r>
                        <a:rPr lang="en-US" sz="1800" b="0" kern="100">
                          <a:effectLst/>
                        </a:rPr>
                        <a:t>Community residential homes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429" marR="68429" marT="0" marB="0">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429" marR="68429"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429" marR="68429"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429" marR="68429"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429" marR="68429"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429" marR="68429"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429" marR="68429"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P</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429" marR="68429"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429" marR="68429"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P</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429" marR="68429"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P</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429" marR="68429"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429" marR="68429" marT="0" marB="0">
                    <a:lnL w="12700" cap="flat" cmpd="sng" algn="ctr">
                      <a:solidFill>
                        <a:schemeClr val="bg1">
                          <a:lumMod val="75000"/>
                        </a:schemeClr>
                      </a:solidFill>
                      <a:prstDash val="solid"/>
                      <a:round/>
                      <a:headEnd type="none" w="med" len="med"/>
                      <a:tailEnd type="none" w="med" len="med"/>
                    </a:lnL>
                  </a:tcPr>
                </a:tc>
                <a:extLst>
                  <a:ext uri="{0D108BD9-81ED-4DB2-BD59-A6C34878D82A}">
                    <a16:rowId xmlns:a16="http://schemas.microsoft.com/office/drawing/2014/main" val="857584093"/>
                  </a:ext>
                </a:extLst>
              </a:tr>
              <a:tr h="0">
                <a:tc>
                  <a:txBody>
                    <a:bodyPr/>
                    <a:lstStyle/>
                    <a:p>
                      <a:pPr marL="0" marR="0">
                        <a:lnSpc>
                          <a:spcPct val="107000"/>
                        </a:lnSpc>
                        <a:spcBef>
                          <a:spcPts val="0"/>
                        </a:spcBef>
                        <a:spcAft>
                          <a:spcPts val="0"/>
                        </a:spcAft>
                      </a:pPr>
                      <a:r>
                        <a:rPr lang="en-US" sz="1800" b="0" kern="100">
                          <a:effectLst/>
                        </a:rPr>
                        <a:t>Duplexes</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429" marR="68429" marT="0" marB="0">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429" marR="68429"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429" marR="68429"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429" marR="68429"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429" marR="68429"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429" marR="68429"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429" marR="68429"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P</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429" marR="68429"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429" marR="68429"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P</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429" marR="68429"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P</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429" marR="68429"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429" marR="68429" marT="0" marB="0">
                    <a:lnL w="12700" cap="flat" cmpd="sng" algn="ctr">
                      <a:solidFill>
                        <a:schemeClr val="bg1">
                          <a:lumMod val="75000"/>
                        </a:schemeClr>
                      </a:solidFill>
                      <a:prstDash val="solid"/>
                      <a:round/>
                      <a:headEnd type="none" w="med" len="med"/>
                      <a:tailEnd type="none" w="med" len="med"/>
                    </a:lnL>
                  </a:tcPr>
                </a:tc>
                <a:extLst>
                  <a:ext uri="{0D108BD9-81ED-4DB2-BD59-A6C34878D82A}">
                    <a16:rowId xmlns:a16="http://schemas.microsoft.com/office/drawing/2014/main" val="3942314955"/>
                  </a:ext>
                </a:extLst>
              </a:tr>
              <a:tr h="0">
                <a:tc>
                  <a:txBody>
                    <a:bodyPr/>
                    <a:lstStyle/>
                    <a:p>
                      <a:pPr marL="0" marR="0">
                        <a:lnSpc>
                          <a:spcPct val="107000"/>
                        </a:lnSpc>
                        <a:spcBef>
                          <a:spcPts val="0"/>
                        </a:spcBef>
                        <a:spcAft>
                          <a:spcPts val="0"/>
                        </a:spcAft>
                      </a:pPr>
                      <a:r>
                        <a:rPr lang="en-US" sz="1800" b="0" kern="100">
                          <a:effectLst/>
                        </a:rPr>
                        <a:t>Mobile home parks</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429" marR="68429" marT="0" marB="0">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174.042</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429" marR="68429"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429" marR="68429"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429" marR="68429"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429" marR="68429"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429" marR="68429"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dirty="0">
                          <a:effectLst/>
                        </a:rPr>
                        <a:t> </a:t>
                      </a:r>
                      <a:endParaRPr lang="en-US" sz="1800" b="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429" marR="68429"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429" marR="68429"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P</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429" marR="68429"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429" marR="68429"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429" marR="68429"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429" marR="68429" marT="0" marB="0">
                    <a:lnL w="12700" cap="flat" cmpd="sng" algn="ctr">
                      <a:solidFill>
                        <a:schemeClr val="bg1">
                          <a:lumMod val="75000"/>
                        </a:schemeClr>
                      </a:solidFill>
                      <a:prstDash val="solid"/>
                      <a:round/>
                      <a:headEnd type="none" w="med" len="med"/>
                      <a:tailEnd type="none" w="med" len="med"/>
                    </a:lnL>
                  </a:tcPr>
                </a:tc>
                <a:extLst>
                  <a:ext uri="{0D108BD9-81ED-4DB2-BD59-A6C34878D82A}">
                    <a16:rowId xmlns:a16="http://schemas.microsoft.com/office/drawing/2014/main" val="1160148165"/>
                  </a:ext>
                </a:extLst>
              </a:tr>
              <a:tr h="0">
                <a:tc>
                  <a:txBody>
                    <a:bodyPr/>
                    <a:lstStyle/>
                    <a:p>
                      <a:pPr marL="0" marR="0">
                        <a:lnSpc>
                          <a:spcPct val="107000"/>
                        </a:lnSpc>
                        <a:spcBef>
                          <a:spcPts val="0"/>
                        </a:spcBef>
                        <a:spcAft>
                          <a:spcPts val="0"/>
                        </a:spcAft>
                      </a:pPr>
                      <a:r>
                        <a:rPr lang="en-US" sz="1800" b="0" kern="100">
                          <a:effectLst/>
                        </a:rPr>
                        <a:t>Mobile home subdivisions</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429" marR="68429" marT="0" marB="0">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429" marR="68429"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429" marR="68429"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429" marR="68429"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429" marR="68429"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429" marR="68429"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429" marR="68429"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429" marR="68429"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P</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429" marR="68429"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429" marR="68429"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429" marR="68429"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429" marR="68429" marT="0" marB="0">
                    <a:lnL w="12700" cap="flat" cmpd="sng" algn="ctr">
                      <a:solidFill>
                        <a:schemeClr val="bg1">
                          <a:lumMod val="75000"/>
                        </a:schemeClr>
                      </a:solidFill>
                      <a:prstDash val="solid"/>
                      <a:round/>
                      <a:headEnd type="none" w="med" len="med"/>
                      <a:tailEnd type="none" w="med" len="med"/>
                    </a:lnL>
                  </a:tcPr>
                </a:tc>
                <a:extLst>
                  <a:ext uri="{0D108BD9-81ED-4DB2-BD59-A6C34878D82A}">
                    <a16:rowId xmlns:a16="http://schemas.microsoft.com/office/drawing/2014/main" val="3076667728"/>
                  </a:ext>
                </a:extLst>
              </a:tr>
              <a:tr h="0">
                <a:tc>
                  <a:txBody>
                    <a:bodyPr/>
                    <a:lstStyle/>
                    <a:p>
                      <a:pPr marL="0" marR="0">
                        <a:lnSpc>
                          <a:spcPct val="107000"/>
                        </a:lnSpc>
                        <a:spcBef>
                          <a:spcPts val="0"/>
                        </a:spcBef>
                        <a:spcAft>
                          <a:spcPts val="0"/>
                        </a:spcAft>
                      </a:pPr>
                      <a:r>
                        <a:rPr lang="en-US" sz="1800" b="0" kern="100">
                          <a:effectLst/>
                        </a:rPr>
                        <a:t>Multi-family dwellings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429" marR="68429" marT="0" marB="0">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173.033</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429" marR="68429"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429" marR="68429"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429" marR="68429"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429" marR="68429"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429" marR="68429"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dirty="0">
                          <a:effectLst/>
                        </a:rPr>
                        <a:t> </a:t>
                      </a:r>
                      <a:endParaRPr lang="en-US" sz="1800" b="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429" marR="68429"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429" marR="68429"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429" marR="68429"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P</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429" marR="68429"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P</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429" marR="68429"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P</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429" marR="68429" marT="0" marB="0">
                    <a:lnL w="12700" cap="flat" cmpd="sng" algn="ctr">
                      <a:solidFill>
                        <a:schemeClr val="bg1">
                          <a:lumMod val="75000"/>
                        </a:schemeClr>
                      </a:solidFill>
                      <a:prstDash val="solid"/>
                      <a:round/>
                      <a:headEnd type="none" w="med" len="med"/>
                      <a:tailEnd type="none" w="med" len="med"/>
                    </a:lnL>
                  </a:tcPr>
                </a:tc>
                <a:extLst>
                  <a:ext uri="{0D108BD9-81ED-4DB2-BD59-A6C34878D82A}">
                    <a16:rowId xmlns:a16="http://schemas.microsoft.com/office/drawing/2014/main" val="1526419653"/>
                  </a:ext>
                </a:extLst>
              </a:tr>
              <a:tr h="0">
                <a:tc>
                  <a:txBody>
                    <a:bodyPr/>
                    <a:lstStyle/>
                    <a:p>
                      <a:pPr marL="0" marR="0">
                        <a:lnSpc>
                          <a:spcPct val="107000"/>
                        </a:lnSpc>
                        <a:spcBef>
                          <a:spcPts val="0"/>
                        </a:spcBef>
                        <a:spcAft>
                          <a:spcPts val="0"/>
                        </a:spcAft>
                      </a:pPr>
                      <a:r>
                        <a:rPr lang="en-US" sz="1800" b="0" kern="100">
                          <a:effectLst/>
                        </a:rPr>
                        <a:t>Nursing homes</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429" marR="68429" marT="0" marB="0">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429" marR="68429"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429" marR="68429"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429" marR="68429"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429" marR="68429"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429" marR="68429"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429" marR="68429"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429" marR="68429"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429" marR="68429"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429" marR="68429"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429" marR="68429"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P</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429" marR="68429" marT="0" marB="0">
                    <a:lnL w="12700" cap="flat" cmpd="sng" algn="ctr">
                      <a:solidFill>
                        <a:schemeClr val="bg1">
                          <a:lumMod val="75000"/>
                        </a:schemeClr>
                      </a:solidFill>
                      <a:prstDash val="solid"/>
                      <a:round/>
                      <a:headEnd type="none" w="med" len="med"/>
                      <a:tailEnd type="none" w="med" len="med"/>
                    </a:lnL>
                  </a:tcPr>
                </a:tc>
                <a:extLst>
                  <a:ext uri="{0D108BD9-81ED-4DB2-BD59-A6C34878D82A}">
                    <a16:rowId xmlns:a16="http://schemas.microsoft.com/office/drawing/2014/main" val="2880080470"/>
                  </a:ext>
                </a:extLst>
              </a:tr>
              <a:tr h="0">
                <a:tc>
                  <a:txBody>
                    <a:bodyPr/>
                    <a:lstStyle/>
                    <a:p>
                      <a:pPr marL="0" marR="0">
                        <a:lnSpc>
                          <a:spcPct val="107000"/>
                        </a:lnSpc>
                        <a:spcBef>
                          <a:spcPts val="0"/>
                        </a:spcBef>
                        <a:spcAft>
                          <a:spcPts val="0"/>
                        </a:spcAft>
                      </a:pPr>
                      <a:r>
                        <a:rPr lang="en-US" sz="1800" b="0" kern="100">
                          <a:effectLst/>
                        </a:rPr>
                        <a:t>Single-family dwellings</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429" marR="68429" marT="0" marB="0">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429" marR="68429"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P</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429" marR="68429"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P</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429" marR="68429"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P</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429" marR="68429"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P</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429" marR="68429"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P</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429" marR="68429"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P</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429" marR="68429"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429" marR="68429"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P</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429" marR="68429"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P</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429" marR="68429"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429" marR="68429" marT="0" marB="0">
                    <a:lnL w="12700" cap="flat" cmpd="sng" algn="ctr">
                      <a:solidFill>
                        <a:schemeClr val="bg1">
                          <a:lumMod val="75000"/>
                        </a:schemeClr>
                      </a:solidFill>
                      <a:prstDash val="solid"/>
                      <a:round/>
                      <a:headEnd type="none" w="med" len="med"/>
                      <a:tailEnd type="none" w="med" len="med"/>
                    </a:lnL>
                  </a:tcPr>
                </a:tc>
                <a:extLst>
                  <a:ext uri="{0D108BD9-81ED-4DB2-BD59-A6C34878D82A}">
                    <a16:rowId xmlns:a16="http://schemas.microsoft.com/office/drawing/2014/main" val="4238554050"/>
                  </a:ext>
                </a:extLst>
              </a:tr>
              <a:tr h="36014">
                <a:tc>
                  <a:txBody>
                    <a:bodyPr/>
                    <a:lstStyle/>
                    <a:p>
                      <a:pPr marL="0" marR="0">
                        <a:lnSpc>
                          <a:spcPct val="107000"/>
                        </a:lnSpc>
                        <a:spcBef>
                          <a:spcPts val="0"/>
                        </a:spcBef>
                        <a:spcAft>
                          <a:spcPts val="0"/>
                        </a:spcAft>
                      </a:pPr>
                      <a:r>
                        <a:rPr lang="en-US" sz="1800" b="0" kern="100">
                          <a:effectLst/>
                        </a:rPr>
                        <a:t>Townhomes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429" marR="68429" marT="0" marB="0">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173.032</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429" marR="68429"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429" marR="68429"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429" marR="68429"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429" marR="68429"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429" marR="68429"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429" marR="68429"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P</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429" marR="68429"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429" marR="68429"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P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429" marR="68429"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P</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429" marR="68429"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dirty="0">
                          <a:effectLst/>
                        </a:rPr>
                        <a:t> </a:t>
                      </a:r>
                      <a:endParaRPr lang="en-US" sz="1800" b="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429" marR="68429" marT="0" marB="0">
                    <a:lnL w="12700" cap="flat" cmpd="sng" algn="ctr">
                      <a:solidFill>
                        <a:schemeClr val="bg1">
                          <a:lumMod val="75000"/>
                        </a:schemeClr>
                      </a:solidFill>
                      <a:prstDash val="solid"/>
                      <a:round/>
                      <a:headEnd type="none" w="med" len="med"/>
                      <a:tailEnd type="none" w="med" len="med"/>
                    </a:lnL>
                  </a:tcPr>
                </a:tc>
                <a:extLst>
                  <a:ext uri="{0D108BD9-81ED-4DB2-BD59-A6C34878D82A}">
                    <a16:rowId xmlns:a16="http://schemas.microsoft.com/office/drawing/2014/main" val="1356035562"/>
                  </a:ext>
                </a:extLst>
              </a:tr>
              <a:tr h="0">
                <a:tc>
                  <a:txBody>
                    <a:bodyPr/>
                    <a:lstStyle/>
                    <a:p>
                      <a:pPr marL="0" marR="0">
                        <a:lnSpc>
                          <a:spcPct val="107000"/>
                        </a:lnSpc>
                        <a:spcBef>
                          <a:spcPts val="0"/>
                        </a:spcBef>
                        <a:spcAft>
                          <a:spcPts val="0"/>
                        </a:spcAft>
                      </a:pPr>
                      <a:r>
                        <a:rPr lang="en-US" sz="1800" b="1" kern="100" dirty="0">
                          <a:effectLst/>
                        </a:rPr>
                        <a:t>NON-RESIDENTIAL USES</a:t>
                      </a:r>
                      <a:endParaRPr lang="en-US" sz="1800" b="1"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429" marR="68429" marT="0" marB="0">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429" marR="68429"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429" marR="68429"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dirty="0">
                          <a:effectLst/>
                        </a:rPr>
                        <a:t> </a:t>
                      </a:r>
                      <a:endParaRPr lang="en-US" sz="1800" b="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429" marR="68429"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429" marR="68429"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429" marR="68429"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429" marR="68429"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429" marR="68429"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429" marR="68429"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429" marR="68429"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429" marR="68429"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429" marR="68429" marT="0" marB="0">
                    <a:lnL w="12700" cap="flat" cmpd="sng" algn="ctr">
                      <a:solidFill>
                        <a:schemeClr val="bg1">
                          <a:lumMod val="75000"/>
                        </a:schemeClr>
                      </a:solidFill>
                      <a:prstDash val="solid"/>
                      <a:round/>
                      <a:headEnd type="none" w="med" len="med"/>
                      <a:tailEnd type="none" w="med" len="med"/>
                    </a:lnL>
                  </a:tcPr>
                </a:tc>
                <a:extLst>
                  <a:ext uri="{0D108BD9-81ED-4DB2-BD59-A6C34878D82A}">
                    <a16:rowId xmlns:a16="http://schemas.microsoft.com/office/drawing/2014/main" val="2270789683"/>
                  </a:ext>
                </a:extLst>
              </a:tr>
              <a:tr h="0">
                <a:tc>
                  <a:txBody>
                    <a:bodyPr/>
                    <a:lstStyle/>
                    <a:p>
                      <a:pPr marL="0" marR="0">
                        <a:lnSpc>
                          <a:spcPct val="107000"/>
                        </a:lnSpc>
                        <a:spcBef>
                          <a:spcPts val="0"/>
                        </a:spcBef>
                        <a:spcAft>
                          <a:spcPts val="0"/>
                        </a:spcAft>
                      </a:pPr>
                      <a:r>
                        <a:rPr lang="en-US" sz="1800" b="0" kern="100">
                          <a:effectLst/>
                        </a:rPr>
                        <a:t>Antennas and transmitters</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429" marR="68429" marT="0" marB="0">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429" marR="68429"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C</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429" marR="68429"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429" marR="68429"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429" marR="68429"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429" marR="68429"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429" marR="68429"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429" marR="68429"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429" marR="68429"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429" marR="68429"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429" marR="68429"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429" marR="68429" marT="0" marB="0">
                    <a:lnL w="12700" cap="flat" cmpd="sng" algn="ctr">
                      <a:solidFill>
                        <a:schemeClr val="bg1">
                          <a:lumMod val="75000"/>
                        </a:schemeClr>
                      </a:solidFill>
                      <a:prstDash val="solid"/>
                      <a:round/>
                      <a:headEnd type="none" w="med" len="med"/>
                      <a:tailEnd type="none" w="med" len="med"/>
                    </a:lnL>
                  </a:tcPr>
                </a:tc>
                <a:extLst>
                  <a:ext uri="{0D108BD9-81ED-4DB2-BD59-A6C34878D82A}">
                    <a16:rowId xmlns:a16="http://schemas.microsoft.com/office/drawing/2014/main" val="3971893680"/>
                  </a:ext>
                </a:extLst>
              </a:tr>
              <a:tr h="0">
                <a:tc>
                  <a:txBody>
                    <a:bodyPr/>
                    <a:lstStyle/>
                    <a:p>
                      <a:pPr marL="0" marR="0">
                        <a:lnSpc>
                          <a:spcPct val="107000"/>
                        </a:lnSpc>
                        <a:spcBef>
                          <a:spcPts val="0"/>
                        </a:spcBef>
                        <a:spcAft>
                          <a:spcPts val="0"/>
                        </a:spcAft>
                      </a:pPr>
                      <a:r>
                        <a:rPr lang="en-US" sz="1800" b="0" kern="100">
                          <a:effectLst/>
                        </a:rPr>
                        <a:t>Cemeteries without crematoriums</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429" marR="68429" marT="0" marB="0">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429" marR="68429"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C</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429" marR="68429"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429" marR="68429"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429" marR="68429"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429" marR="68429"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429" marR="68429"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429" marR="68429"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429" marR="68429"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dirty="0">
                          <a:effectLst/>
                        </a:rPr>
                        <a:t> </a:t>
                      </a:r>
                      <a:endParaRPr lang="en-US" sz="1800" b="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429" marR="68429"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429" marR="68429"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429" marR="68429" marT="0" marB="0">
                    <a:lnL w="12700" cap="flat" cmpd="sng" algn="ctr">
                      <a:solidFill>
                        <a:schemeClr val="bg1">
                          <a:lumMod val="75000"/>
                        </a:schemeClr>
                      </a:solidFill>
                      <a:prstDash val="solid"/>
                      <a:round/>
                      <a:headEnd type="none" w="med" len="med"/>
                      <a:tailEnd type="none" w="med" len="med"/>
                    </a:lnL>
                  </a:tcPr>
                </a:tc>
                <a:extLst>
                  <a:ext uri="{0D108BD9-81ED-4DB2-BD59-A6C34878D82A}">
                    <a16:rowId xmlns:a16="http://schemas.microsoft.com/office/drawing/2014/main" val="1034244789"/>
                  </a:ext>
                </a:extLst>
              </a:tr>
              <a:tr h="0">
                <a:tc>
                  <a:txBody>
                    <a:bodyPr/>
                    <a:lstStyle/>
                    <a:p>
                      <a:pPr marL="0" marR="0">
                        <a:lnSpc>
                          <a:spcPct val="107000"/>
                        </a:lnSpc>
                        <a:spcBef>
                          <a:spcPts val="0"/>
                        </a:spcBef>
                        <a:spcAft>
                          <a:spcPts val="0"/>
                        </a:spcAft>
                      </a:pPr>
                      <a:r>
                        <a:rPr lang="en-US" sz="1800" b="0" kern="100">
                          <a:effectLst/>
                        </a:rPr>
                        <a:t>Churches </a:t>
                      </a:r>
                      <a:r>
                        <a:rPr lang="en-US" sz="1800" b="0" kern="100" baseline="30000">
                          <a:effectLst/>
                        </a:rPr>
                        <a:t>(1)</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429" marR="68429" marT="0" marB="0">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429" marR="68429"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C</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429" marR="68429"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C</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429" marR="68429"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C</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429" marR="68429"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C</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429" marR="68429"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C</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429" marR="68429"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C</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429" marR="68429"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C</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429" marR="68429"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C</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429" marR="68429"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C</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429" marR="68429"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C</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429" marR="68429" marT="0" marB="0">
                    <a:lnL w="12700" cap="flat" cmpd="sng" algn="ctr">
                      <a:solidFill>
                        <a:schemeClr val="bg1">
                          <a:lumMod val="75000"/>
                        </a:schemeClr>
                      </a:solidFill>
                      <a:prstDash val="solid"/>
                      <a:round/>
                      <a:headEnd type="none" w="med" len="med"/>
                      <a:tailEnd type="none" w="med" len="med"/>
                    </a:lnL>
                  </a:tcPr>
                </a:tc>
                <a:extLst>
                  <a:ext uri="{0D108BD9-81ED-4DB2-BD59-A6C34878D82A}">
                    <a16:rowId xmlns:a16="http://schemas.microsoft.com/office/drawing/2014/main" val="3093388874"/>
                  </a:ext>
                </a:extLst>
              </a:tr>
              <a:tr h="0">
                <a:tc>
                  <a:txBody>
                    <a:bodyPr/>
                    <a:lstStyle/>
                    <a:p>
                      <a:pPr marL="0" marR="0">
                        <a:lnSpc>
                          <a:spcPct val="107000"/>
                        </a:lnSpc>
                        <a:spcBef>
                          <a:spcPts val="0"/>
                        </a:spcBef>
                        <a:spcAft>
                          <a:spcPts val="0"/>
                        </a:spcAft>
                      </a:pPr>
                      <a:r>
                        <a:rPr lang="en-US" sz="1800" b="0" kern="100">
                          <a:effectLst/>
                        </a:rPr>
                        <a:t>Clubs, lodges, and similar activities</a:t>
                      </a:r>
                      <a:r>
                        <a:rPr lang="en-US" sz="1800" b="0" kern="100" baseline="30000">
                          <a:effectLst/>
                        </a:rPr>
                        <a:t> (1)</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429" marR="68429" marT="0" marB="0">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429" marR="68429"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C</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429" marR="68429"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429" marR="68429"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429" marR="68429"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429" marR="68429"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429" marR="68429"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429" marR="68429"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429" marR="68429"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429" marR="68429"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dirty="0">
                          <a:effectLst/>
                        </a:rPr>
                        <a:t> </a:t>
                      </a:r>
                      <a:endParaRPr lang="en-US" sz="1800" b="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429" marR="68429"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C</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429" marR="68429" marT="0" marB="0">
                    <a:lnL w="12700" cap="flat" cmpd="sng" algn="ctr">
                      <a:solidFill>
                        <a:schemeClr val="bg1">
                          <a:lumMod val="75000"/>
                        </a:schemeClr>
                      </a:solidFill>
                      <a:prstDash val="solid"/>
                      <a:round/>
                      <a:headEnd type="none" w="med" len="med"/>
                      <a:tailEnd type="none" w="med" len="med"/>
                    </a:lnL>
                  </a:tcPr>
                </a:tc>
                <a:extLst>
                  <a:ext uri="{0D108BD9-81ED-4DB2-BD59-A6C34878D82A}">
                    <a16:rowId xmlns:a16="http://schemas.microsoft.com/office/drawing/2014/main" val="3720312618"/>
                  </a:ext>
                </a:extLst>
              </a:tr>
              <a:tr h="0">
                <a:tc>
                  <a:txBody>
                    <a:bodyPr/>
                    <a:lstStyle/>
                    <a:p>
                      <a:pPr marL="0" marR="0">
                        <a:lnSpc>
                          <a:spcPct val="107000"/>
                        </a:lnSpc>
                        <a:spcBef>
                          <a:spcPts val="0"/>
                        </a:spcBef>
                        <a:spcAft>
                          <a:spcPts val="0"/>
                        </a:spcAft>
                      </a:pPr>
                      <a:r>
                        <a:rPr lang="en-US" sz="1800" b="0" kern="100">
                          <a:effectLst/>
                        </a:rPr>
                        <a:t>Communication towers and facilities</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429" marR="68429" marT="0" marB="0">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174.034</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429" marR="68429"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429" marR="68429"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429" marR="68429"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429" marR="68429"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429" marR="68429"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429" marR="68429"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429" marR="68429"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429" marR="68429"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429" marR="68429"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429" marR="68429"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429" marR="68429" marT="0" marB="0">
                    <a:lnL w="12700" cap="flat" cmpd="sng" algn="ctr">
                      <a:solidFill>
                        <a:schemeClr val="bg1">
                          <a:lumMod val="75000"/>
                        </a:schemeClr>
                      </a:solidFill>
                      <a:prstDash val="solid"/>
                      <a:round/>
                      <a:headEnd type="none" w="med" len="med"/>
                      <a:tailEnd type="none" w="med" len="med"/>
                    </a:lnL>
                  </a:tcPr>
                </a:tc>
                <a:extLst>
                  <a:ext uri="{0D108BD9-81ED-4DB2-BD59-A6C34878D82A}">
                    <a16:rowId xmlns:a16="http://schemas.microsoft.com/office/drawing/2014/main" val="1831425818"/>
                  </a:ext>
                </a:extLst>
              </a:tr>
              <a:tr h="0">
                <a:tc>
                  <a:txBody>
                    <a:bodyPr/>
                    <a:lstStyle/>
                    <a:p>
                      <a:pPr marL="0" marR="0">
                        <a:lnSpc>
                          <a:spcPct val="107000"/>
                        </a:lnSpc>
                        <a:spcBef>
                          <a:spcPts val="0"/>
                        </a:spcBef>
                        <a:spcAft>
                          <a:spcPts val="0"/>
                        </a:spcAft>
                      </a:pPr>
                      <a:r>
                        <a:rPr lang="en-US" sz="1800" b="0" kern="100">
                          <a:effectLst/>
                        </a:rPr>
                        <a:t>Crematoriums</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429" marR="68429" marT="0" marB="0">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174.037</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429" marR="68429"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429" marR="68429"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429" marR="68429"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429" marR="68429"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429" marR="68429"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429" marR="68429"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429" marR="68429"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429" marR="68429"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429" marR="68429"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429" marR="68429"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429" marR="68429" marT="0" marB="0">
                    <a:lnL w="12700" cap="flat" cmpd="sng" algn="ctr">
                      <a:solidFill>
                        <a:schemeClr val="bg1">
                          <a:lumMod val="75000"/>
                        </a:schemeClr>
                      </a:solidFill>
                      <a:prstDash val="solid"/>
                      <a:round/>
                      <a:headEnd type="none" w="med" len="med"/>
                      <a:tailEnd type="none" w="med" len="med"/>
                    </a:lnL>
                  </a:tcPr>
                </a:tc>
                <a:extLst>
                  <a:ext uri="{0D108BD9-81ED-4DB2-BD59-A6C34878D82A}">
                    <a16:rowId xmlns:a16="http://schemas.microsoft.com/office/drawing/2014/main" val="2593756053"/>
                  </a:ext>
                </a:extLst>
              </a:tr>
              <a:tr h="0">
                <a:tc>
                  <a:txBody>
                    <a:bodyPr/>
                    <a:lstStyle/>
                    <a:p>
                      <a:pPr marL="0" marR="0">
                        <a:lnSpc>
                          <a:spcPct val="107000"/>
                        </a:lnSpc>
                        <a:spcBef>
                          <a:spcPts val="0"/>
                        </a:spcBef>
                        <a:spcAft>
                          <a:spcPts val="0"/>
                        </a:spcAft>
                      </a:pPr>
                      <a:r>
                        <a:rPr lang="en-US" sz="1800" b="0" kern="100">
                          <a:effectLst/>
                        </a:rPr>
                        <a:t>Family day care home, large</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429" marR="68429" marT="0" marB="0">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429" marR="68429"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429" marR="68429"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429" marR="68429"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429" marR="68429"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429" marR="68429"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C</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429" marR="68429"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C</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429" marR="68429"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429" marR="68429"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P</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429" marR="68429"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P</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429" marR="68429"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P</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429" marR="68429" marT="0" marB="0">
                    <a:lnL w="12700" cap="flat" cmpd="sng" algn="ctr">
                      <a:solidFill>
                        <a:schemeClr val="bg1">
                          <a:lumMod val="75000"/>
                        </a:schemeClr>
                      </a:solidFill>
                      <a:prstDash val="solid"/>
                      <a:round/>
                      <a:headEnd type="none" w="med" len="med"/>
                      <a:tailEnd type="none" w="med" len="med"/>
                    </a:lnL>
                  </a:tcPr>
                </a:tc>
                <a:extLst>
                  <a:ext uri="{0D108BD9-81ED-4DB2-BD59-A6C34878D82A}">
                    <a16:rowId xmlns:a16="http://schemas.microsoft.com/office/drawing/2014/main" val="1823230901"/>
                  </a:ext>
                </a:extLst>
              </a:tr>
              <a:tr h="0">
                <a:tc>
                  <a:txBody>
                    <a:bodyPr/>
                    <a:lstStyle/>
                    <a:p>
                      <a:pPr marL="0" marR="0">
                        <a:lnSpc>
                          <a:spcPct val="107000"/>
                        </a:lnSpc>
                        <a:spcBef>
                          <a:spcPts val="0"/>
                        </a:spcBef>
                        <a:spcAft>
                          <a:spcPts val="0"/>
                        </a:spcAft>
                      </a:pPr>
                      <a:r>
                        <a:rPr lang="en-US" sz="1800" b="0" kern="100">
                          <a:effectLst/>
                        </a:rPr>
                        <a:t>Family day care home, small</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429" marR="68429" marT="0" marB="0">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429" marR="68429"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P</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429" marR="68429"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P</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429" marR="68429"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P</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429" marR="68429"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P</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429" marR="68429"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P</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429" marR="68429"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P</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429" marR="68429"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P</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429" marR="68429"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P</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429" marR="68429"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P</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429" marR="68429"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P</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429" marR="68429" marT="0" marB="0">
                    <a:lnL w="12700" cap="flat" cmpd="sng" algn="ctr">
                      <a:solidFill>
                        <a:schemeClr val="bg1">
                          <a:lumMod val="75000"/>
                        </a:schemeClr>
                      </a:solidFill>
                      <a:prstDash val="solid"/>
                      <a:round/>
                      <a:headEnd type="none" w="med" len="med"/>
                      <a:tailEnd type="none" w="med" len="med"/>
                    </a:lnL>
                  </a:tcPr>
                </a:tc>
                <a:extLst>
                  <a:ext uri="{0D108BD9-81ED-4DB2-BD59-A6C34878D82A}">
                    <a16:rowId xmlns:a16="http://schemas.microsoft.com/office/drawing/2014/main" val="1979656675"/>
                  </a:ext>
                </a:extLst>
              </a:tr>
              <a:tr h="0">
                <a:tc>
                  <a:txBody>
                    <a:bodyPr/>
                    <a:lstStyle/>
                    <a:p>
                      <a:pPr marL="0" marR="0">
                        <a:lnSpc>
                          <a:spcPct val="107000"/>
                        </a:lnSpc>
                        <a:spcBef>
                          <a:spcPts val="0"/>
                        </a:spcBef>
                        <a:spcAft>
                          <a:spcPts val="0"/>
                        </a:spcAft>
                      </a:pPr>
                      <a:r>
                        <a:rPr lang="en-US" sz="1800" b="0" kern="100">
                          <a:effectLst/>
                        </a:rPr>
                        <a:t>Kennels </a:t>
                      </a:r>
                      <a:r>
                        <a:rPr lang="en-US" sz="1800" b="0" kern="100" baseline="30000">
                          <a:effectLst/>
                        </a:rPr>
                        <a:t>(1)</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429" marR="68429" marT="0" marB="0">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429" marR="68429"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C</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429" marR="68429"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429" marR="68429"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429" marR="68429"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429" marR="68429"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429" marR="68429"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429" marR="68429"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429" marR="68429"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429" marR="68429"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429" marR="68429"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429" marR="68429" marT="0" marB="0">
                    <a:lnL w="12700" cap="flat" cmpd="sng" algn="ctr">
                      <a:solidFill>
                        <a:schemeClr val="bg1">
                          <a:lumMod val="75000"/>
                        </a:schemeClr>
                      </a:solidFill>
                      <a:prstDash val="solid"/>
                      <a:round/>
                      <a:headEnd type="none" w="med" len="med"/>
                      <a:tailEnd type="none" w="med" len="med"/>
                    </a:lnL>
                  </a:tcPr>
                </a:tc>
                <a:extLst>
                  <a:ext uri="{0D108BD9-81ED-4DB2-BD59-A6C34878D82A}">
                    <a16:rowId xmlns:a16="http://schemas.microsoft.com/office/drawing/2014/main" val="3940773930"/>
                  </a:ext>
                </a:extLst>
              </a:tr>
              <a:tr h="0">
                <a:tc>
                  <a:txBody>
                    <a:bodyPr/>
                    <a:lstStyle/>
                    <a:p>
                      <a:pPr marL="0" marR="0">
                        <a:lnSpc>
                          <a:spcPct val="107000"/>
                        </a:lnSpc>
                        <a:spcBef>
                          <a:spcPts val="0"/>
                        </a:spcBef>
                        <a:spcAft>
                          <a:spcPts val="0"/>
                        </a:spcAft>
                      </a:pPr>
                      <a:r>
                        <a:rPr lang="en-US" sz="1800" b="0" kern="100">
                          <a:effectLst/>
                        </a:rPr>
                        <a:t>Marina</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429" marR="68429" marT="0" marB="0">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429" marR="68429"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429" marR="68429"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429" marR="68429"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429" marR="68429"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429" marR="68429"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429" marR="68429"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429" marR="68429"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429" marR="68429"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429" marR="68429"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429" marR="68429"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dirty="0">
                          <a:effectLst/>
                        </a:rPr>
                        <a:t>C</a:t>
                      </a:r>
                      <a:endParaRPr lang="en-US" sz="1800" b="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429" marR="68429" marT="0" marB="0">
                    <a:lnL w="12700" cap="flat" cmpd="sng" algn="ctr">
                      <a:solidFill>
                        <a:schemeClr val="bg1">
                          <a:lumMod val="75000"/>
                        </a:schemeClr>
                      </a:solidFill>
                      <a:prstDash val="solid"/>
                      <a:round/>
                      <a:headEnd type="none" w="med" len="med"/>
                      <a:tailEnd type="none" w="med" len="med"/>
                    </a:lnL>
                  </a:tcPr>
                </a:tc>
                <a:extLst>
                  <a:ext uri="{0D108BD9-81ED-4DB2-BD59-A6C34878D82A}">
                    <a16:rowId xmlns:a16="http://schemas.microsoft.com/office/drawing/2014/main" val="1516525390"/>
                  </a:ext>
                </a:extLst>
              </a:tr>
              <a:tr h="0">
                <a:tc>
                  <a:txBody>
                    <a:bodyPr/>
                    <a:lstStyle/>
                    <a:p>
                      <a:pPr marL="0" marR="0">
                        <a:lnSpc>
                          <a:spcPct val="107000"/>
                        </a:lnSpc>
                        <a:spcBef>
                          <a:spcPts val="0"/>
                        </a:spcBef>
                        <a:spcAft>
                          <a:spcPts val="0"/>
                        </a:spcAft>
                      </a:pPr>
                      <a:r>
                        <a:rPr lang="en-US" sz="1800" b="0" kern="100">
                          <a:effectLst/>
                        </a:rPr>
                        <a:t>Mining</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429" marR="68429" marT="0" marB="0">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174.043</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429" marR="68429"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429" marR="68429"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429" marR="68429"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429" marR="68429"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429" marR="68429"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429" marR="68429"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429" marR="68429"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429" marR="68429"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429" marR="68429"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429" marR="68429"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dirty="0">
                          <a:effectLst/>
                        </a:rPr>
                        <a:t> </a:t>
                      </a:r>
                      <a:endParaRPr lang="en-US" sz="1800" b="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429" marR="68429" marT="0" marB="0">
                    <a:lnL w="12700" cap="flat" cmpd="sng" algn="ctr">
                      <a:solidFill>
                        <a:schemeClr val="bg1">
                          <a:lumMod val="75000"/>
                        </a:schemeClr>
                      </a:solidFill>
                      <a:prstDash val="solid"/>
                      <a:round/>
                      <a:headEnd type="none" w="med" len="med"/>
                      <a:tailEnd type="none" w="med" len="med"/>
                    </a:lnL>
                  </a:tcPr>
                </a:tc>
                <a:extLst>
                  <a:ext uri="{0D108BD9-81ED-4DB2-BD59-A6C34878D82A}">
                    <a16:rowId xmlns:a16="http://schemas.microsoft.com/office/drawing/2014/main" val="649236017"/>
                  </a:ext>
                </a:extLst>
              </a:tr>
              <a:tr h="0">
                <a:tc>
                  <a:txBody>
                    <a:bodyPr/>
                    <a:lstStyle/>
                    <a:p>
                      <a:pPr marL="0" marR="0">
                        <a:lnSpc>
                          <a:spcPct val="107000"/>
                        </a:lnSpc>
                        <a:spcBef>
                          <a:spcPts val="0"/>
                        </a:spcBef>
                        <a:spcAft>
                          <a:spcPts val="0"/>
                        </a:spcAft>
                      </a:pPr>
                      <a:r>
                        <a:rPr lang="en-US" sz="1800" b="0" kern="100">
                          <a:effectLst/>
                        </a:rPr>
                        <a:t>Public and private golf courses</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429" marR="68429" marT="0" marB="0">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429" marR="68429"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C</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429" marR="68429"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429" marR="68429"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429" marR="68429"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429" marR="68429"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429" marR="68429"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429" marR="68429"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429" marR="68429"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429" marR="68429"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429" marR="68429"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429" marR="68429" marT="0" marB="0">
                    <a:lnL w="12700" cap="flat" cmpd="sng" algn="ctr">
                      <a:solidFill>
                        <a:schemeClr val="bg1">
                          <a:lumMod val="75000"/>
                        </a:schemeClr>
                      </a:solidFill>
                      <a:prstDash val="solid"/>
                      <a:round/>
                      <a:headEnd type="none" w="med" len="med"/>
                      <a:tailEnd type="none" w="med" len="med"/>
                    </a:lnL>
                  </a:tcPr>
                </a:tc>
                <a:extLst>
                  <a:ext uri="{0D108BD9-81ED-4DB2-BD59-A6C34878D82A}">
                    <a16:rowId xmlns:a16="http://schemas.microsoft.com/office/drawing/2014/main" val="267116579"/>
                  </a:ext>
                </a:extLst>
              </a:tr>
              <a:tr h="0">
                <a:tc>
                  <a:txBody>
                    <a:bodyPr/>
                    <a:lstStyle/>
                    <a:p>
                      <a:pPr marL="0" marR="0">
                        <a:lnSpc>
                          <a:spcPct val="107000"/>
                        </a:lnSpc>
                        <a:spcBef>
                          <a:spcPts val="0"/>
                        </a:spcBef>
                        <a:spcAft>
                          <a:spcPts val="0"/>
                        </a:spcAft>
                      </a:pPr>
                      <a:r>
                        <a:rPr lang="en-US" sz="1800" b="0" kern="100">
                          <a:effectLst/>
                        </a:rPr>
                        <a:t>Public and private schools</a:t>
                      </a:r>
                      <a:r>
                        <a:rPr lang="en-US" sz="1800" b="0" kern="100" baseline="30000">
                          <a:effectLst/>
                        </a:rPr>
                        <a:t> (1)</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429" marR="68429" marT="0" marB="0">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429" marR="68429"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C</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429" marR="68429"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C</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429" marR="68429"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C</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429" marR="68429"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C</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429" marR="68429"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C</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429" marR="68429"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C</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429" marR="68429"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429" marR="68429"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C</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429" marR="68429"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C</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429" marR="68429"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C</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429" marR="68429" marT="0" marB="0">
                    <a:lnL w="12700" cap="flat" cmpd="sng" algn="ctr">
                      <a:solidFill>
                        <a:schemeClr val="bg1">
                          <a:lumMod val="75000"/>
                        </a:schemeClr>
                      </a:solidFill>
                      <a:prstDash val="solid"/>
                      <a:round/>
                      <a:headEnd type="none" w="med" len="med"/>
                      <a:tailEnd type="none" w="med" len="med"/>
                    </a:lnL>
                  </a:tcPr>
                </a:tc>
                <a:extLst>
                  <a:ext uri="{0D108BD9-81ED-4DB2-BD59-A6C34878D82A}">
                    <a16:rowId xmlns:a16="http://schemas.microsoft.com/office/drawing/2014/main" val="2344323067"/>
                  </a:ext>
                </a:extLst>
              </a:tr>
              <a:tr h="0">
                <a:tc>
                  <a:txBody>
                    <a:bodyPr/>
                    <a:lstStyle/>
                    <a:p>
                      <a:pPr marL="0" marR="0">
                        <a:lnSpc>
                          <a:spcPct val="107000"/>
                        </a:lnSpc>
                        <a:spcBef>
                          <a:spcPts val="0"/>
                        </a:spcBef>
                        <a:spcAft>
                          <a:spcPts val="0"/>
                        </a:spcAft>
                      </a:pPr>
                      <a:r>
                        <a:rPr lang="en-US" sz="1800" b="0" kern="100">
                          <a:effectLst/>
                        </a:rPr>
                        <a:t>Public parks and recreational facilities</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429" marR="68429" marT="0" marB="0">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429" marR="68429"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P</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429" marR="68429"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P</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429" marR="68429"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P</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429" marR="68429"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P</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429" marR="68429"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P</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429" marR="68429"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P</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429" marR="68429"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P</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429" marR="68429"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P</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429" marR="68429"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P</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429" marR="68429"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P</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429" marR="68429" marT="0" marB="0">
                    <a:lnL w="12700" cap="flat" cmpd="sng" algn="ctr">
                      <a:solidFill>
                        <a:schemeClr val="bg1">
                          <a:lumMod val="75000"/>
                        </a:schemeClr>
                      </a:solidFill>
                      <a:prstDash val="solid"/>
                      <a:round/>
                      <a:headEnd type="none" w="med" len="med"/>
                      <a:tailEnd type="none" w="med" len="med"/>
                    </a:lnL>
                  </a:tcPr>
                </a:tc>
                <a:extLst>
                  <a:ext uri="{0D108BD9-81ED-4DB2-BD59-A6C34878D82A}">
                    <a16:rowId xmlns:a16="http://schemas.microsoft.com/office/drawing/2014/main" val="798174432"/>
                  </a:ext>
                </a:extLst>
              </a:tr>
              <a:tr h="0">
                <a:tc>
                  <a:txBody>
                    <a:bodyPr/>
                    <a:lstStyle/>
                    <a:p>
                      <a:pPr marL="0" marR="0">
                        <a:lnSpc>
                          <a:spcPct val="107000"/>
                        </a:lnSpc>
                        <a:spcBef>
                          <a:spcPts val="0"/>
                        </a:spcBef>
                        <a:spcAft>
                          <a:spcPts val="0"/>
                        </a:spcAft>
                      </a:pPr>
                      <a:r>
                        <a:rPr lang="en-US" sz="1800" b="0" kern="100">
                          <a:effectLst/>
                        </a:rPr>
                        <a:t>Public uses</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429" marR="68429" marT="0" marB="0">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429" marR="68429"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C</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429" marR="68429"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429" marR="68429"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429" marR="68429"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429" marR="68429"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429" marR="68429"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429" marR="68429"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429" marR="68429"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P</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429" marR="68429"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P</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429" marR="68429"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dirty="0">
                          <a:effectLst/>
                        </a:rPr>
                        <a:t>P</a:t>
                      </a:r>
                      <a:endParaRPr lang="en-US" sz="1800" b="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429" marR="68429" marT="0" marB="0">
                    <a:lnL w="12700" cap="flat" cmpd="sng" algn="ctr">
                      <a:solidFill>
                        <a:schemeClr val="bg1">
                          <a:lumMod val="75000"/>
                        </a:schemeClr>
                      </a:solidFill>
                      <a:prstDash val="solid"/>
                      <a:round/>
                      <a:headEnd type="none" w="med" len="med"/>
                      <a:tailEnd type="none" w="med" len="med"/>
                    </a:lnL>
                  </a:tcPr>
                </a:tc>
                <a:extLst>
                  <a:ext uri="{0D108BD9-81ED-4DB2-BD59-A6C34878D82A}">
                    <a16:rowId xmlns:a16="http://schemas.microsoft.com/office/drawing/2014/main" val="876119508"/>
                  </a:ext>
                </a:extLst>
              </a:tr>
              <a:tr h="0">
                <a:tc>
                  <a:txBody>
                    <a:bodyPr/>
                    <a:lstStyle/>
                    <a:p>
                      <a:pPr marL="0" marR="0">
                        <a:lnSpc>
                          <a:spcPct val="107000"/>
                        </a:lnSpc>
                        <a:spcBef>
                          <a:spcPts val="0"/>
                        </a:spcBef>
                        <a:spcAft>
                          <a:spcPts val="0"/>
                        </a:spcAft>
                      </a:pPr>
                      <a:r>
                        <a:rPr lang="en-US" sz="1800" b="0" kern="100">
                          <a:effectLst/>
                        </a:rPr>
                        <a:t>Public utility equipment and facilities</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429" marR="68429" marT="0" marB="0">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429" marR="68429"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P</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429" marR="68429"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P</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429" marR="68429"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P</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429" marR="68429"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P</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429" marR="68429"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P</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429" marR="68429"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P</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429" marR="68429"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P</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429" marR="68429"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P</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429" marR="68429"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P</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429" marR="68429"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dirty="0">
                          <a:effectLst/>
                        </a:rPr>
                        <a:t>P</a:t>
                      </a:r>
                      <a:endParaRPr lang="en-US" sz="1800" b="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429" marR="68429" marT="0" marB="0">
                    <a:lnL w="12700" cap="flat" cmpd="sng" algn="ctr">
                      <a:solidFill>
                        <a:schemeClr val="bg1">
                          <a:lumMod val="75000"/>
                        </a:schemeClr>
                      </a:solidFill>
                      <a:prstDash val="solid"/>
                      <a:round/>
                      <a:headEnd type="none" w="med" len="med"/>
                      <a:tailEnd type="none" w="med" len="med"/>
                    </a:lnL>
                  </a:tcPr>
                </a:tc>
                <a:extLst>
                  <a:ext uri="{0D108BD9-81ED-4DB2-BD59-A6C34878D82A}">
                    <a16:rowId xmlns:a16="http://schemas.microsoft.com/office/drawing/2014/main" val="3071683809"/>
                  </a:ext>
                </a:extLst>
              </a:tr>
              <a:tr h="0">
                <a:tc>
                  <a:txBody>
                    <a:bodyPr/>
                    <a:lstStyle/>
                    <a:p>
                      <a:pPr marL="0" marR="0">
                        <a:lnSpc>
                          <a:spcPct val="107000"/>
                        </a:lnSpc>
                        <a:spcBef>
                          <a:spcPts val="0"/>
                        </a:spcBef>
                        <a:spcAft>
                          <a:spcPts val="0"/>
                        </a:spcAft>
                      </a:pPr>
                      <a:r>
                        <a:rPr lang="en-US" sz="1800" b="0" kern="100">
                          <a:effectLst/>
                        </a:rPr>
                        <a:t>Public utility equipment and facilities, major</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429" marR="68429" marT="0" marB="0">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dirty="0">
                          <a:effectLst/>
                        </a:rPr>
                        <a:t> </a:t>
                      </a:r>
                      <a:endParaRPr lang="en-US" sz="1800" b="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429" marR="68429"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dirty="0">
                          <a:effectLst/>
                        </a:rPr>
                        <a:t> </a:t>
                      </a:r>
                      <a:endParaRPr lang="en-US" sz="1800" b="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429" marR="68429"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dirty="0">
                          <a:effectLst/>
                        </a:rPr>
                        <a:t>C</a:t>
                      </a:r>
                      <a:endParaRPr lang="en-US" sz="1800" b="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429" marR="68429"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dirty="0">
                          <a:effectLst/>
                        </a:rPr>
                        <a:t>C</a:t>
                      </a:r>
                      <a:endParaRPr lang="en-US" sz="1800" b="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429" marR="68429"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dirty="0">
                          <a:effectLst/>
                        </a:rPr>
                        <a:t>C</a:t>
                      </a:r>
                      <a:endParaRPr lang="en-US" sz="1800" b="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429" marR="68429"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dirty="0">
                          <a:effectLst/>
                        </a:rPr>
                        <a:t>C</a:t>
                      </a:r>
                      <a:endParaRPr lang="en-US" sz="1800" b="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429" marR="68429"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C</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429" marR="68429"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dirty="0">
                          <a:effectLst/>
                        </a:rPr>
                        <a:t> </a:t>
                      </a:r>
                      <a:endParaRPr lang="en-US" sz="1800" b="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429" marR="68429"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dirty="0">
                          <a:effectLst/>
                        </a:rPr>
                        <a:t>C</a:t>
                      </a:r>
                      <a:endParaRPr lang="en-US" sz="1800" b="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429" marR="68429"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dirty="0">
                          <a:effectLst/>
                        </a:rPr>
                        <a:t>C</a:t>
                      </a:r>
                      <a:endParaRPr lang="en-US" sz="1800" b="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429" marR="68429"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dirty="0">
                          <a:effectLst/>
                        </a:rPr>
                        <a:t>C</a:t>
                      </a:r>
                      <a:endParaRPr lang="en-US" sz="1800" b="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429" marR="68429" marT="0" marB="0">
                    <a:lnL w="12700" cap="flat" cmpd="sng" algn="ctr">
                      <a:solidFill>
                        <a:schemeClr val="bg1">
                          <a:lumMod val="75000"/>
                        </a:schemeClr>
                      </a:solidFill>
                      <a:prstDash val="solid"/>
                      <a:round/>
                      <a:headEnd type="none" w="med" len="med"/>
                      <a:tailEnd type="none" w="med" len="med"/>
                    </a:lnL>
                  </a:tcPr>
                </a:tc>
                <a:extLst>
                  <a:ext uri="{0D108BD9-81ED-4DB2-BD59-A6C34878D82A}">
                    <a16:rowId xmlns:a16="http://schemas.microsoft.com/office/drawing/2014/main" val="1577666666"/>
                  </a:ext>
                </a:extLst>
              </a:tr>
            </a:tbl>
          </a:graphicData>
        </a:graphic>
      </p:graphicFrame>
      <p:graphicFrame>
        <p:nvGraphicFramePr>
          <p:cNvPr id="8" name="Table 7">
            <a:extLst>
              <a:ext uri="{FF2B5EF4-FFF2-40B4-BE49-F238E27FC236}">
                <a16:creationId xmlns:a16="http://schemas.microsoft.com/office/drawing/2014/main" id="{18D199CD-4A32-F960-9395-A6B29065CE1C}"/>
              </a:ext>
            </a:extLst>
          </p:cNvPr>
          <p:cNvGraphicFramePr>
            <a:graphicFrameLocks noGrp="1"/>
          </p:cNvGraphicFramePr>
          <p:nvPr>
            <p:extLst>
              <p:ext uri="{D42A27DB-BD31-4B8C-83A1-F6EECF244321}">
                <p14:modId xmlns:p14="http://schemas.microsoft.com/office/powerpoint/2010/main" val="3121242253"/>
              </p:ext>
            </p:extLst>
          </p:nvPr>
        </p:nvGraphicFramePr>
        <p:xfrm>
          <a:off x="17028735" y="6371833"/>
          <a:ext cx="12727572" cy="19019256"/>
        </p:xfrm>
        <a:graphic>
          <a:graphicData uri="http://schemas.openxmlformats.org/drawingml/2006/table">
            <a:tbl>
              <a:tblPr firstRow="1" firstCol="1" bandRow="1">
                <a:tableStyleId>{72833802-FEF1-4C79-8D5D-14CF1EAF98D9}</a:tableStyleId>
              </a:tblPr>
              <a:tblGrid>
                <a:gridCol w="5016698">
                  <a:extLst>
                    <a:ext uri="{9D8B030D-6E8A-4147-A177-3AD203B41FA5}">
                      <a16:colId xmlns:a16="http://schemas.microsoft.com/office/drawing/2014/main" val="1938976750"/>
                    </a:ext>
                  </a:extLst>
                </a:gridCol>
                <a:gridCol w="1317914">
                  <a:extLst>
                    <a:ext uri="{9D8B030D-6E8A-4147-A177-3AD203B41FA5}">
                      <a16:colId xmlns:a16="http://schemas.microsoft.com/office/drawing/2014/main" val="2218374517"/>
                    </a:ext>
                  </a:extLst>
                </a:gridCol>
                <a:gridCol w="913280">
                  <a:extLst>
                    <a:ext uri="{9D8B030D-6E8A-4147-A177-3AD203B41FA5}">
                      <a16:colId xmlns:a16="http://schemas.microsoft.com/office/drawing/2014/main" val="1289300536"/>
                    </a:ext>
                  </a:extLst>
                </a:gridCol>
                <a:gridCol w="913280">
                  <a:extLst>
                    <a:ext uri="{9D8B030D-6E8A-4147-A177-3AD203B41FA5}">
                      <a16:colId xmlns:a16="http://schemas.microsoft.com/office/drawing/2014/main" val="1087350036"/>
                    </a:ext>
                  </a:extLst>
                </a:gridCol>
                <a:gridCol w="913280">
                  <a:extLst>
                    <a:ext uri="{9D8B030D-6E8A-4147-A177-3AD203B41FA5}">
                      <a16:colId xmlns:a16="http://schemas.microsoft.com/office/drawing/2014/main" val="69950168"/>
                    </a:ext>
                  </a:extLst>
                </a:gridCol>
                <a:gridCol w="913280">
                  <a:extLst>
                    <a:ext uri="{9D8B030D-6E8A-4147-A177-3AD203B41FA5}">
                      <a16:colId xmlns:a16="http://schemas.microsoft.com/office/drawing/2014/main" val="1805682695"/>
                    </a:ext>
                  </a:extLst>
                </a:gridCol>
                <a:gridCol w="913280">
                  <a:extLst>
                    <a:ext uri="{9D8B030D-6E8A-4147-A177-3AD203B41FA5}">
                      <a16:colId xmlns:a16="http://schemas.microsoft.com/office/drawing/2014/main" val="3094394372"/>
                    </a:ext>
                  </a:extLst>
                </a:gridCol>
                <a:gridCol w="913280">
                  <a:extLst>
                    <a:ext uri="{9D8B030D-6E8A-4147-A177-3AD203B41FA5}">
                      <a16:colId xmlns:a16="http://schemas.microsoft.com/office/drawing/2014/main" val="964190499"/>
                    </a:ext>
                  </a:extLst>
                </a:gridCol>
                <a:gridCol w="913280">
                  <a:extLst>
                    <a:ext uri="{9D8B030D-6E8A-4147-A177-3AD203B41FA5}">
                      <a16:colId xmlns:a16="http://schemas.microsoft.com/office/drawing/2014/main" val="214348205"/>
                    </a:ext>
                  </a:extLst>
                </a:gridCol>
              </a:tblGrid>
              <a:tr h="468525">
                <a:tc>
                  <a:txBody>
                    <a:bodyPr/>
                    <a:lstStyle/>
                    <a:p>
                      <a:pPr marL="0" marR="0">
                        <a:lnSpc>
                          <a:spcPct val="107000"/>
                        </a:lnSpc>
                        <a:spcBef>
                          <a:spcPts val="0"/>
                        </a:spcBef>
                        <a:spcAft>
                          <a:spcPts val="0"/>
                        </a:spcAft>
                      </a:pPr>
                      <a:r>
                        <a:rPr lang="en-US" sz="1800" b="1" kern="100" dirty="0">
                          <a:effectLst/>
                        </a:rPr>
                        <a:t>USE </a:t>
                      </a:r>
                      <a:endParaRPr lang="en-US" sz="1800" b="1"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1" kern="100">
                          <a:effectLst/>
                        </a:rPr>
                        <a:t>See Section</a:t>
                      </a:r>
                      <a:endParaRPr lang="en-US" sz="1800" b="1"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1" kern="100" dirty="0">
                          <a:effectLst/>
                        </a:rPr>
                        <a:t>OP</a:t>
                      </a:r>
                      <a:endParaRPr lang="en-US" sz="1800" b="1"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1" kern="100">
                          <a:effectLst/>
                        </a:rPr>
                        <a:t>NC</a:t>
                      </a:r>
                      <a:endParaRPr lang="en-US" sz="1800" b="1"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1" kern="100" dirty="0">
                          <a:effectLst/>
                        </a:rPr>
                        <a:t>CC</a:t>
                      </a:r>
                      <a:endParaRPr lang="en-US" sz="1800" b="1"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1" kern="100" dirty="0">
                          <a:effectLst/>
                        </a:rPr>
                        <a:t>GC</a:t>
                      </a:r>
                      <a:endParaRPr lang="en-US" sz="1800" b="1"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1" kern="100" dirty="0">
                          <a:effectLst/>
                        </a:rPr>
                        <a:t>HC</a:t>
                      </a:r>
                      <a:endParaRPr lang="en-US" sz="1800" b="1"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1" kern="100" dirty="0">
                          <a:effectLst/>
                        </a:rPr>
                        <a:t>MU</a:t>
                      </a:r>
                      <a:endParaRPr lang="en-US" sz="1800" b="1"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1" kern="100" dirty="0">
                          <a:effectLst/>
                        </a:rPr>
                        <a:t>MUC</a:t>
                      </a:r>
                      <a:endParaRPr lang="en-US" sz="1800" b="1"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chemeClr val="bg1">
                          <a:lumMod val="75000"/>
                        </a:schemeClr>
                      </a:solidFill>
                      <a:prstDash val="solid"/>
                      <a:round/>
                      <a:headEnd type="none" w="med" len="med"/>
                      <a:tailEnd type="none" w="med" len="med"/>
                    </a:lnL>
                  </a:tcPr>
                </a:tc>
                <a:extLst>
                  <a:ext uri="{0D108BD9-81ED-4DB2-BD59-A6C34878D82A}">
                    <a16:rowId xmlns:a16="http://schemas.microsoft.com/office/drawing/2014/main" val="1057379823"/>
                  </a:ext>
                </a:extLst>
              </a:tr>
              <a:tr h="0">
                <a:tc>
                  <a:txBody>
                    <a:bodyPr/>
                    <a:lstStyle/>
                    <a:p>
                      <a:pPr marL="0" marR="0">
                        <a:lnSpc>
                          <a:spcPct val="107000"/>
                        </a:lnSpc>
                        <a:spcBef>
                          <a:spcPts val="0"/>
                        </a:spcBef>
                        <a:spcAft>
                          <a:spcPts val="0"/>
                        </a:spcAft>
                      </a:pPr>
                      <a:r>
                        <a:rPr lang="en-US" sz="1800" b="1" kern="100" dirty="0">
                          <a:effectLst/>
                        </a:rPr>
                        <a:t>COMMERCIAL - RETAIL USES</a:t>
                      </a:r>
                      <a:endParaRPr lang="en-US" sz="1800" b="1"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tcPr>
                </a:tc>
                <a:extLst>
                  <a:ext uri="{0D108BD9-81ED-4DB2-BD59-A6C34878D82A}">
                    <a16:rowId xmlns:a16="http://schemas.microsoft.com/office/drawing/2014/main" val="3106871532"/>
                  </a:ext>
                </a:extLst>
              </a:tr>
              <a:tr h="0">
                <a:tc>
                  <a:txBody>
                    <a:bodyPr/>
                    <a:lstStyle/>
                    <a:p>
                      <a:pPr marL="0" marR="0">
                        <a:lnSpc>
                          <a:spcPct val="107000"/>
                        </a:lnSpc>
                        <a:spcBef>
                          <a:spcPts val="0"/>
                        </a:spcBef>
                        <a:spcAft>
                          <a:spcPts val="0"/>
                        </a:spcAft>
                      </a:pPr>
                      <a:r>
                        <a:rPr lang="en-US" sz="1800" b="0" kern="100">
                          <a:effectLst/>
                        </a:rPr>
                        <a:t>Drinking establishments</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174.038</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P</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P</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P</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P</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tcPr>
                </a:tc>
                <a:extLst>
                  <a:ext uri="{0D108BD9-81ED-4DB2-BD59-A6C34878D82A}">
                    <a16:rowId xmlns:a16="http://schemas.microsoft.com/office/drawing/2014/main" val="2031090782"/>
                  </a:ext>
                </a:extLst>
              </a:tr>
              <a:tr h="0">
                <a:tc>
                  <a:txBody>
                    <a:bodyPr/>
                    <a:lstStyle/>
                    <a:p>
                      <a:pPr marL="0" marR="0">
                        <a:lnSpc>
                          <a:spcPct val="107000"/>
                        </a:lnSpc>
                        <a:spcBef>
                          <a:spcPts val="0"/>
                        </a:spcBef>
                        <a:spcAft>
                          <a:spcPts val="0"/>
                        </a:spcAft>
                      </a:pPr>
                      <a:r>
                        <a:rPr lang="en-US" sz="1800" b="0" kern="100">
                          <a:effectLst/>
                        </a:rPr>
                        <a:t>Drive-through establishments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dirty="0">
                          <a:effectLst/>
                        </a:rPr>
                        <a:t> </a:t>
                      </a:r>
                      <a:endParaRPr lang="en-US" sz="1800" b="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dirty="0">
                          <a:effectLst/>
                        </a:rPr>
                        <a:t>C</a:t>
                      </a:r>
                      <a:r>
                        <a:rPr lang="en-US" sz="1800" b="0" kern="100" baseline="30000" dirty="0">
                          <a:effectLst/>
                        </a:rPr>
                        <a:t>  (4)</a:t>
                      </a:r>
                      <a:endParaRPr lang="en-US" sz="1800" b="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P</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P</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tcPr>
                </a:tc>
                <a:extLst>
                  <a:ext uri="{0D108BD9-81ED-4DB2-BD59-A6C34878D82A}">
                    <a16:rowId xmlns:a16="http://schemas.microsoft.com/office/drawing/2014/main" val="2944620589"/>
                  </a:ext>
                </a:extLst>
              </a:tr>
              <a:tr h="0">
                <a:tc>
                  <a:txBody>
                    <a:bodyPr/>
                    <a:lstStyle/>
                    <a:p>
                      <a:pPr marL="0" marR="0">
                        <a:lnSpc>
                          <a:spcPct val="107000"/>
                        </a:lnSpc>
                        <a:spcBef>
                          <a:spcPts val="0"/>
                        </a:spcBef>
                        <a:spcAft>
                          <a:spcPts val="0"/>
                        </a:spcAft>
                      </a:pPr>
                      <a:r>
                        <a:rPr lang="en-US" sz="1800" b="0" kern="100">
                          <a:effectLst/>
                        </a:rPr>
                        <a:t>Equipment sales, rental, leasing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dirty="0">
                          <a:effectLst/>
                        </a:rPr>
                        <a:t>C </a:t>
                      </a:r>
                      <a:r>
                        <a:rPr lang="en-US" sz="1800" b="0" kern="100" baseline="30000" dirty="0">
                          <a:effectLst/>
                        </a:rPr>
                        <a:t>(2)</a:t>
                      </a:r>
                      <a:endParaRPr lang="en-US" sz="1800" b="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P</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dirty="0">
                          <a:effectLst/>
                        </a:rPr>
                        <a:t> </a:t>
                      </a:r>
                      <a:endParaRPr lang="en-US" sz="1800" b="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tcPr>
                </a:tc>
                <a:extLst>
                  <a:ext uri="{0D108BD9-81ED-4DB2-BD59-A6C34878D82A}">
                    <a16:rowId xmlns:a16="http://schemas.microsoft.com/office/drawing/2014/main" val="3188008124"/>
                  </a:ext>
                </a:extLst>
              </a:tr>
              <a:tr h="0">
                <a:tc>
                  <a:txBody>
                    <a:bodyPr/>
                    <a:lstStyle/>
                    <a:p>
                      <a:pPr marL="0" marR="0">
                        <a:lnSpc>
                          <a:spcPct val="107000"/>
                        </a:lnSpc>
                        <a:spcBef>
                          <a:spcPts val="0"/>
                        </a:spcBef>
                        <a:spcAft>
                          <a:spcPts val="0"/>
                        </a:spcAft>
                      </a:pPr>
                      <a:r>
                        <a:rPr lang="en-US" sz="1800" b="0" kern="100">
                          <a:effectLst/>
                        </a:rPr>
                        <a:t>Fuel stations</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174.041</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dirty="0">
                          <a:effectLst/>
                        </a:rPr>
                        <a:t>C</a:t>
                      </a:r>
                      <a:endParaRPr lang="en-US" sz="1800" b="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C</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C</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tcPr>
                </a:tc>
                <a:extLst>
                  <a:ext uri="{0D108BD9-81ED-4DB2-BD59-A6C34878D82A}">
                    <a16:rowId xmlns:a16="http://schemas.microsoft.com/office/drawing/2014/main" val="3435545711"/>
                  </a:ext>
                </a:extLst>
              </a:tr>
              <a:tr h="0">
                <a:tc>
                  <a:txBody>
                    <a:bodyPr/>
                    <a:lstStyle/>
                    <a:p>
                      <a:pPr marL="0" marR="0">
                        <a:lnSpc>
                          <a:spcPct val="107000"/>
                        </a:lnSpc>
                        <a:spcBef>
                          <a:spcPts val="0"/>
                        </a:spcBef>
                        <a:spcAft>
                          <a:spcPts val="0"/>
                        </a:spcAft>
                      </a:pPr>
                      <a:r>
                        <a:rPr lang="en-US" sz="1800" b="0" kern="100">
                          <a:effectLst/>
                        </a:rPr>
                        <a:t>Plant nurseries and green houses</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dirty="0">
                          <a:effectLst/>
                        </a:rPr>
                        <a:t>C </a:t>
                      </a:r>
                      <a:r>
                        <a:rPr lang="en-US" sz="1800" b="0" kern="100" baseline="30000" dirty="0">
                          <a:effectLst/>
                        </a:rPr>
                        <a:t>(2)</a:t>
                      </a:r>
                      <a:endParaRPr lang="en-US" sz="1800" b="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P</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P</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tcPr>
                </a:tc>
                <a:extLst>
                  <a:ext uri="{0D108BD9-81ED-4DB2-BD59-A6C34878D82A}">
                    <a16:rowId xmlns:a16="http://schemas.microsoft.com/office/drawing/2014/main" val="1597891555"/>
                  </a:ext>
                </a:extLst>
              </a:tr>
              <a:tr h="0">
                <a:tc>
                  <a:txBody>
                    <a:bodyPr/>
                    <a:lstStyle/>
                    <a:p>
                      <a:pPr marL="0" marR="0">
                        <a:lnSpc>
                          <a:spcPct val="107000"/>
                        </a:lnSpc>
                        <a:spcBef>
                          <a:spcPts val="0"/>
                        </a:spcBef>
                        <a:spcAft>
                          <a:spcPts val="0"/>
                        </a:spcAft>
                      </a:pPr>
                      <a:r>
                        <a:rPr lang="en-US" sz="1800" b="0" kern="100">
                          <a:effectLst/>
                        </a:rPr>
                        <a:t>Restaurants</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174.038</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dirty="0">
                          <a:effectLst/>
                        </a:rPr>
                        <a:t>P </a:t>
                      </a:r>
                      <a:r>
                        <a:rPr lang="en-US" sz="1800" b="0" kern="100" baseline="30000" dirty="0">
                          <a:effectLst/>
                        </a:rPr>
                        <a:t>(1)</a:t>
                      </a:r>
                      <a:endParaRPr lang="en-US" sz="1800" b="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P</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P</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P</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P</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tcPr>
                </a:tc>
                <a:extLst>
                  <a:ext uri="{0D108BD9-81ED-4DB2-BD59-A6C34878D82A}">
                    <a16:rowId xmlns:a16="http://schemas.microsoft.com/office/drawing/2014/main" val="231346862"/>
                  </a:ext>
                </a:extLst>
              </a:tr>
              <a:tr h="0">
                <a:tc>
                  <a:txBody>
                    <a:bodyPr/>
                    <a:lstStyle/>
                    <a:p>
                      <a:pPr marL="0" marR="0">
                        <a:lnSpc>
                          <a:spcPct val="107000"/>
                        </a:lnSpc>
                        <a:spcBef>
                          <a:spcPts val="0"/>
                        </a:spcBef>
                        <a:spcAft>
                          <a:spcPts val="0"/>
                        </a:spcAft>
                      </a:pPr>
                      <a:r>
                        <a:rPr lang="en-US" sz="1800" b="0" kern="100">
                          <a:effectLst/>
                        </a:rPr>
                        <a:t>Retail sales</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174.046</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P</a:t>
                      </a:r>
                      <a:r>
                        <a:rPr lang="en-US" sz="1800" b="0" kern="100" baseline="30000">
                          <a:effectLst/>
                        </a:rPr>
                        <a:t> (1)</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dirty="0">
                          <a:effectLst/>
                        </a:rPr>
                        <a:t>P</a:t>
                      </a:r>
                      <a:endParaRPr lang="en-US" sz="1800" b="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P</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P</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P</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tcPr>
                </a:tc>
                <a:extLst>
                  <a:ext uri="{0D108BD9-81ED-4DB2-BD59-A6C34878D82A}">
                    <a16:rowId xmlns:a16="http://schemas.microsoft.com/office/drawing/2014/main" val="872066515"/>
                  </a:ext>
                </a:extLst>
              </a:tr>
              <a:tr h="0">
                <a:tc>
                  <a:txBody>
                    <a:bodyPr/>
                    <a:lstStyle/>
                    <a:p>
                      <a:pPr marL="0" marR="0">
                        <a:lnSpc>
                          <a:spcPct val="107000"/>
                        </a:lnSpc>
                        <a:spcBef>
                          <a:spcPts val="0"/>
                        </a:spcBef>
                        <a:spcAft>
                          <a:spcPts val="0"/>
                        </a:spcAft>
                      </a:pPr>
                      <a:r>
                        <a:rPr lang="en-US" sz="1800" b="0" kern="100">
                          <a:effectLst/>
                        </a:rPr>
                        <a:t>Vehicle sales, rental, leasing, and storage</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174.054</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P</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P</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P</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tcPr>
                </a:tc>
                <a:extLst>
                  <a:ext uri="{0D108BD9-81ED-4DB2-BD59-A6C34878D82A}">
                    <a16:rowId xmlns:a16="http://schemas.microsoft.com/office/drawing/2014/main" val="402722345"/>
                  </a:ext>
                </a:extLst>
              </a:tr>
              <a:tr h="147955">
                <a:tc>
                  <a:txBody>
                    <a:bodyPr/>
                    <a:lstStyle/>
                    <a:p>
                      <a:pPr marL="0" marR="0">
                        <a:lnSpc>
                          <a:spcPct val="107000"/>
                        </a:lnSpc>
                        <a:spcBef>
                          <a:spcPts val="0"/>
                        </a:spcBef>
                        <a:spcAft>
                          <a:spcPts val="0"/>
                        </a:spcAft>
                      </a:pPr>
                      <a:r>
                        <a:rPr lang="en-US" sz="1800" b="1" kern="100" dirty="0">
                          <a:effectLst/>
                        </a:rPr>
                        <a:t>COMMERCIAL - SERVICE USES</a:t>
                      </a:r>
                      <a:endParaRPr lang="en-US" sz="1800" b="1"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tcPr>
                </a:tc>
                <a:extLst>
                  <a:ext uri="{0D108BD9-81ED-4DB2-BD59-A6C34878D82A}">
                    <a16:rowId xmlns:a16="http://schemas.microsoft.com/office/drawing/2014/main" val="669099360"/>
                  </a:ext>
                </a:extLst>
              </a:tr>
              <a:tr h="0">
                <a:tc>
                  <a:txBody>
                    <a:bodyPr/>
                    <a:lstStyle/>
                    <a:p>
                      <a:pPr marL="0" marR="0">
                        <a:lnSpc>
                          <a:spcPct val="107000"/>
                        </a:lnSpc>
                        <a:spcBef>
                          <a:spcPts val="0"/>
                        </a:spcBef>
                        <a:spcAft>
                          <a:spcPts val="0"/>
                        </a:spcAft>
                      </a:pPr>
                      <a:r>
                        <a:rPr lang="en-US" sz="1800" b="0" kern="100">
                          <a:effectLst/>
                        </a:rPr>
                        <a:t>Banks and financial institutions</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P</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P</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P</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P</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P</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P</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P</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tcPr>
                </a:tc>
                <a:extLst>
                  <a:ext uri="{0D108BD9-81ED-4DB2-BD59-A6C34878D82A}">
                    <a16:rowId xmlns:a16="http://schemas.microsoft.com/office/drawing/2014/main" val="3986415494"/>
                  </a:ext>
                </a:extLst>
              </a:tr>
              <a:tr h="0">
                <a:tc>
                  <a:txBody>
                    <a:bodyPr/>
                    <a:lstStyle/>
                    <a:p>
                      <a:pPr marL="0" marR="0">
                        <a:lnSpc>
                          <a:spcPct val="107000"/>
                        </a:lnSpc>
                        <a:spcBef>
                          <a:spcPts val="0"/>
                        </a:spcBef>
                        <a:spcAft>
                          <a:spcPts val="0"/>
                        </a:spcAft>
                      </a:pPr>
                      <a:r>
                        <a:rPr lang="en-US" sz="1800" b="0" kern="100">
                          <a:effectLst/>
                        </a:rPr>
                        <a:t>Car wash (principal use)</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C</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C</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tcPr>
                </a:tc>
                <a:extLst>
                  <a:ext uri="{0D108BD9-81ED-4DB2-BD59-A6C34878D82A}">
                    <a16:rowId xmlns:a16="http://schemas.microsoft.com/office/drawing/2014/main" val="2322471801"/>
                  </a:ext>
                </a:extLst>
              </a:tr>
              <a:tr h="0">
                <a:tc>
                  <a:txBody>
                    <a:bodyPr/>
                    <a:lstStyle/>
                    <a:p>
                      <a:pPr marL="0" marR="0">
                        <a:lnSpc>
                          <a:spcPct val="107000"/>
                        </a:lnSpc>
                        <a:spcBef>
                          <a:spcPts val="0"/>
                        </a:spcBef>
                        <a:spcAft>
                          <a:spcPts val="0"/>
                        </a:spcAft>
                      </a:pPr>
                      <a:r>
                        <a:rPr lang="en-US" sz="1800" b="0" kern="100">
                          <a:effectLst/>
                        </a:rPr>
                        <a:t>Childcare facilities</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P</a:t>
                      </a:r>
                      <a:r>
                        <a:rPr lang="en-US" sz="1800" b="0" kern="100" baseline="30000">
                          <a:effectLst/>
                        </a:rPr>
                        <a:t> (1)</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P</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P</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P</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P</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P</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tcPr>
                </a:tc>
                <a:extLst>
                  <a:ext uri="{0D108BD9-81ED-4DB2-BD59-A6C34878D82A}">
                    <a16:rowId xmlns:a16="http://schemas.microsoft.com/office/drawing/2014/main" val="3171057078"/>
                  </a:ext>
                </a:extLst>
              </a:tr>
              <a:tr h="0">
                <a:tc>
                  <a:txBody>
                    <a:bodyPr/>
                    <a:lstStyle/>
                    <a:p>
                      <a:pPr marL="0" marR="0">
                        <a:lnSpc>
                          <a:spcPct val="107000"/>
                        </a:lnSpc>
                        <a:spcBef>
                          <a:spcPts val="0"/>
                        </a:spcBef>
                        <a:spcAft>
                          <a:spcPts val="0"/>
                        </a:spcAft>
                      </a:pPr>
                      <a:r>
                        <a:rPr lang="en-US" sz="1800" b="0" kern="100">
                          <a:effectLst/>
                        </a:rPr>
                        <a:t>Funeral homes</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dirty="0">
                          <a:effectLst/>
                        </a:rPr>
                        <a:t>P</a:t>
                      </a:r>
                      <a:r>
                        <a:rPr lang="en-US" sz="1800" b="0" kern="100" baseline="30000" dirty="0">
                          <a:effectLst/>
                        </a:rPr>
                        <a:t> (2)</a:t>
                      </a:r>
                      <a:endParaRPr lang="en-US" sz="1800" b="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P</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P</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P</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P</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tcPr>
                </a:tc>
                <a:extLst>
                  <a:ext uri="{0D108BD9-81ED-4DB2-BD59-A6C34878D82A}">
                    <a16:rowId xmlns:a16="http://schemas.microsoft.com/office/drawing/2014/main" val="177202507"/>
                  </a:ext>
                </a:extLst>
              </a:tr>
              <a:tr h="0">
                <a:tc>
                  <a:txBody>
                    <a:bodyPr/>
                    <a:lstStyle/>
                    <a:p>
                      <a:pPr marL="0" marR="0">
                        <a:lnSpc>
                          <a:spcPct val="107000"/>
                        </a:lnSpc>
                        <a:spcBef>
                          <a:spcPts val="0"/>
                        </a:spcBef>
                        <a:spcAft>
                          <a:spcPts val="0"/>
                        </a:spcAft>
                      </a:pPr>
                      <a:r>
                        <a:rPr lang="en-US" sz="1800" b="0" kern="100">
                          <a:effectLst/>
                        </a:rPr>
                        <a:t>General offices</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P</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dirty="0">
                          <a:effectLst/>
                        </a:rPr>
                        <a:t>P</a:t>
                      </a:r>
                      <a:r>
                        <a:rPr lang="en-US" sz="1800" b="0" kern="100" baseline="30000" dirty="0">
                          <a:effectLst/>
                        </a:rPr>
                        <a:t> (1)</a:t>
                      </a:r>
                      <a:endParaRPr lang="en-US" sz="1800" b="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P</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P</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P</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P</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P</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tcPr>
                </a:tc>
                <a:extLst>
                  <a:ext uri="{0D108BD9-81ED-4DB2-BD59-A6C34878D82A}">
                    <a16:rowId xmlns:a16="http://schemas.microsoft.com/office/drawing/2014/main" val="1125757135"/>
                  </a:ext>
                </a:extLst>
              </a:tr>
              <a:tr h="0">
                <a:tc>
                  <a:txBody>
                    <a:bodyPr/>
                    <a:lstStyle/>
                    <a:p>
                      <a:pPr marL="0" marR="0">
                        <a:lnSpc>
                          <a:spcPct val="107000"/>
                        </a:lnSpc>
                        <a:spcBef>
                          <a:spcPts val="0"/>
                        </a:spcBef>
                        <a:spcAft>
                          <a:spcPts val="0"/>
                        </a:spcAft>
                      </a:pPr>
                      <a:r>
                        <a:rPr lang="en-US" sz="1800" b="0" kern="100">
                          <a:effectLst/>
                        </a:rPr>
                        <a:t>Medical and dental labs</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P</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P</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P</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P</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tcPr>
                </a:tc>
                <a:extLst>
                  <a:ext uri="{0D108BD9-81ED-4DB2-BD59-A6C34878D82A}">
                    <a16:rowId xmlns:a16="http://schemas.microsoft.com/office/drawing/2014/main" val="3573672937"/>
                  </a:ext>
                </a:extLst>
              </a:tr>
              <a:tr h="0">
                <a:tc>
                  <a:txBody>
                    <a:bodyPr/>
                    <a:lstStyle/>
                    <a:p>
                      <a:pPr marL="0" marR="0">
                        <a:lnSpc>
                          <a:spcPct val="107000"/>
                        </a:lnSpc>
                        <a:spcBef>
                          <a:spcPts val="0"/>
                        </a:spcBef>
                        <a:spcAft>
                          <a:spcPts val="0"/>
                        </a:spcAft>
                      </a:pPr>
                      <a:r>
                        <a:rPr lang="en-US" sz="1800" b="0" kern="100">
                          <a:effectLst/>
                        </a:rPr>
                        <a:t>Service establishments, business</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P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P</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P</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P</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P</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P</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tcPr>
                </a:tc>
                <a:extLst>
                  <a:ext uri="{0D108BD9-81ED-4DB2-BD59-A6C34878D82A}">
                    <a16:rowId xmlns:a16="http://schemas.microsoft.com/office/drawing/2014/main" val="365882252"/>
                  </a:ext>
                </a:extLst>
              </a:tr>
              <a:tr h="0">
                <a:tc>
                  <a:txBody>
                    <a:bodyPr/>
                    <a:lstStyle/>
                    <a:p>
                      <a:pPr marL="0" marR="0">
                        <a:lnSpc>
                          <a:spcPct val="107000"/>
                        </a:lnSpc>
                        <a:spcBef>
                          <a:spcPts val="0"/>
                        </a:spcBef>
                        <a:spcAft>
                          <a:spcPts val="0"/>
                        </a:spcAft>
                      </a:pPr>
                      <a:r>
                        <a:rPr lang="en-US" sz="1800" b="0" kern="100">
                          <a:effectLst/>
                        </a:rPr>
                        <a:t>Service establishments, intensive</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C</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P</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P</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tcPr>
                </a:tc>
                <a:extLst>
                  <a:ext uri="{0D108BD9-81ED-4DB2-BD59-A6C34878D82A}">
                    <a16:rowId xmlns:a16="http://schemas.microsoft.com/office/drawing/2014/main" val="343348295"/>
                  </a:ext>
                </a:extLst>
              </a:tr>
              <a:tr h="0">
                <a:tc>
                  <a:txBody>
                    <a:bodyPr/>
                    <a:lstStyle/>
                    <a:p>
                      <a:pPr marL="0" marR="0">
                        <a:lnSpc>
                          <a:spcPct val="107000"/>
                        </a:lnSpc>
                        <a:spcBef>
                          <a:spcPts val="0"/>
                        </a:spcBef>
                        <a:spcAft>
                          <a:spcPts val="0"/>
                        </a:spcAft>
                      </a:pPr>
                      <a:r>
                        <a:rPr lang="en-US" sz="1800" b="0" kern="100">
                          <a:effectLst/>
                        </a:rPr>
                        <a:t>Service establishments, personal</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174.049 (Pet Day Care)</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P</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P</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P</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P</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P</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P</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tcPr>
                </a:tc>
                <a:extLst>
                  <a:ext uri="{0D108BD9-81ED-4DB2-BD59-A6C34878D82A}">
                    <a16:rowId xmlns:a16="http://schemas.microsoft.com/office/drawing/2014/main" val="1556693219"/>
                  </a:ext>
                </a:extLst>
              </a:tr>
              <a:tr h="0">
                <a:tc>
                  <a:txBody>
                    <a:bodyPr/>
                    <a:lstStyle/>
                    <a:p>
                      <a:pPr marL="0" marR="0">
                        <a:lnSpc>
                          <a:spcPct val="107000"/>
                        </a:lnSpc>
                        <a:spcBef>
                          <a:spcPts val="0"/>
                        </a:spcBef>
                        <a:spcAft>
                          <a:spcPts val="0"/>
                        </a:spcAft>
                      </a:pPr>
                      <a:r>
                        <a:rPr lang="en-US" sz="1800" b="0" kern="100">
                          <a:effectLst/>
                        </a:rPr>
                        <a:t>Tattoo parlors</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P</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P</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tcPr>
                </a:tc>
                <a:extLst>
                  <a:ext uri="{0D108BD9-81ED-4DB2-BD59-A6C34878D82A}">
                    <a16:rowId xmlns:a16="http://schemas.microsoft.com/office/drawing/2014/main" val="647706386"/>
                  </a:ext>
                </a:extLst>
              </a:tr>
              <a:tr h="0">
                <a:tc>
                  <a:txBody>
                    <a:bodyPr/>
                    <a:lstStyle/>
                    <a:p>
                      <a:pPr marL="0" marR="0">
                        <a:lnSpc>
                          <a:spcPct val="107000"/>
                        </a:lnSpc>
                        <a:spcBef>
                          <a:spcPts val="0"/>
                        </a:spcBef>
                        <a:spcAft>
                          <a:spcPts val="0"/>
                        </a:spcAft>
                      </a:pPr>
                      <a:r>
                        <a:rPr lang="en-US" sz="1800" b="0" kern="100">
                          <a:effectLst/>
                        </a:rPr>
                        <a:t>Vehicle repair, heavy</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174.055</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C</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P</a:t>
                      </a:r>
                      <a:r>
                        <a:rPr lang="en-US" sz="1800" b="0" kern="100" baseline="30000">
                          <a:effectLst/>
                        </a:rPr>
                        <a:t> (3)</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tcPr>
                </a:tc>
                <a:extLst>
                  <a:ext uri="{0D108BD9-81ED-4DB2-BD59-A6C34878D82A}">
                    <a16:rowId xmlns:a16="http://schemas.microsoft.com/office/drawing/2014/main" val="711677872"/>
                  </a:ext>
                </a:extLst>
              </a:tr>
              <a:tr h="0">
                <a:tc>
                  <a:txBody>
                    <a:bodyPr/>
                    <a:lstStyle/>
                    <a:p>
                      <a:pPr marL="0" marR="0">
                        <a:lnSpc>
                          <a:spcPct val="107000"/>
                        </a:lnSpc>
                        <a:spcBef>
                          <a:spcPts val="0"/>
                        </a:spcBef>
                        <a:spcAft>
                          <a:spcPts val="0"/>
                        </a:spcAft>
                      </a:pPr>
                      <a:r>
                        <a:rPr lang="en-US" sz="1800" b="0" kern="100">
                          <a:effectLst/>
                        </a:rPr>
                        <a:t>Vehicle repair, light</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174.055</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P</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P</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P</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tcPr>
                </a:tc>
                <a:extLst>
                  <a:ext uri="{0D108BD9-81ED-4DB2-BD59-A6C34878D82A}">
                    <a16:rowId xmlns:a16="http://schemas.microsoft.com/office/drawing/2014/main" val="375863798"/>
                  </a:ext>
                </a:extLst>
              </a:tr>
              <a:tr h="0">
                <a:tc>
                  <a:txBody>
                    <a:bodyPr/>
                    <a:lstStyle/>
                    <a:p>
                      <a:pPr marL="0" marR="0">
                        <a:lnSpc>
                          <a:spcPct val="107000"/>
                        </a:lnSpc>
                        <a:spcBef>
                          <a:spcPts val="0"/>
                        </a:spcBef>
                        <a:spcAft>
                          <a:spcPts val="0"/>
                        </a:spcAft>
                      </a:pPr>
                      <a:r>
                        <a:rPr lang="en-US" sz="1800" b="0" kern="100">
                          <a:effectLst/>
                        </a:rPr>
                        <a:t>Veterinarians and veterinary clinics (no boarding of animals)</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C</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P</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P</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P</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P</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P</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tcPr>
                </a:tc>
                <a:extLst>
                  <a:ext uri="{0D108BD9-81ED-4DB2-BD59-A6C34878D82A}">
                    <a16:rowId xmlns:a16="http://schemas.microsoft.com/office/drawing/2014/main" val="2934899151"/>
                  </a:ext>
                </a:extLst>
              </a:tr>
              <a:tr h="0">
                <a:tc>
                  <a:txBody>
                    <a:bodyPr/>
                    <a:lstStyle/>
                    <a:p>
                      <a:pPr marL="0" marR="0">
                        <a:lnSpc>
                          <a:spcPct val="107000"/>
                        </a:lnSpc>
                        <a:spcBef>
                          <a:spcPts val="0"/>
                        </a:spcBef>
                        <a:spcAft>
                          <a:spcPts val="0"/>
                        </a:spcAft>
                      </a:pPr>
                      <a:r>
                        <a:rPr lang="en-US" sz="1800" b="1" kern="100" dirty="0">
                          <a:effectLst/>
                        </a:rPr>
                        <a:t>INDUSTRIAL WAREHOUSING USES</a:t>
                      </a:r>
                      <a:endParaRPr lang="en-US" sz="1800" b="1"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tcPr>
                </a:tc>
                <a:extLst>
                  <a:ext uri="{0D108BD9-81ED-4DB2-BD59-A6C34878D82A}">
                    <a16:rowId xmlns:a16="http://schemas.microsoft.com/office/drawing/2014/main" val="3182574920"/>
                  </a:ext>
                </a:extLst>
              </a:tr>
              <a:tr h="0">
                <a:tc>
                  <a:txBody>
                    <a:bodyPr/>
                    <a:lstStyle/>
                    <a:p>
                      <a:pPr marL="0" marR="0">
                        <a:lnSpc>
                          <a:spcPct val="107000"/>
                        </a:lnSpc>
                        <a:spcBef>
                          <a:spcPts val="0"/>
                        </a:spcBef>
                        <a:spcAft>
                          <a:spcPts val="0"/>
                        </a:spcAft>
                      </a:pPr>
                      <a:r>
                        <a:rPr lang="en-US" sz="1800" b="0" kern="100">
                          <a:effectLst/>
                        </a:rPr>
                        <a:t>Assembly of components manufactured off-site</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P</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tcPr>
                </a:tc>
                <a:extLst>
                  <a:ext uri="{0D108BD9-81ED-4DB2-BD59-A6C34878D82A}">
                    <a16:rowId xmlns:a16="http://schemas.microsoft.com/office/drawing/2014/main" val="3734868603"/>
                  </a:ext>
                </a:extLst>
              </a:tr>
              <a:tr h="0">
                <a:tc>
                  <a:txBody>
                    <a:bodyPr/>
                    <a:lstStyle/>
                    <a:p>
                      <a:pPr marL="0" marR="0">
                        <a:lnSpc>
                          <a:spcPct val="107000"/>
                        </a:lnSpc>
                        <a:spcBef>
                          <a:spcPts val="0"/>
                        </a:spcBef>
                        <a:spcAft>
                          <a:spcPts val="0"/>
                        </a:spcAft>
                      </a:pPr>
                      <a:r>
                        <a:rPr lang="en-US" sz="1800" b="0" kern="100">
                          <a:effectLst/>
                        </a:rPr>
                        <a:t>Self-storage facilities</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174.052</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C</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P</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C</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tcPr>
                </a:tc>
                <a:extLst>
                  <a:ext uri="{0D108BD9-81ED-4DB2-BD59-A6C34878D82A}">
                    <a16:rowId xmlns:a16="http://schemas.microsoft.com/office/drawing/2014/main" val="3159710787"/>
                  </a:ext>
                </a:extLst>
              </a:tr>
              <a:tr h="0">
                <a:tc>
                  <a:txBody>
                    <a:bodyPr/>
                    <a:lstStyle/>
                    <a:p>
                      <a:pPr marL="0" marR="0">
                        <a:lnSpc>
                          <a:spcPct val="107000"/>
                        </a:lnSpc>
                        <a:spcBef>
                          <a:spcPts val="0"/>
                        </a:spcBef>
                        <a:spcAft>
                          <a:spcPts val="0"/>
                        </a:spcAft>
                      </a:pPr>
                      <a:r>
                        <a:rPr lang="en-US" sz="1800" b="1" kern="100" dirty="0">
                          <a:effectLst/>
                        </a:rPr>
                        <a:t>INSTITUTIONAL USES</a:t>
                      </a:r>
                      <a:endParaRPr lang="en-US" sz="1800" b="1"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tcPr>
                </a:tc>
                <a:extLst>
                  <a:ext uri="{0D108BD9-81ED-4DB2-BD59-A6C34878D82A}">
                    <a16:rowId xmlns:a16="http://schemas.microsoft.com/office/drawing/2014/main" val="3013652340"/>
                  </a:ext>
                </a:extLst>
              </a:tr>
              <a:tr h="0">
                <a:tc>
                  <a:txBody>
                    <a:bodyPr/>
                    <a:lstStyle/>
                    <a:p>
                      <a:pPr marL="0" marR="0">
                        <a:lnSpc>
                          <a:spcPct val="107000"/>
                        </a:lnSpc>
                        <a:spcBef>
                          <a:spcPts val="0"/>
                        </a:spcBef>
                        <a:spcAft>
                          <a:spcPts val="0"/>
                        </a:spcAft>
                      </a:pPr>
                      <a:r>
                        <a:rPr lang="en-US" sz="1800" b="0" kern="100">
                          <a:effectLst/>
                        </a:rPr>
                        <a:t>Churches</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C</a:t>
                      </a:r>
                      <a:r>
                        <a:rPr lang="en-US" sz="1800" b="0" kern="100" baseline="30000">
                          <a:effectLst/>
                        </a:rPr>
                        <a:t>(5)</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P</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P</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C</a:t>
                      </a:r>
                      <a:r>
                        <a:rPr lang="en-US" sz="1800" b="0" kern="100" baseline="30000">
                          <a:effectLst/>
                        </a:rPr>
                        <a:t>(5)</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P</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P</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tcPr>
                </a:tc>
                <a:extLst>
                  <a:ext uri="{0D108BD9-81ED-4DB2-BD59-A6C34878D82A}">
                    <a16:rowId xmlns:a16="http://schemas.microsoft.com/office/drawing/2014/main" val="2768470050"/>
                  </a:ext>
                </a:extLst>
              </a:tr>
              <a:tr h="0">
                <a:tc>
                  <a:txBody>
                    <a:bodyPr/>
                    <a:lstStyle/>
                    <a:p>
                      <a:pPr marL="0" marR="0">
                        <a:lnSpc>
                          <a:spcPct val="107000"/>
                        </a:lnSpc>
                        <a:spcBef>
                          <a:spcPts val="0"/>
                        </a:spcBef>
                        <a:spcAft>
                          <a:spcPts val="0"/>
                        </a:spcAft>
                      </a:pPr>
                      <a:r>
                        <a:rPr lang="en-US" sz="1800" b="0" kern="100">
                          <a:effectLst/>
                        </a:rPr>
                        <a:t>Clubs, lodges and fraternal organizations</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C</a:t>
                      </a:r>
                      <a:r>
                        <a:rPr lang="en-US" sz="1800" b="0" kern="100" baseline="30000">
                          <a:effectLst/>
                        </a:rPr>
                        <a:t> (2) (5)</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P</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P</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P</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P</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tcPr>
                </a:tc>
                <a:extLst>
                  <a:ext uri="{0D108BD9-81ED-4DB2-BD59-A6C34878D82A}">
                    <a16:rowId xmlns:a16="http://schemas.microsoft.com/office/drawing/2014/main" val="2250499811"/>
                  </a:ext>
                </a:extLst>
              </a:tr>
              <a:tr h="0">
                <a:tc>
                  <a:txBody>
                    <a:bodyPr/>
                    <a:lstStyle/>
                    <a:p>
                      <a:pPr marL="0" marR="0">
                        <a:lnSpc>
                          <a:spcPct val="107000"/>
                        </a:lnSpc>
                        <a:spcBef>
                          <a:spcPts val="0"/>
                        </a:spcBef>
                        <a:spcAft>
                          <a:spcPts val="0"/>
                        </a:spcAft>
                      </a:pPr>
                      <a:r>
                        <a:rPr lang="en-US" sz="1800" b="0" kern="100">
                          <a:effectLst/>
                        </a:rPr>
                        <a:t>Corrections facilities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174.036</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tcPr>
                </a:tc>
                <a:extLst>
                  <a:ext uri="{0D108BD9-81ED-4DB2-BD59-A6C34878D82A}">
                    <a16:rowId xmlns:a16="http://schemas.microsoft.com/office/drawing/2014/main" val="3938746867"/>
                  </a:ext>
                </a:extLst>
              </a:tr>
              <a:tr h="0">
                <a:tc>
                  <a:txBody>
                    <a:bodyPr/>
                    <a:lstStyle/>
                    <a:p>
                      <a:pPr marL="0" marR="0">
                        <a:lnSpc>
                          <a:spcPct val="107000"/>
                        </a:lnSpc>
                        <a:spcBef>
                          <a:spcPts val="0"/>
                        </a:spcBef>
                        <a:spcAft>
                          <a:spcPts val="0"/>
                        </a:spcAft>
                      </a:pPr>
                      <a:r>
                        <a:rPr lang="en-US" sz="1800" b="0" kern="100">
                          <a:effectLst/>
                        </a:rPr>
                        <a:t>Crematoriums</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174.037</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C</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tcPr>
                </a:tc>
                <a:extLst>
                  <a:ext uri="{0D108BD9-81ED-4DB2-BD59-A6C34878D82A}">
                    <a16:rowId xmlns:a16="http://schemas.microsoft.com/office/drawing/2014/main" val="2516150190"/>
                  </a:ext>
                </a:extLst>
              </a:tr>
              <a:tr h="0">
                <a:tc>
                  <a:txBody>
                    <a:bodyPr/>
                    <a:lstStyle/>
                    <a:p>
                      <a:pPr marL="0" marR="0">
                        <a:lnSpc>
                          <a:spcPct val="107000"/>
                        </a:lnSpc>
                        <a:spcBef>
                          <a:spcPts val="0"/>
                        </a:spcBef>
                        <a:spcAft>
                          <a:spcPts val="0"/>
                        </a:spcAft>
                      </a:pPr>
                      <a:r>
                        <a:rPr lang="en-US" sz="1800" b="0" kern="100">
                          <a:effectLst/>
                        </a:rPr>
                        <a:t>Educational service establishments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P</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P</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C</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tcPr>
                </a:tc>
                <a:extLst>
                  <a:ext uri="{0D108BD9-81ED-4DB2-BD59-A6C34878D82A}">
                    <a16:rowId xmlns:a16="http://schemas.microsoft.com/office/drawing/2014/main" val="2335873045"/>
                  </a:ext>
                </a:extLst>
              </a:tr>
              <a:tr h="0">
                <a:tc>
                  <a:txBody>
                    <a:bodyPr/>
                    <a:lstStyle/>
                    <a:p>
                      <a:pPr marL="0" marR="0">
                        <a:lnSpc>
                          <a:spcPct val="107000"/>
                        </a:lnSpc>
                        <a:spcBef>
                          <a:spcPts val="0"/>
                        </a:spcBef>
                        <a:spcAft>
                          <a:spcPts val="0"/>
                        </a:spcAft>
                      </a:pPr>
                      <a:r>
                        <a:rPr lang="en-US" sz="1800" b="0" kern="100">
                          <a:effectLst/>
                        </a:rPr>
                        <a:t>Government establishments</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C</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P</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P</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P</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P</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P</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P</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tcPr>
                </a:tc>
                <a:extLst>
                  <a:ext uri="{0D108BD9-81ED-4DB2-BD59-A6C34878D82A}">
                    <a16:rowId xmlns:a16="http://schemas.microsoft.com/office/drawing/2014/main" val="3825812247"/>
                  </a:ext>
                </a:extLst>
              </a:tr>
              <a:tr h="0">
                <a:tc>
                  <a:txBody>
                    <a:bodyPr/>
                    <a:lstStyle/>
                    <a:p>
                      <a:pPr marL="0" marR="0">
                        <a:lnSpc>
                          <a:spcPct val="107000"/>
                        </a:lnSpc>
                        <a:spcBef>
                          <a:spcPts val="0"/>
                        </a:spcBef>
                        <a:spcAft>
                          <a:spcPts val="0"/>
                        </a:spcAft>
                      </a:pPr>
                      <a:r>
                        <a:rPr lang="en-US" sz="1800" b="0" kern="100">
                          <a:effectLst/>
                        </a:rPr>
                        <a:t>Hospitals</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dirty="0">
                          <a:effectLst/>
                        </a:rPr>
                        <a:t>C</a:t>
                      </a:r>
                      <a:r>
                        <a:rPr lang="en-US" sz="1800" b="0" kern="100" baseline="30000" dirty="0">
                          <a:effectLst/>
                        </a:rPr>
                        <a:t> (2)</a:t>
                      </a:r>
                      <a:endParaRPr lang="en-US" sz="1800" b="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P</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P</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P</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C</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tcPr>
                </a:tc>
                <a:extLst>
                  <a:ext uri="{0D108BD9-81ED-4DB2-BD59-A6C34878D82A}">
                    <a16:rowId xmlns:a16="http://schemas.microsoft.com/office/drawing/2014/main" val="995042396"/>
                  </a:ext>
                </a:extLst>
              </a:tr>
              <a:tr h="0">
                <a:tc>
                  <a:txBody>
                    <a:bodyPr/>
                    <a:lstStyle/>
                    <a:p>
                      <a:pPr marL="0" marR="0">
                        <a:lnSpc>
                          <a:spcPct val="107000"/>
                        </a:lnSpc>
                        <a:spcBef>
                          <a:spcPts val="0"/>
                        </a:spcBef>
                        <a:spcAft>
                          <a:spcPts val="0"/>
                        </a:spcAft>
                      </a:pPr>
                      <a:r>
                        <a:rPr lang="en-US" sz="1800" b="0" kern="100">
                          <a:effectLst/>
                        </a:rPr>
                        <a:t>Schools, elementary and middle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dirty="0">
                          <a:effectLst/>
                        </a:rPr>
                        <a:t>P</a:t>
                      </a:r>
                      <a:endParaRPr lang="en-US" sz="1800" b="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dirty="0">
                          <a:effectLst/>
                        </a:rPr>
                        <a:t> </a:t>
                      </a:r>
                      <a:endParaRPr lang="en-US" sz="1800" b="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P</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P</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P</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highlight>
                            <a:srgbClr val="00FFFF"/>
                          </a:highligh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tcPr>
                </a:tc>
                <a:extLst>
                  <a:ext uri="{0D108BD9-81ED-4DB2-BD59-A6C34878D82A}">
                    <a16:rowId xmlns:a16="http://schemas.microsoft.com/office/drawing/2014/main" val="31959314"/>
                  </a:ext>
                </a:extLst>
              </a:tr>
              <a:tr h="0">
                <a:tc>
                  <a:txBody>
                    <a:bodyPr/>
                    <a:lstStyle/>
                    <a:p>
                      <a:pPr marL="0" marR="0">
                        <a:lnSpc>
                          <a:spcPct val="107000"/>
                        </a:lnSpc>
                        <a:spcBef>
                          <a:spcPts val="0"/>
                        </a:spcBef>
                        <a:spcAft>
                          <a:spcPts val="0"/>
                        </a:spcAft>
                      </a:pPr>
                      <a:r>
                        <a:rPr lang="en-US" sz="1800" b="0" kern="100">
                          <a:effectLst/>
                        </a:rPr>
                        <a:t>Schools, high</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P</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dirty="0">
                          <a:effectLst/>
                        </a:rPr>
                        <a:t>P</a:t>
                      </a:r>
                      <a:endParaRPr lang="en-US" sz="1800" b="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dirty="0">
                          <a:effectLst/>
                        </a:rPr>
                        <a:t>P</a:t>
                      </a:r>
                      <a:endParaRPr lang="en-US" sz="1800" b="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dirty="0">
                          <a:effectLst/>
                        </a:rPr>
                        <a:t>P</a:t>
                      </a:r>
                      <a:endParaRPr lang="en-US" sz="1800" b="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highlight>
                            <a:srgbClr val="00FFFF"/>
                          </a:highligh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tcPr>
                </a:tc>
                <a:extLst>
                  <a:ext uri="{0D108BD9-81ED-4DB2-BD59-A6C34878D82A}">
                    <a16:rowId xmlns:a16="http://schemas.microsoft.com/office/drawing/2014/main" val="4222781308"/>
                  </a:ext>
                </a:extLst>
              </a:tr>
              <a:tr h="0">
                <a:tc>
                  <a:txBody>
                    <a:bodyPr/>
                    <a:lstStyle/>
                    <a:p>
                      <a:pPr marL="0" marR="0">
                        <a:lnSpc>
                          <a:spcPct val="107000"/>
                        </a:lnSpc>
                        <a:spcBef>
                          <a:spcPts val="0"/>
                        </a:spcBef>
                        <a:spcAft>
                          <a:spcPts val="0"/>
                        </a:spcAft>
                      </a:pPr>
                      <a:r>
                        <a:rPr lang="en-US" sz="1800" b="1" kern="100" dirty="0">
                          <a:effectLst/>
                        </a:rPr>
                        <a:t>LODGING USES</a:t>
                      </a:r>
                      <a:endParaRPr lang="en-US" sz="1800" b="1"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tcPr>
                </a:tc>
                <a:extLst>
                  <a:ext uri="{0D108BD9-81ED-4DB2-BD59-A6C34878D82A}">
                    <a16:rowId xmlns:a16="http://schemas.microsoft.com/office/drawing/2014/main" val="1848660803"/>
                  </a:ext>
                </a:extLst>
              </a:tr>
              <a:tr h="0">
                <a:tc>
                  <a:txBody>
                    <a:bodyPr/>
                    <a:lstStyle/>
                    <a:p>
                      <a:pPr marL="0" marR="0">
                        <a:lnSpc>
                          <a:spcPct val="107000"/>
                        </a:lnSpc>
                        <a:spcBef>
                          <a:spcPts val="0"/>
                        </a:spcBef>
                        <a:spcAft>
                          <a:spcPts val="0"/>
                        </a:spcAft>
                      </a:pPr>
                      <a:r>
                        <a:rPr lang="en-US" sz="1800" b="0" kern="100">
                          <a:effectLst/>
                        </a:rPr>
                        <a:t>Bed and breakfast inns</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P</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P</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tcPr>
                </a:tc>
                <a:extLst>
                  <a:ext uri="{0D108BD9-81ED-4DB2-BD59-A6C34878D82A}">
                    <a16:rowId xmlns:a16="http://schemas.microsoft.com/office/drawing/2014/main" val="673326127"/>
                  </a:ext>
                </a:extLst>
              </a:tr>
              <a:tr h="0">
                <a:tc>
                  <a:txBody>
                    <a:bodyPr/>
                    <a:lstStyle/>
                    <a:p>
                      <a:pPr marL="0" marR="0">
                        <a:lnSpc>
                          <a:spcPct val="107000"/>
                        </a:lnSpc>
                        <a:spcBef>
                          <a:spcPts val="0"/>
                        </a:spcBef>
                        <a:spcAft>
                          <a:spcPts val="0"/>
                        </a:spcAft>
                      </a:pPr>
                      <a:r>
                        <a:rPr lang="en-US" sz="1800" b="0" kern="100">
                          <a:effectLst/>
                        </a:rPr>
                        <a:t>Guest cottages</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P</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tcPr>
                </a:tc>
                <a:extLst>
                  <a:ext uri="{0D108BD9-81ED-4DB2-BD59-A6C34878D82A}">
                    <a16:rowId xmlns:a16="http://schemas.microsoft.com/office/drawing/2014/main" val="1748325056"/>
                  </a:ext>
                </a:extLst>
              </a:tr>
              <a:tr h="0">
                <a:tc>
                  <a:txBody>
                    <a:bodyPr/>
                    <a:lstStyle/>
                    <a:p>
                      <a:pPr marL="0" marR="0">
                        <a:lnSpc>
                          <a:spcPct val="107000"/>
                        </a:lnSpc>
                        <a:spcBef>
                          <a:spcPts val="0"/>
                        </a:spcBef>
                        <a:spcAft>
                          <a:spcPts val="0"/>
                        </a:spcAft>
                      </a:pPr>
                      <a:r>
                        <a:rPr lang="en-US" sz="1800" b="0" kern="100">
                          <a:effectLst/>
                        </a:rPr>
                        <a:t>Hotels, motels, tourist courts</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P</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P</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P</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P</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tcPr>
                </a:tc>
                <a:extLst>
                  <a:ext uri="{0D108BD9-81ED-4DB2-BD59-A6C34878D82A}">
                    <a16:rowId xmlns:a16="http://schemas.microsoft.com/office/drawing/2014/main" val="1967515695"/>
                  </a:ext>
                </a:extLst>
              </a:tr>
              <a:tr h="0">
                <a:tc>
                  <a:txBody>
                    <a:bodyPr/>
                    <a:lstStyle/>
                    <a:p>
                      <a:pPr marL="0" marR="0">
                        <a:lnSpc>
                          <a:spcPct val="107000"/>
                        </a:lnSpc>
                        <a:spcBef>
                          <a:spcPts val="0"/>
                        </a:spcBef>
                        <a:spcAft>
                          <a:spcPts val="0"/>
                        </a:spcAft>
                      </a:pPr>
                      <a:r>
                        <a:rPr lang="en-US" sz="1800" b="1" kern="100" dirty="0">
                          <a:effectLst/>
                        </a:rPr>
                        <a:t>RECREATION USES</a:t>
                      </a:r>
                      <a:endParaRPr lang="en-US" sz="1800" b="1"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tcPr>
                </a:tc>
                <a:extLst>
                  <a:ext uri="{0D108BD9-81ED-4DB2-BD59-A6C34878D82A}">
                    <a16:rowId xmlns:a16="http://schemas.microsoft.com/office/drawing/2014/main" val="719027005"/>
                  </a:ext>
                </a:extLst>
              </a:tr>
              <a:tr h="0">
                <a:tc>
                  <a:txBody>
                    <a:bodyPr/>
                    <a:lstStyle/>
                    <a:p>
                      <a:pPr marL="0" marR="0">
                        <a:lnSpc>
                          <a:spcPct val="107000"/>
                        </a:lnSpc>
                        <a:spcBef>
                          <a:spcPts val="0"/>
                        </a:spcBef>
                        <a:spcAft>
                          <a:spcPts val="0"/>
                        </a:spcAft>
                      </a:pPr>
                      <a:r>
                        <a:rPr lang="en-US" sz="1800" b="0" kern="100">
                          <a:effectLst/>
                        </a:rPr>
                        <a:t>Clubs and lodges (public or private) including golf courses and similar activities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P</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P</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tcPr>
                </a:tc>
                <a:extLst>
                  <a:ext uri="{0D108BD9-81ED-4DB2-BD59-A6C34878D82A}">
                    <a16:rowId xmlns:a16="http://schemas.microsoft.com/office/drawing/2014/main" val="1060254546"/>
                  </a:ext>
                </a:extLst>
              </a:tr>
              <a:tr h="0">
                <a:tc>
                  <a:txBody>
                    <a:bodyPr/>
                    <a:lstStyle/>
                    <a:p>
                      <a:pPr marL="0" marR="0">
                        <a:lnSpc>
                          <a:spcPct val="107000"/>
                        </a:lnSpc>
                        <a:spcBef>
                          <a:spcPts val="0"/>
                        </a:spcBef>
                        <a:spcAft>
                          <a:spcPts val="0"/>
                        </a:spcAft>
                      </a:pPr>
                      <a:r>
                        <a:rPr lang="en-US" sz="1800" b="0" kern="100">
                          <a:effectLst/>
                        </a:rPr>
                        <a:t>Dance clubs</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C</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P</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P</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tcPr>
                </a:tc>
                <a:extLst>
                  <a:ext uri="{0D108BD9-81ED-4DB2-BD59-A6C34878D82A}">
                    <a16:rowId xmlns:a16="http://schemas.microsoft.com/office/drawing/2014/main" val="2939720056"/>
                  </a:ext>
                </a:extLst>
              </a:tr>
              <a:tr h="0">
                <a:tc>
                  <a:txBody>
                    <a:bodyPr/>
                    <a:lstStyle/>
                    <a:p>
                      <a:pPr marL="0" marR="0">
                        <a:lnSpc>
                          <a:spcPct val="107000"/>
                        </a:lnSpc>
                        <a:spcBef>
                          <a:spcPts val="0"/>
                        </a:spcBef>
                        <a:spcAft>
                          <a:spcPts val="0"/>
                        </a:spcAft>
                      </a:pPr>
                      <a:r>
                        <a:rPr lang="en-US" sz="1800" b="0" kern="100">
                          <a:effectLst/>
                        </a:rPr>
                        <a:t>Event halls</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174.039</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C</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P</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P</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tcPr>
                </a:tc>
                <a:extLst>
                  <a:ext uri="{0D108BD9-81ED-4DB2-BD59-A6C34878D82A}">
                    <a16:rowId xmlns:a16="http://schemas.microsoft.com/office/drawing/2014/main" val="1376198932"/>
                  </a:ext>
                </a:extLst>
              </a:tr>
              <a:tr h="0">
                <a:tc>
                  <a:txBody>
                    <a:bodyPr/>
                    <a:lstStyle/>
                    <a:p>
                      <a:pPr marL="0" marR="0">
                        <a:lnSpc>
                          <a:spcPct val="107000"/>
                        </a:lnSpc>
                        <a:spcBef>
                          <a:spcPts val="0"/>
                        </a:spcBef>
                        <a:spcAft>
                          <a:spcPts val="0"/>
                        </a:spcAft>
                      </a:pPr>
                      <a:r>
                        <a:rPr lang="en-US" sz="1800" b="0" kern="100">
                          <a:effectLst/>
                        </a:rPr>
                        <a:t>Public recreational facilities</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P</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P</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P</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P</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P</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P</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P</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tcPr>
                </a:tc>
                <a:extLst>
                  <a:ext uri="{0D108BD9-81ED-4DB2-BD59-A6C34878D82A}">
                    <a16:rowId xmlns:a16="http://schemas.microsoft.com/office/drawing/2014/main" val="3863569129"/>
                  </a:ext>
                </a:extLst>
              </a:tr>
              <a:tr h="0">
                <a:tc>
                  <a:txBody>
                    <a:bodyPr/>
                    <a:lstStyle/>
                    <a:p>
                      <a:pPr marL="0" marR="0">
                        <a:lnSpc>
                          <a:spcPct val="107000"/>
                        </a:lnSpc>
                        <a:spcBef>
                          <a:spcPts val="0"/>
                        </a:spcBef>
                        <a:spcAft>
                          <a:spcPts val="0"/>
                        </a:spcAft>
                      </a:pPr>
                      <a:r>
                        <a:rPr lang="en-US" sz="1800" b="0" kern="100">
                          <a:effectLst/>
                        </a:rPr>
                        <a:t>Recreation, indoor</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C</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P</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P</a:t>
                      </a:r>
                      <a:r>
                        <a:rPr lang="en-US" sz="1800" b="0" kern="100" baseline="30000">
                          <a:effectLst/>
                        </a:rPr>
                        <a:t> (1)</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P</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P</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P</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tcPr>
                </a:tc>
                <a:extLst>
                  <a:ext uri="{0D108BD9-81ED-4DB2-BD59-A6C34878D82A}">
                    <a16:rowId xmlns:a16="http://schemas.microsoft.com/office/drawing/2014/main" val="3510557965"/>
                  </a:ext>
                </a:extLst>
              </a:tr>
              <a:tr h="0">
                <a:tc>
                  <a:txBody>
                    <a:bodyPr/>
                    <a:lstStyle/>
                    <a:p>
                      <a:pPr marL="0" marR="0">
                        <a:lnSpc>
                          <a:spcPct val="107000"/>
                        </a:lnSpc>
                        <a:spcBef>
                          <a:spcPts val="0"/>
                        </a:spcBef>
                        <a:spcAft>
                          <a:spcPts val="0"/>
                        </a:spcAft>
                      </a:pPr>
                      <a:r>
                        <a:rPr lang="en-US" sz="1800" b="0" kern="100">
                          <a:effectLst/>
                        </a:rPr>
                        <a:t>Recreation, nature</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P</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P</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tcPr>
                </a:tc>
                <a:extLst>
                  <a:ext uri="{0D108BD9-81ED-4DB2-BD59-A6C34878D82A}">
                    <a16:rowId xmlns:a16="http://schemas.microsoft.com/office/drawing/2014/main" val="2492867204"/>
                  </a:ext>
                </a:extLst>
              </a:tr>
              <a:tr h="0">
                <a:tc>
                  <a:txBody>
                    <a:bodyPr/>
                    <a:lstStyle/>
                    <a:p>
                      <a:pPr marL="0" marR="0">
                        <a:lnSpc>
                          <a:spcPct val="107000"/>
                        </a:lnSpc>
                        <a:spcBef>
                          <a:spcPts val="0"/>
                        </a:spcBef>
                        <a:spcAft>
                          <a:spcPts val="0"/>
                        </a:spcAft>
                      </a:pPr>
                      <a:r>
                        <a:rPr lang="en-US" sz="1800" b="0" kern="100">
                          <a:effectLst/>
                        </a:rPr>
                        <a:t>Recreational vehicle (RV) park</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174.050</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C</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C</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dirty="0">
                          <a:effectLst/>
                        </a:rPr>
                        <a:t> </a:t>
                      </a:r>
                      <a:endParaRPr lang="en-US" sz="1800" b="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tcPr>
                </a:tc>
                <a:extLst>
                  <a:ext uri="{0D108BD9-81ED-4DB2-BD59-A6C34878D82A}">
                    <a16:rowId xmlns:a16="http://schemas.microsoft.com/office/drawing/2014/main" val="342186320"/>
                  </a:ext>
                </a:extLst>
              </a:tr>
              <a:tr h="0">
                <a:tc>
                  <a:txBody>
                    <a:bodyPr/>
                    <a:lstStyle/>
                    <a:p>
                      <a:pPr marL="0" marR="0">
                        <a:lnSpc>
                          <a:spcPct val="107000"/>
                        </a:lnSpc>
                        <a:spcBef>
                          <a:spcPts val="0"/>
                        </a:spcBef>
                        <a:spcAft>
                          <a:spcPts val="0"/>
                        </a:spcAft>
                      </a:pPr>
                      <a:r>
                        <a:rPr lang="en-US" sz="1800" b="1" kern="100" dirty="0">
                          <a:effectLst/>
                        </a:rPr>
                        <a:t>RESIDENTIAL USES</a:t>
                      </a:r>
                      <a:endParaRPr lang="en-US" sz="1800" b="1"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tcPr>
                </a:tc>
                <a:extLst>
                  <a:ext uri="{0D108BD9-81ED-4DB2-BD59-A6C34878D82A}">
                    <a16:rowId xmlns:a16="http://schemas.microsoft.com/office/drawing/2014/main" val="1273818313"/>
                  </a:ext>
                </a:extLst>
              </a:tr>
              <a:tr h="0">
                <a:tc>
                  <a:txBody>
                    <a:bodyPr/>
                    <a:lstStyle/>
                    <a:p>
                      <a:pPr marL="0" marR="0">
                        <a:lnSpc>
                          <a:spcPct val="107000"/>
                        </a:lnSpc>
                        <a:spcBef>
                          <a:spcPts val="0"/>
                        </a:spcBef>
                        <a:spcAft>
                          <a:spcPts val="0"/>
                        </a:spcAft>
                      </a:pPr>
                      <a:r>
                        <a:rPr lang="en-US" sz="1800" b="0" kern="100">
                          <a:effectLst/>
                        </a:rPr>
                        <a:t>Multi-family dwellings</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173.31</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P</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dirty="0">
                          <a:effectLst/>
                        </a:rPr>
                        <a:t>P</a:t>
                      </a:r>
                      <a:endParaRPr lang="en-US" sz="1800" b="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tcPr>
                </a:tc>
                <a:extLst>
                  <a:ext uri="{0D108BD9-81ED-4DB2-BD59-A6C34878D82A}">
                    <a16:rowId xmlns:a16="http://schemas.microsoft.com/office/drawing/2014/main" val="2075912074"/>
                  </a:ext>
                </a:extLst>
              </a:tr>
              <a:tr h="0">
                <a:tc>
                  <a:txBody>
                    <a:bodyPr/>
                    <a:lstStyle/>
                    <a:p>
                      <a:pPr marL="0" marR="0">
                        <a:lnSpc>
                          <a:spcPct val="107000"/>
                        </a:lnSpc>
                        <a:spcBef>
                          <a:spcPts val="0"/>
                        </a:spcBef>
                        <a:spcAft>
                          <a:spcPts val="0"/>
                        </a:spcAft>
                      </a:pPr>
                      <a:r>
                        <a:rPr lang="en-US" sz="1800" b="0" kern="100">
                          <a:effectLst/>
                        </a:rPr>
                        <a:t>Nursing homes</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C</a:t>
                      </a:r>
                      <a:r>
                        <a:rPr lang="en-US" sz="1800" b="0" kern="100" baseline="30000">
                          <a:effectLst/>
                        </a:rPr>
                        <a:t> (2)</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P</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P</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tcPr>
                </a:tc>
                <a:extLst>
                  <a:ext uri="{0D108BD9-81ED-4DB2-BD59-A6C34878D82A}">
                    <a16:rowId xmlns:a16="http://schemas.microsoft.com/office/drawing/2014/main" val="1229467863"/>
                  </a:ext>
                </a:extLst>
              </a:tr>
              <a:tr h="0">
                <a:tc>
                  <a:txBody>
                    <a:bodyPr/>
                    <a:lstStyle/>
                    <a:p>
                      <a:pPr marL="0" marR="0">
                        <a:lnSpc>
                          <a:spcPct val="107000"/>
                        </a:lnSpc>
                        <a:spcBef>
                          <a:spcPts val="0"/>
                        </a:spcBef>
                        <a:spcAft>
                          <a:spcPts val="0"/>
                        </a:spcAft>
                      </a:pPr>
                      <a:r>
                        <a:rPr lang="en-US" sz="1800" b="0" kern="100">
                          <a:effectLst/>
                        </a:rPr>
                        <a:t>Single family dwellings</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P</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dirty="0">
                          <a:effectLst/>
                        </a:rPr>
                        <a:t> </a:t>
                      </a:r>
                      <a:endParaRPr lang="en-US" sz="1800" b="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tcPr>
                </a:tc>
                <a:extLst>
                  <a:ext uri="{0D108BD9-81ED-4DB2-BD59-A6C34878D82A}">
                    <a16:rowId xmlns:a16="http://schemas.microsoft.com/office/drawing/2014/main" val="2073263636"/>
                  </a:ext>
                </a:extLst>
              </a:tr>
              <a:tr h="0">
                <a:tc>
                  <a:txBody>
                    <a:bodyPr/>
                    <a:lstStyle/>
                    <a:p>
                      <a:pPr marL="0" marR="0">
                        <a:lnSpc>
                          <a:spcPct val="107000"/>
                        </a:lnSpc>
                        <a:spcBef>
                          <a:spcPts val="0"/>
                        </a:spcBef>
                        <a:spcAft>
                          <a:spcPts val="0"/>
                        </a:spcAft>
                      </a:pPr>
                      <a:r>
                        <a:rPr lang="en-US" sz="1800" b="0" kern="100" dirty="0">
                          <a:effectLst/>
                        </a:rPr>
                        <a:t>Townhomes </a:t>
                      </a:r>
                      <a:endParaRPr lang="en-US" sz="1800" b="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P</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dirty="0">
                          <a:effectLst/>
                        </a:rPr>
                        <a:t> </a:t>
                      </a:r>
                      <a:endParaRPr lang="en-US" sz="1800" b="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tcPr>
                </a:tc>
                <a:extLst>
                  <a:ext uri="{0D108BD9-81ED-4DB2-BD59-A6C34878D82A}">
                    <a16:rowId xmlns:a16="http://schemas.microsoft.com/office/drawing/2014/main" val="1080913328"/>
                  </a:ext>
                </a:extLst>
              </a:tr>
              <a:tr h="0">
                <a:tc>
                  <a:txBody>
                    <a:bodyPr/>
                    <a:lstStyle/>
                    <a:p>
                      <a:pPr marL="0" marR="0">
                        <a:lnSpc>
                          <a:spcPct val="107000"/>
                        </a:lnSpc>
                        <a:spcBef>
                          <a:spcPts val="0"/>
                        </a:spcBef>
                        <a:spcAft>
                          <a:spcPts val="0"/>
                        </a:spcAft>
                      </a:pPr>
                      <a:r>
                        <a:rPr lang="en-US" sz="1800" b="1" kern="100" dirty="0">
                          <a:effectLst/>
                        </a:rPr>
                        <a:t>TRANSPORTATION USES</a:t>
                      </a:r>
                      <a:endParaRPr lang="en-US" sz="1800" b="1"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tcPr>
                </a:tc>
                <a:extLst>
                  <a:ext uri="{0D108BD9-81ED-4DB2-BD59-A6C34878D82A}">
                    <a16:rowId xmlns:a16="http://schemas.microsoft.com/office/drawing/2014/main" val="883604135"/>
                  </a:ext>
                </a:extLst>
              </a:tr>
              <a:tr h="0">
                <a:tc>
                  <a:txBody>
                    <a:bodyPr/>
                    <a:lstStyle/>
                    <a:p>
                      <a:pPr marL="0" marR="0">
                        <a:lnSpc>
                          <a:spcPct val="107000"/>
                        </a:lnSpc>
                        <a:spcBef>
                          <a:spcPts val="0"/>
                        </a:spcBef>
                        <a:spcAft>
                          <a:spcPts val="0"/>
                        </a:spcAft>
                      </a:pPr>
                      <a:r>
                        <a:rPr lang="en-US" sz="1800" b="0" kern="100">
                          <a:effectLst/>
                        </a:rPr>
                        <a:t>Boat storage (wet and dry)</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C</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dirty="0">
                          <a:effectLst/>
                        </a:rPr>
                        <a:t> </a:t>
                      </a:r>
                      <a:endParaRPr lang="en-US" sz="1800" b="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tcPr>
                </a:tc>
                <a:extLst>
                  <a:ext uri="{0D108BD9-81ED-4DB2-BD59-A6C34878D82A}">
                    <a16:rowId xmlns:a16="http://schemas.microsoft.com/office/drawing/2014/main" val="1193496969"/>
                  </a:ext>
                </a:extLst>
              </a:tr>
              <a:tr h="0">
                <a:tc>
                  <a:txBody>
                    <a:bodyPr/>
                    <a:lstStyle/>
                    <a:p>
                      <a:pPr marL="0" marR="0">
                        <a:lnSpc>
                          <a:spcPct val="107000"/>
                        </a:lnSpc>
                        <a:spcBef>
                          <a:spcPts val="0"/>
                        </a:spcBef>
                        <a:spcAft>
                          <a:spcPts val="0"/>
                        </a:spcAft>
                      </a:pPr>
                      <a:r>
                        <a:rPr lang="en-US" sz="1800" b="0" kern="100">
                          <a:effectLst/>
                        </a:rPr>
                        <a:t>Marinas</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C</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C</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C</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CC</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tcPr>
                </a:tc>
                <a:extLst>
                  <a:ext uri="{0D108BD9-81ED-4DB2-BD59-A6C34878D82A}">
                    <a16:rowId xmlns:a16="http://schemas.microsoft.com/office/drawing/2014/main" val="2473015888"/>
                  </a:ext>
                </a:extLst>
              </a:tr>
              <a:tr h="0">
                <a:tc>
                  <a:txBody>
                    <a:bodyPr/>
                    <a:lstStyle/>
                    <a:p>
                      <a:pPr marL="0" marR="0">
                        <a:lnSpc>
                          <a:spcPct val="107000"/>
                        </a:lnSpc>
                        <a:spcBef>
                          <a:spcPts val="0"/>
                        </a:spcBef>
                        <a:spcAft>
                          <a:spcPts val="0"/>
                        </a:spcAft>
                      </a:pPr>
                      <a:r>
                        <a:rPr lang="en-US" sz="1800" b="0" kern="100">
                          <a:effectLst/>
                        </a:rPr>
                        <a:t>Parking garages (principal use)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174.048</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P</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P</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P</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dirty="0">
                          <a:effectLst/>
                        </a:rPr>
                        <a:t>P</a:t>
                      </a:r>
                      <a:endParaRPr lang="en-US" sz="1800" b="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tcPr>
                </a:tc>
                <a:extLst>
                  <a:ext uri="{0D108BD9-81ED-4DB2-BD59-A6C34878D82A}">
                    <a16:rowId xmlns:a16="http://schemas.microsoft.com/office/drawing/2014/main" val="2470473724"/>
                  </a:ext>
                </a:extLst>
              </a:tr>
              <a:tr h="0">
                <a:tc>
                  <a:txBody>
                    <a:bodyPr/>
                    <a:lstStyle/>
                    <a:p>
                      <a:pPr marL="0" marR="0">
                        <a:lnSpc>
                          <a:spcPct val="107000"/>
                        </a:lnSpc>
                        <a:spcBef>
                          <a:spcPts val="0"/>
                        </a:spcBef>
                        <a:spcAft>
                          <a:spcPts val="0"/>
                        </a:spcAft>
                      </a:pPr>
                      <a:r>
                        <a:rPr lang="en-US" sz="1800" b="0" kern="100">
                          <a:effectLst/>
                        </a:rPr>
                        <a:t>Surface parking lots (principal use)</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P</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dirty="0">
                          <a:effectLst/>
                        </a:rPr>
                        <a:t> </a:t>
                      </a:r>
                      <a:endParaRPr lang="en-US" sz="1800" b="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tcPr>
                </a:tc>
                <a:extLst>
                  <a:ext uri="{0D108BD9-81ED-4DB2-BD59-A6C34878D82A}">
                    <a16:rowId xmlns:a16="http://schemas.microsoft.com/office/drawing/2014/main" val="4265913276"/>
                  </a:ext>
                </a:extLst>
              </a:tr>
              <a:tr h="0">
                <a:tc>
                  <a:txBody>
                    <a:bodyPr/>
                    <a:lstStyle/>
                    <a:p>
                      <a:pPr marL="0" marR="0">
                        <a:lnSpc>
                          <a:spcPct val="107000"/>
                        </a:lnSpc>
                        <a:spcBef>
                          <a:spcPts val="0"/>
                        </a:spcBef>
                        <a:spcAft>
                          <a:spcPts val="0"/>
                        </a:spcAft>
                      </a:pPr>
                      <a:r>
                        <a:rPr lang="en-US" sz="1800" b="1" kern="100" dirty="0">
                          <a:effectLst/>
                        </a:rPr>
                        <a:t>UTILITY USES</a:t>
                      </a:r>
                      <a:endParaRPr lang="en-US" sz="1800" b="1"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dirty="0">
                          <a:effectLst/>
                        </a:rPr>
                        <a:t> </a:t>
                      </a:r>
                      <a:endParaRPr lang="en-US" sz="1800" b="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tcPr>
                </a:tc>
                <a:extLst>
                  <a:ext uri="{0D108BD9-81ED-4DB2-BD59-A6C34878D82A}">
                    <a16:rowId xmlns:a16="http://schemas.microsoft.com/office/drawing/2014/main" val="2225009948"/>
                  </a:ext>
                </a:extLst>
              </a:tr>
              <a:tr h="0">
                <a:tc>
                  <a:txBody>
                    <a:bodyPr/>
                    <a:lstStyle/>
                    <a:p>
                      <a:pPr marL="0" marR="0">
                        <a:lnSpc>
                          <a:spcPct val="107000"/>
                        </a:lnSpc>
                        <a:spcBef>
                          <a:spcPts val="0"/>
                        </a:spcBef>
                        <a:spcAft>
                          <a:spcPts val="0"/>
                        </a:spcAft>
                      </a:pPr>
                      <a:r>
                        <a:rPr lang="en-US" sz="1800" b="0" kern="100" dirty="0">
                          <a:effectLst/>
                        </a:rPr>
                        <a:t>Commercial towers</a:t>
                      </a:r>
                      <a:endParaRPr lang="en-US" sz="1800" b="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C</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dirty="0">
                          <a:effectLst/>
                        </a:rPr>
                        <a:t> </a:t>
                      </a:r>
                      <a:endParaRPr lang="en-US" sz="1800" b="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tcPr>
                </a:tc>
                <a:extLst>
                  <a:ext uri="{0D108BD9-81ED-4DB2-BD59-A6C34878D82A}">
                    <a16:rowId xmlns:a16="http://schemas.microsoft.com/office/drawing/2014/main" val="1301121598"/>
                  </a:ext>
                </a:extLst>
              </a:tr>
              <a:tr h="0">
                <a:tc>
                  <a:txBody>
                    <a:bodyPr/>
                    <a:lstStyle/>
                    <a:p>
                      <a:pPr marL="0" marR="0">
                        <a:lnSpc>
                          <a:spcPct val="107000"/>
                        </a:lnSpc>
                        <a:spcBef>
                          <a:spcPts val="0"/>
                        </a:spcBef>
                        <a:spcAft>
                          <a:spcPts val="0"/>
                        </a:spcAft>
                      </a:pPr>
                      <a:r>
                        <a:rPr lang="en-US" sz="1800" b="0" kern="100" dirty="0">
                          <a:effectLst/>
                        </a:rPr>
                        <a:t>Communication towers and facilities</a:t>
                      </a:r>
                      <a:endParaRPr lang="en-US" sz="1800" b="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174.034</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C</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C</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tcPr>
                </a:tc>
                <a:extLst>
                  <a:ext uri="{0D108BD9-81ED-4DB2-BD59-A6C34878D82A}">
                    <a16:rowId xmlns:a16="http://schemas.microsoft.com/office/drawing/2014/main" val="1816538707"/>
                  </a:ext>
                </a:extLst>
              </a:tr>
              <a:tr h="0">
                <a:tc>
                  <a:txBody>
                    <a:bodyPr/>
                    <a:lstStyle/>
                    <a:p>
                      <a:pPr marL="0" marR="0">
                        <a:lnSpc>
                          <a:spcPct val="107000"/>
                        </a:lnSpc>
                        <a:spcBef>
                          <a:spcPts val="0"/>
                        </a:spcBef>
                        <a:spcAft>
                          <a:spcPts val="0"/>
                        </a:spcAft>
                      </a:pPr>
                      <a:r>
                        <a:rPr lang="en-US" sz="1800" b="0" kern="100">
                          <a:effectLst/>
                        </a:rPr>
                        <a:t>Communication towers and facilities, Camouflaged</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174.034</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C</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tcPr>
                </a:tc>
                <a:extLst>
                  <a:ext uri="{0D108BD9-81ED-4DB2-BD59-A6C34878D82A}">
                    <a16:rowId xmlns:a16="http://schemas.microsoft.com/office/drawing/2014/main" val="1988483471"/>
                  </a:ext>
                </a:extLst>
              </a:tr>
              <a:tr h="0">
                <a:tc>
                  <a:txBody>
                    <a:bodyPr/>
                    <a:lstStyle/>
                    <a:p>
                      <a:pPr marL="0" marR="0">
                        <a:lnSpc>
                          <a:spcPct val="107000"/>
                        </a:lnSpc>
                        <a:spcBef>
                          <a:spcPts val="0"/>
                        </a:spcBef>
                        <a:spcAft>
                          <a:spcPts val="0"/>
                        </a:spcAft>
                      </a:pPr>
                      <a:r>
                        <a:rPr lang="en-US" sz="1800" b="0" kern="100" dirty="0">
                          <a:effectLst/>
                        </a:rPr>
                        <a:t>Public utility facilities</a:t>
                      </a:r>
                      <a:endParaRPr lang="en-US" sz="1800" b="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dirty="0">
                          <a:effectLst/>
                        </a:rPr>
                        <a:t> </a:t>
                      </a:r>
                      <a:endParaRPr lang="en-US" sz="1800" b="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dirty="0">
                          <a:effectLst/>
                        </a:rPr>
                        <a:t>C</a:t>
                      </a:r>
                      <a:endParaRPr lang="en-US" sz="1800" b="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dirty="0">
                          <a:effectLst/>
                        </a:rPr>
                        <a:t>C</a:t>
                      </a:r>
                      <a:endParaRPr lang="en-US" sz="1800" b="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dirty="0">
                          <a:effectLst/>
                        </a:rPr>
                        <a:t>P</a:t>
                      </a:r>
                      <a:endParaRPr lang="en-US" sz="1800" b="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dirty="0">
                          <a:effectLst/>
                        </a:rPr>
                        <a:t>P</a:t>
                      </a:r>
                      <a:endParaRPr lang="en-US" sz="1800" b="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dirty="0">
                          <a:effectLst/>
                        </a:rPr>
                        <a:t>P</a:t>
                      </a:r>
                      <a:endParaRPr lang="en-US" sz="1800" b="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dirty="0">
                          <a:effectLst/>
                        </a:rPr>
                        <a:t>P</a:t>
                      </a:r>
                      <a:endParaRPr lang="en-US" sz="1800" b="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dirty="0">
                          <a:effectLst/>
                        </a:rPr>
                        <a:t>P</a:t>
                      </a:r>
                      <a:endParaRPr lang="en-US" sz="1800" b="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tcPr>
                </a:tc>
                <a:extLst>
                  <a:ext uri="{0D108BD9-81ED-4DB2-BD59-A6C34878D82A}">
                    <a16:rowId xmlns:a16="http://schemas.microsoft.com/office/drawing/2014/main" val="1152263467"/>
                  </a:ext>
                </a:extLst>
              </a:tr>
            </a:tbl>
          </a:graphicData>
        </a:graphic>
      </p:graphicFrame>
      <p:graphicFrame>
        <p:nvGraphicFramePr>
          <p:cNvPr id="11" name="Table 10">
            <a:extLst>
              <a:ext uri="{FF2B5EF4-FFF2-40B4-BE49-F238E27FC236}">
                <a16:creationId xmlns:a16="http://schemas.microsoft.com/office/drawing/2014/main" id="{2315D9B7-7C72-AB9F-A9EF-85176445C9FD}"/>
              </a:ext>
            </a:extLst>
          </p:cNvPr>
          <p:cNvGraphicFramePr>
            <a:graphicFrameLocks noGrp="1"/>
          </p:cNvGraphicFramePr>
          <p:nvPr>
            <p:extLst>
              <p:ext uri="{D42A27DB-BD31-4B8C-83A1-F6EECF244321}">
                <p14:modId xmlns:p14="http://schemas.microsoft.com/office/powerpoint/2010/main" val="4144013113"/>
              </p:ext>
            </p:extLst>
          </p:nvPr>
        </p:nvGraphicFramePr>
        <p:xfrm>
          <a:off x="31710148" y="6371833"/>
          <a:ext cx="10326940" cy="15946993"/>
        </p:xfrm>
        <a:graphic>
          <a:graphicData uri="http://schemas.openxmlformats.org/drawingml/2006/table">
            <a:tbl>
              <a:tblPr firstRow="1" firstCol="1" bandRow="1">
                <a:tableStyleId>{69012ECD-51FC-41F1-AA8D-1B2483CD663E}</a:tableStyleId>
              </a:tblPr>
              <a:tblGrid>
                <a:gridCol w="5566438">
                  <a:extLst>
                    <a:ext uri="{9D8B030D-6E8A-4147-A177-3AD203B41FA5}">
                      <a16:colId xmlns:a16="http://schemas.microsoft.com/office/drawing/2014/main" val="2206273913"/>
                    </a:ext>
                  </a:extLst>
                </a:gridCol>
                <a:gridCol w="1637396">
                  <a:extLst>
                    <a:ext uri="{9D8B030D-6E8A-4147-A177-3AD203B41FA5}">
                      <a16:colId xmlns:a16="http://schemas.microsoft.com/office/drawing/2014/main" val="1901827042"/>
                    </a:ext>
                  </a:extLst>
                </a:gridCol>
                <a:gridCol w="781296">
                  <a:extLst>
                    <a:ext uri="{9D8B030D-6E8A-4147-A177-3AD203B41FA5}">
                      <a16:colId xmlns:a16="http://schemas.microsoft.com/office/drawing/2014/main" val="1107553814"/>
                    </a:ext>
                  </a:extLst>
                </a:gridCol>
                <a:gridCol w="781296">
                  <a:extLst>
                    <a:ext uri="{9D8B030D-6E8A-4147-A177-3AD203B41FA5}">
                      <a16:colId xmlns:a16="http://schemas.microsoft.com/office/drawing/2014/main" val="3241712487"/>
                    </a:ext>
                  </a:extLst>
                </a:gridCol>
                <a:gridCol w="781296">
                  <a:extLst>
                    <a:ext uri="{9D8B030D-6E8A-4147-A177-3AD203B41FA5}">
                      <a16:colId xmlns:a16="http://schemas.microsoft.com/office/drawing/2014/main" val="2842087896"/>
                    </a:ext>
                  </a:extLst>
                </a:gridCol>
                <a:gridCol w="779218">
                  <a:extLst>
                    <a:ext uri="{9D8B030D-6E8A-4147-A177-3AD203B41FA5}">
                      <a16:colId xmlns:a16="http://schemas.microsoft.com/office/drawing/2014/main" val="947249125"/>
                    </a:ext>
                  </a:extLst>
                </a:gridCol>
              </a:tblGrid>
              <a:tr h="468525">
                <a:tc>
                  <a:txBody>
                    <a:bodyPr/>
                    <a:lstStyle/>
                    <a:p>
                      <a:pPr marL="0" marR="0">
                        <a:lnSpc>
                          <a:spcPct val="107000"/>
                        </a:lnSpc>
                        <a:spcBef>
                          <a:spcPts val="0"/>
                        </a:spcBef>
                        <a:spcAft>
                          <a:spcPts val="0"/>
                        </a:spcAft>
                      </a:pPr>
                      <a:r>
                        <a:rPr lang="en-US" sz="1800" b="1" kern="100" dirty="0">
                          <a:effectLst/>
                        </a:rPr>
                        <a:t>USE</a:t>
                      </a:r>
                      <a:endParaRPr lang="en-US" sz="1800" b="1"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1" kern="100">
                          <a:effectLst/>
                        </a:rPr>
                        <a:t>See Section</a:t>
                      </a:r>
                      <a:endParaRPr lang="en-US" sz="1800" b="1"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1" kern="100" dirty="0">
                          <a:effectLst/>
                        </a:rPr>
                        <a:t>LI</a:t>
                      </a:r>
                      <a:endParaRPr lang="en-US" sz="1800" b="1"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1" kern="100" dirty="0">
                          <a:effectLst/>
                        </a:rPr>
                        <a:t>HI</a:t>
                      </a:r>
                      <a:endParaRPr lang="en-US" sz="1800" b="1"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1" kern="100" dirty="0">
                          <a:effectLst/>
                        </a:rPr>
                        <a:t>IU</a:t>
                      </a:r>
                      <a:endParaRPr lang="en-US" sz="1800" b="1"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1" kern="100" dirty="0">
                          <a:effectLst/>
                        </a:rPr>
                        <a:t>C</a:t>
                      </a:r>
                      <a:endParaRPr lang="en-US" sz="1800" b="1"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lnL w="12700" cap="flat" cmpd="sng" algn="ctr">
                      <a:solidFill>
                        <a:schemeClr val="bg1">
                          <a:lumMod val="75000"/>
                        </a:schemeClr>
                      </a:solidFill>
                      <a:prstDash val="solid"/>
                      <a:round/>
                      <a:headEnd type="none" w="med" len="med"/>
                      <a:tailEnd type="none" w="med" len="med"/>
                    </a:lnL>
                  </a:tcPr>
                </a:tc>
                <a:extLst>
                  <a:ext uri="{0D108BD9-81ED-4DB2-BD59-A6C34878D82A}">
                    <a16:rowId xmlns:a16="http://schemas.microsoft.com/office/drawing/2014/main" val="3053679131"/>
                  </a:ext>
                </a:extLst>
              </a:tr>
              <a:tr h="0">
                <a:tc>
                  <a:txBody>
                    <a:bodyPr/>
                    <a:lstStyle/>
                    <a:p>
                      <a:pPr marL="0" marR="0">
                        <a:lnSpc>
                          <a:spcPct val="107000"/>
                        </a:lnSpc>
                        <a:spcBef>
                          <a:spcPts val="0"/>
                        </a:spcBef>
                        <a:spcAft>
                          <a:spcPts val="0"/>
                        </a:spcAft>
                      </a:pPr>
                      <a:r>
                        <a:rPr lang="en-US" sz="1800" b="1" kern="100" dirty="0">
                          <a:effectLst/>
                        </a:rPr>
                        <a:t>COMMERCIAL   - RETAIL USES</a:t>
                      </a:r>
                      <a:endParaRPr lang="en-US" sz="1800" b="1"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tcPr>
                </a:tc>
                <a:extLst>
                  <a:ext uri="{0D108BD9-81ED-4DB2-BD59-A6C34878D82A}">
                    <a16:rowId xmlns:a16="http://schemas.microsoft.com/office/drawing/2014/main" val="4056390864"/>
                  </a:ext>
                </a:extLst>
              </a:tr>
              <a:tr h="0">
                <a:tc>
                  <a:txBody>
                    <a:bodyPr/>
                    <a:lstStyle/>
                    <a:p>
                      <a:pPr marL="0" marR="0">
                        <a:lnSpc>
                          <a:spcPct val="107000"/>
                        </a:lnSpc>
                        <a:spcBef>
                          <a:spcPts val="0"/>
                        </a:spcBef>
                        <a:spcAft>
                          <a:spcPts val="0"/>
                        </a:spcAft>
                      </a:pPr>
                      <a:r>
                        <a:rPr lang="en-US" sz="1800" b="0" kern="100">
                          <a:effectLst/>
                        </a:rPr>
                        <a:t>Fuel stations</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dirty="0">
                          <a:effectLst/>
                        </a:rPr>
                        <a:t>174.041</a:t>
                      </a:r>
                      <a:endParaRPr lang="en-US" sz="1800" b="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C</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C</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dirty="0">
                          <a:effectLst/>
                        </a:rPr>
                        <a:t> </a:t>
                      </a:r>
                      <a:endParaRPr lang="en-US" sz="1800" b="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tcPr>
                </a:tc>
                <a:extLst>
                  <a:ext uri="{0D108BD9-81ED-4DB2-BD59-A6C34878D82A}">
                    <a16:rowId xmlns:a16="http://schemas.microsoft.com/office/drawing/2014/main" val="4059840231"/>
                  </a:ext>
                </a:extLst>
              </a:tr>
              <a:tr h="0">
                <a:tc>
                  <a:txBody>
                    <a:bodyPr/>
                    <a:lstStyle/>
                    <a:p>
                      <a:pPr marL="0" marR="0">
                        <a:lnSpc>
                          <a:spcPct val="107000"/>
                        </a:lnSpc>
                        <a:spcBef>
                          <a:spcPts val="0"/>
                        </a:spcBef>
                        <a:spcAft>
                          <a:spcPts val="0"/>
                        </a:spcAft>
                      </a:pPr>
                      <a:r>
                        <a:rPr lang="en-US" sz="1800" b="0" kern="100" dirty="0">
                          <a:effectLst/>
                        </a:rPr>
                        <a:t>Mobile home and RV sales, rental, and leasing</a:t>
                      </a:r>
                      <a:endParaRPr lang="en-US" sz="1800" b="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174.054</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P</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P</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dirty="0">
                          <a:effectLst/>
                        </a:rPr>
                        <a:t> </a:t>
                      </a:r>
                      <a:endParaRPr lang="en-US" sz="1800" b="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tcPr>
                </a:tc>
                <a:extLst>
                  <a:ext uri="{0D108BD9-81ED-4DB2-BD59-A6C34878D82A}">
                    <a16:rowId xmlns:a16="http://schemas.microsoft.com/office/drawing/2014/main" val="1483427595"/>
                  </a:ext>
                </a:extLst>
              </a:tr>
              <a:tr h="0">
                <a:tc>
                  <a:txBody>
                    <a:bodyPr/>
                    <a:lstStyle/>
                    <a:p>
                      <a:pPr marL="0" marR="0">
                        <a:lnSpc>
                          <a:spcPct val="107000"/>
                        </a:lnSpc>
                        <a:spcBef>
                          <a:spcPts val="0"/>
                        </a:spcBef>
                        <a:spcAft>
                          <a:spcPts val="0"/>
                        </a:spcAft>
                      </a:pPr>
                      <a:r>
                        <a:rPr lang="en-US" sz="1800" b="0" kern="100">
                          <a:effectLst/>
                        </a:rPr>
                        <a:t>Propane, and natural gas dispensaries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174.041</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C</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P</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dirty="0">
                          <a:effectLst/>
                        </a:rPr>
                        <a:t> </a:t>
                      </a:r>
                      <a:endParaRPr lang="en-US" sz="1800" b="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tcPr>
                </a:tc>
                <a:extLst>
                  <a:ext uri="{0D108BD9-81ED-4DB2-BD59-A6C34878D82A}">
                    <a16:rowId xmlns:a16="http://schemas.microsoft.com/office/drawing/2014/main" val="2006905217"/>
                  </a:ext>
                </a:extLst>
              </a:tr>
              <a:tr h="0">
                <a:tc>
                  <a:txBody>
                    <a:bodyPr/>
                    <a:lstStyle/>
                    <a:p>
                      <a:pPr marL="0" marR="0">
                        <a:lnSpc>
                          <a:spcPct val="107000"/>
                        </a:lnSpc>
                        <a:spcBef>
                          <a:spcPts val="0"/>
                        </a:spcBef>
                        <a:spcAft>
                          <a:spcPts val="0"/>
                        </a:spcAft>
                      </a:pPr>
                      <a:r>
                        <a:rPr lang="en-US" sz="1800" b="1" kern="100" dirty="0">
                          <a:effectLst/>
                        </a:rPr>
                        <a:t>COMMERCIAL - SERVICE USES</a:t>
                      </a:r>
                      <a:endParaRPr lang="en-US" sz="1800" b="1"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dirty="0">
                          <a:effectLst/>
                        </a:rPr>
                        <a:t> </a:t>
                      </a:r>
                      <a:endParaRPr lang="en-US" sz="1800" b="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tcPr>
                </a:tc>
                <a:extLst>
                  <a:ext uri="{0D108BD9-81ED-4DB2-BD59-A6C34878D82A}">
                    <a16:rowId xmlns:a16="http://schemas.microsoft.com/office/drawing/2014/main" val="2240889903"/>
                  </a:ext>
                </a:extLst>
              </a:tr>
              <a:tr h="0">
                <a:tc>
                  <a:txBody>
                    <a:bodyPr/>
                    <a:lstStyle/>
                    <a:p>
                      <a:pPr marL="0" marR="0">
                        <a:lnSpc>
                          <a:spcPct val="107000"/>
                        </a:lnSpc>
                        <a:spcBef>
                          <a:spcPts val="0"/>
                        </a:spcBef>
                        <a:spcAft>
                          <a:spcPts val="0"/>
                        </a:spcAft>
                      </a:pPr>
                      <a:r>
                        <a:rPr lang="en-US" sz="1800" b="0" kern="100">
                          <a:effectLst/>
                        </a:rPr>
                        <a:t>Building materials establishment</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P</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P</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dirty="0">
                          <a:effectLst/>
                        </a:rPr>
                        <a:t> </a:t>
                      </a:r>
                      <a:endParaRPr lang="en-US" sz="1800" b="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tcPr>
                </a:tc>
                <a:extLst>
                  <a:ext uri="{0D108BD9-81ED-4DB2-BD59-A6C34878D82A}">
                    <a16:rowId xmlns:a16="http://schemas.microsoft.com/office/drawing/2014/main" val="2492897688"/>
                  </a:ext>
                </a:extLst>
              </a:tr>
              <a:tr h="0">
                <a:tc>
                  <a:txBody>
                    <a:bodyPr/>
                    <a:lstStyle/>
                    <a:p>
                      <a:pPr marL="0" marR="0">
                        <a:lnSpc>
                          <a:spcPct val="107000"/>
                        </a:lnSpc>
                        <a:spcBef>
                          <a:spcPts val="0"/>
                        </a:spcBef>
                        <a:spcAft>
                          <a:spcPts val="0"/>
                        </a:spcAft>
                      </a:pPr>
                      <a:r>
                        <a:rPr lang="en-US" sz="1800" b="0" kern="100" dirty="0">
                          <a:effectLst/>
                        </a:rPr>
                        <a:t>Medical Recycling Facility</a:t>
                      </a:r>
                      <a:endParaRPr lang="en-US" sz="1800" b="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P</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P</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dirty="0">
                          <a:effectLst/>
                        </a:rPr>
                        <a:t> </a:t>
                      </a:r>
                      <a:endParaRPr lang="en-US" sz="1800" b="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tcPr>
                </a:tc>
                <a:extLst>
                  <a:ext uri="{0D108BD9-81ED-4DB2-BD59-A6C34878D82A}">
                    <a16:rowId xmlns:a16="http://schemas.microsoft.com/office/drawing/2014/main" val="3715375063"/>
                  </a:ext>
                </a:extLst>
              </a:tr>
              <a:tr h="0">
                <a:tc>
                  <a:txBody>
                    <a:bodyPr/>
                    <a:lstStyle/>
                    <a:p>
                      <a:pPr marL="0" marR="0">
                        <a:lnSpc>
                          <a:spcPct val="107000"/>
                        </a:lnSpc>
                        <a:spcBef>
                          <a:spcPts val="0"/>
                        </a:spcBef>
                        <a:spcAft>
                          <a:spcPts val="0"/>
                        </a:spcAft>
                      </a:pPr>
                      <a:r>
                        <a:rPr lang="en-US" sz="1800" b="0" kern="100">
                          <a:effectLst/>
                        </a:rPr>
                        <a:t>Research and development facilities</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P</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P</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tcPr>
                </a:tc>
                <a:extLst>
                  <a:ext uri="{0D108BD9-81ED-4DB2-BD59-A6C34878D82A}">
                    <a16:rowId xmlns:a16="http://schemas.microsoft.com/office/drawing/2014/main" val="3158537646"/>
                  </a:ext>
                </a:extLst>
              </a:tr>
              <a:tr h="0">
                <a:tc>
                  <a:txBody>
                    <a:bodyPr/>
                    <a:lstStyle/>
                    <a:p>
                      <a:pPr marL="0" marR="0">
                        <a:lnSpc>
                          <a:spcPct val="107000"/>
                        </a:lnSpc>
                        <a:spcBef>
                          <a:spcPts val="0"/>
                        </a:spcBef>
                        <a:spcAft>
                          <a:spcPts val="0"/>
                        </a:spcAft>
                      </a:pPr>
                      <a:r>
                        <a:rPr lang="en-US" sz="1800" b="0" kern="100">
                          <a:effectLst/>
                        </a:rPr>
                        <a:t>Service establishments, intensive</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P</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P</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dirty="0">
                          <a:effectLst/>
                        </a:rPr>
                        <a:t> </a:t>
                      </a:r>
                      <a:endParaRPr lang="en-US" sz="1800" b="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tcPr>
                </a:tc>
                <a:extLst>
                  <a:ext uri="{0D108BD9-81ED-4DB2-BD59-A6C34878D82A}">
                    <a16:rowId xmlns:a16="http://schemas.microsoft.com/office/drawing/2014/main" val="459082780"/>
                  </a:ext>
                </a:extLst>
              </a:tr>
              <a:tr h="0">
                <a:tc>
                  <a:txBody>
                    <a:bodyPr/>
                    <a:lstStyle/>
                    <a:p>
                      <a:pPr marL="0" marR="0">
                        <a:lnSpc>
                          <a:spcPct val="107000"/>
                        </a:lnSpc>
                        <a:spcBef>
                          <a:spcPts val="0"/>
                        </a:spcBef>
                        <a:spcAft>
                          <a:spcPts val="0"/>
                        </a:spcAft>
                      </a:pPr>
                      <a:r>
                        <a:rPr lang="en-US" sz="1800" b="0" kern="100">
                          <a:effectLst/>
                        </a:rPr>
                        <a:t>Vehicle repair, heavy</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174.055</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P</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P</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dirty="0">
                          <a:effectLst/>
                        </a:rPr>
                        <a:t> </a:t>
                      </a:r>
                      <a:endParaRPr lang="en-US" sz="1800" b="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tcPr>
                </a:tc>
                <a:extLst>
                  <a:ext uri="{0D108BD9-81ED-4DB2-BD59-A6C34878D82A}">
                    <a16:rowId xmlns:a16="http://schemas.microsoft.com/office/drawing/2014/main" val="1064980823"/>
                  </a:ext>
                </a:extLst>
              </a:tr>
              <a:tr h="0">
                <a:tc>
                  <a:txBody>
                    <a:bodyPr/>
                    <a:lstStyle/>
                    <a:p>
                      <a:pPr marL="0" marR="0">
                        <a:lnSpc>
                          <a:spcPct val="107000"/>
                        </a:lnSpc>
                        <a:spcBef>
                          <a:spcPts val="0"/>
                        </a:spcBef>
                        <a:spcAft>
                          <a:spcPts val="0"/>
                        </a:spcAft>
                      </a:pPr>
                      <a:r>
                        <a:rPr lang="en-US" sz="1800" b="0" kern="100">
                          <a:effectLst/>
                        </a:rPr>
                        <a:t>Veterinary hospitals and clinics (including boarding of animals)</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P</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P</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dirty="0">
                          <a:effectLst/>
                        </a:rPr>
                        <a:t> </a:t>
                      </a:r>
                      <a:endParaRPr lang="en-US" sz="1800" b="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tcPr>
                </a:tc>
                <a:extLst>
                  <a:ext uri="{0D108BD9-81ED-4DB2-BD59-A6C34878D82A}">
                    <a16:rowId xmlns:a16="http://schemas.microsoft.com/office/drawing/2014/main" val="4245221041"/>
                  </a:ext>
                </a:extLst>
              </a:tr>
              <a:tr h="0">
                <a:tc>
                  <a:txBody>
                    <a:bodyPr/>
                    <a:lstStyle/>
                    <a:p>
                      <a:pPr marL="0" marR="0">
                        <a:lnSpc>
                          <a:spcPct val="107000"/>
                        </a:lnSpc>
                        <a:spcBef>
                          <a:spcPts val="0"/>
                        </a:spcBef>
                        <a:spcAft>
                          <a:spcPts val="0"/>
                        </a:spcAft>
                      </a:pPr>
                      <a:r>
                        <a:rPr lang="en-US" sz="1800" b="1" kern="100" dirty="0">
                          <a:effectLst/>
                        </a:rPr>
                        <a:t>INDUSTRIAL/WAREHOUSING USES</a:t>
                      </a:r>
                      <a:endParaRPr lang="en-US" sz="1800" b="1"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dirty="0">
                          <a:effectLst/>
                        </a:rPr>
                        <a:t> </a:t>
                      </a:r>
                      <a:endParaRPr lang="en-US" sz="1800" b="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tcPr>
                </a:tc>
                <a:extLst>
                  <a:ext uri="{0D108BD9-81ED-4DB2-BD59-A6C34878D82A}">
                    <a16:rowId xmlns:a16="http://schemas.microsoft.com/office/drawing/2014/main" val="1913366239"/>
                  </a:ext>
                </a:extLst>
              </a:tr>
              <a:tr h="0">
                <a:tc>
                  <a:txBody>
                    <a:bodyPr/>
                    <a:lstStyle/>
                    <a:p>
                      <a:pPr marL="0" marR="0">
                        <a:lnSpc>
                          <a:spcPct val="107000"/>
                        </a:lnSpc>
                        <a:spcBef>
                          <a:spcPts val="0"/>
                        </a:spcBef>
                        <a:spcAft>
                          <a:spcPts val="0"/>
                        </a:spcAft>
                      </a:pPr>
                      <a:r>
                        <a:rPr lang="en-US" sz="1800" b="0" kern="100">
                          <a:effectLst/>
                        </a:rPr>
                        <a:t>Industrial, heavy</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C</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P</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tcPr>
                </a:tc>
                <a:extLst>
                  <a:ext uri="{0D108BD9-81ED-4DB2-BD59-A6C34878D82A}">
                    <a16:rowId xmlns:a16="http://schemas.microsoft.com/office/drawing/2014/main" val="1561935888"/>
                  </a:ext>
                </a:extLst>
              </a:tr>
              <a:tr h="0">
                <a:tc>
                  <a:txBody>
                    <a:bodyPr/>
                    <a:lstStyle/>
                    <a:p>
                      <a:pPr marL="0" marR="0">
                        <a:lnSpc>
                          <a:spcPct val="107000"/>
                        </a:lnSpc>
                        <a:spcBef>
                          <a:spcPts val="0"/>
                        </a:spcBef>
                        <a:spcAft>
                          <a:spcPts val="0"/>
                        </a:spcAft>
                      </a:pPr>
                      <a:r>
                        <a:rPr lang="en-US" sz="1800" b="0" kern="100">
                          <a:effectLst/>
                        </a:rPr>
                        <a:t>Industrial, light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P</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P</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tcPr>
                </a:tc>
                <a:extLst>
                  <a:ext uri="{0D108BD9-81ED-4DB2-BD59-A6C34878D82A}">
                    <a16:rowId xmlns:a16="http://schemas.microsoft.com/office/drawing/2014/main" val="3701162950"/>
                  </a:ext>
                </a:extLst>
              </a:tr>
              <a:tr h="0">
                <a:tc>
                  <a:txBody>
                    <a:bodyPr/>
                    <a:lstStyle/>
                    <a:p>
                      <a:pPr marL="0" marR="0">
                        <a:lnSpc>
                          <a:spcPct val="107000"/>
                        </a:lnSpc>
                        <a:spcBef>
                          <a:spcPts val="0"/>
                        </a:spcBef>
                        <a:spcAft>
                          <a:spcPts val="0"/>
                        </a:spcAft>
                      </a:pPr>
                      <a:r>
                        <a:rPr lang="en-US" sz="1800" b="0" kern="100">
                          <a:effectLst/>
                        </a:rPr>
                        <a:t>Self-storage facilities</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174.052</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P</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P</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tcPr>
                </a:tc>
                <a:extLst>
                  <a:ext uri="{0D108BD9-81ED-4DB2-BD59-A6C34878D82A}">
                    <a16:rowId xmlns:a16="http://schemas.microsoft.com/office/drawing/2014/main" val="3694929268"/>
                  </a:ext>
                </a:extLst>
              </a:tr>
              <a:tr h="0">
                <a:tc>
                  <a:txBody>
                    <a:bodyPr/>
                    <a:lstStyle/>
                    <a:p>
                      <a:pPr marL="0" marR="0">
                        <a:lnSpc>
                          <a:spcPct val="107000"/>
                        </a:lnSpc>
                        <a:spcBef>
                          <a:spcPts val="0"/>
                        </a:spcBef>
                        <a:spcAft>
                          <a:spcPts val="0"/>
                        </a:spcAft>
                      </a:pPr>
                      <a:r>
                        <a:rPr lang="en-US" sz="1800" b="0" kern="100">
                          <a:effectLst/>
                        </a:rPr>
                        <a:t>Storage of towed vehicles</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P</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tcPr>
                </a:tc>
                <a:extLst>
                  <a:ext uri="{0D108BD9-81ED-4DB2-BD59-A6C34878D82A}">
                    <a16:rowId xmlns:a16="http://schemas.microsoft.com/office/drawing/2014/main" val="1457738491"/>
                  </a:ext>
                </a:extLst>
              </a:tr>
              <a:tr h="0">
                <a:tc>
                  <a:txBody>
                    <a:bodyPr/>
                    <a:lstStyle/>
                    <a:p>
                      <a:pPr marL="0" marR="0">
                        <a:lnSpc>
                          <a:spcPct val="107000"/>
                        </a:lnSpc>
                        <a:spcBef>
                          <a:spcPts val="0"/>
                        </a:spcBef>
                        <a:spcAft>
                          <a:spcPts val="0"/>
                        </a:spcAft>
                      </a:pPr>
                      <a:r>
                        <a:rPr lang="en-US" sz="1800" b="0" kern="100">
                          <a:effectLst/>
                        </a:rPr>
                        <a:t>Warehousing</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P</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P</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tcPr>
                </a:tc>
                <a:extLst>
                  <a:ext uri="{0D108BD9-81ED-4DB2-BD59-A6C34878D82A}">
                    <a16:rowId xmlns:a16="http://schemas.microsoft.com/office/drawing/2014/main" val="3354698815"/>
                  </a:ext>
                </a:extLst>
              </a:tr>
              <a:tr h="0">
                <a:tc>
                  <a:txBody>
                    <a:bodyPr/>
                    <a:lstStyle/>
                    <a:p>
                      <a:pPr marL="0" marR="0">
                        <a:lnSpc>
                          <a:spcPct val="107000"/>
                        </a:lnSpc>
                        <a:spcBef>
                          <a:spcPts val="0"/>
                        </a:spcBef>
                        <a:spcAft>
                          <a:spcPts val="0"/>
                        </a:spcAft>
                      </a:pPr>
                      <a:r>
                        <a:rPr lang="en-US" sz="1800" b="0" kern="100">
                          <a:effectLst/>
                        </a:rPr>
                        <a:t>Welding and machine shops</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P</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tcPr>
                </a:tc>
                <a:extLst>
                  <a:ext uri="{0D108BD9-81ED-4DB2-BD59-A6C34878D82A}">
                    <a16:rowId xmlns:a16="http://schemas.microsoft.com/office/drawing/2014/main" val="796071635"/>
                  </a:ext>
                </a:extLst>
              </a:tr>
              <a:tr h="0">
                <a:tc>
                  <a:txBody>
                    <a:bodyPr/>
                    <a:lstStyle/>
                    <a:p>
                      <a:pPr marL="0" marR="0">
                        <a:lnSpc>
                          <a:spcPct val="107000"/>
                        </a:lnSpc>
                        <a:spcBef>
                          <a:spcPts val="0"/>
                        </a:spcBef>
                        <a:spcAft>
                          <a:spcPts val="0"/>
                        </a:spcAft>
                      </a:pPr>
                      <a:r>
                        <a:rPr lang="en-US" sz="1800" b="0" kern="100">
                          <a:effectLst/>
                        </a:rPr>
                        <a:t>Wholesaling</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P</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P</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tcPr>
                </a:tc>
                <a:extLst>
                  <a:ext uri="{0D108BD9-81ED-4DB2-BD59-A6C34878D82A}">
                    <a16:rowId xmlns:a16="http://schemas.microsoft.com/office/drawing/2014/main" val="470205560"/>
                  </a:ext>
                </a:extLst>
              </a:tr>
              <a:tr h="0">
                <a:tc>
                  <a:txBody>
                    <a:bodyPr/>
                    <a:lstStyle/>
                    <a:p>
                      <a:pPr marL="0" marR="0">
                        <a:lnSpc>
                          <a:spcPct val="107000"/>
                        </a:lnSpc>
                        <a:spcBef>
                          <a:spcPts val="0"/>
                        </a:spcBef>
                        <a:spcAft>
                          <a:spcPts val="0"/>
                        </a:spcAft>
                      </a:pPr>
                      <a:r>
                        <a:rPr lang="en-US" sz="1800" b="1" kern="100" dirty="0">
                          <a:effectLst/>
                        </a:rPr>
                        <a:t>INSTITUTIONAL USES</a:t>
                      </a:r>
                      <a:endParaRPr lang="en-US" sz="1800" b="1"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tcPr>
                </a:tc>
                <a:extLst>
                  <a:ext uri="{0D108BD9-81ED-4DB2-BD59-A6C34878D82A}">
                    <a16:rowId xmlns:a16="http://schemas.microsoft.com/office/drawing/2014/main" val="3290096820"/>
                  </a:ext>
                </a:extLst>
              </a:tr>
              <a:tr h="0">
                <a:tc>
                  <a:txBody>
                    <a:bodyPr/>
                    <a:lstStyle/>
                    <a:p>
                      <a:pPr marL="0" marR="0">
                        <a:lnSpc>
                          <a:spcPct val="107000"/>
                        </a:lnSpc>
                        <a:spcBef>
                          <a:spcPts val="0"/>
                        </a:spcBef>
                        <a:spcAft>
                          <a:spcPts val="0"/>
                        </a:spcAft>
                      </a:pPr>
                      <a:r>
                        <a:rPr lang="en-US" sz="1800" b="0" kern="100">
                          <a:effectLst/>
                        </a:rPr>
                        <a:t>Cemetery</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C</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tcPr>
                </a:tc>
                <a:extLst>
                  <a:ext uri="{0D108BD9-81ED-4DB2-BD59-A6C34878D82A}">
                    <a16:rowId xmlns:a16="http://schemas.microsoft.com/office/drawing/2014/main" val="257885597"/>
                  </a:ext>
                </a:extLst>
              </a:tr>
              <a:tr h="0">
                <a:tc>
                  <a:txBody>
                    <a:bodyPr/>
                    <a:lstStyle/>
                    <a:p>
                      <a:pPr marL="0" marR="0">
                        <a:lnSpc>
                          <a:spcPct val="107000"/>
                        </a:lnSpc>
                        <a:spcBef>
                          <a:spcPts val="0"/>
                        </a:spcBef>
                        <a:spcAft>
                          <a:spcPts val="0"/>
                        </a:spcAft>
                      </a:pPr>
                      <a:r>
                        <a:rPr lang="en-US" sz="1800" b="0" kern="100">
                          <a:effectLst/>
                        </a:rPr>
                        <a:t>Churches</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P</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tcPr>
                </a:tc>
                <a:extLst>
                  <a:ext uri="{0D108BD9-81ED-4DB2-BD59-A6C34878D82A}">
                    <a16:rowId xmlns:a16="http://schemas.microsoft.com/office/drawing/2014/main" val="2667150843"/>
                  </a:ext>
                </a:extLst>
              </a:tr>
              <a:tr h="0">
                <a:tc>
                  <a:txBody>
                    <a:bodyPr/>
                    <a:lstStyle/>
                    <a:p>
                      <a:pPr marL="0" marR="0">
                        <a:lnSpc>
                          <a:spcPct val="107000"/>
                        </a:lnSpc>
                        <a:spcBef>
                          <a:spcPts val="0"/>
                        </a:spcBef>
                        <a:spcAft>
                          <a:spcPts val="0"/>
                        </a:spcAft>
                      </a:pPr>
                      <a:r>
                        <a:rPr lang="en-US" sz="1800" b="0" kern="100">
                          <a:effectLst/>
                        </a:rPr>
                        <a:t>Corrections facilities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174.036</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C</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C</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dirty="0">
                          <a:effectLst/>
                        </a:rPr>
                        <a:t> </a:t>
                      </a:r>
                      <a:endParaRPr lang="en-US" sz="1800" b="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tcPr>
                </a:tc>
                <a:extLst>
                  <a:ext uri="{0D108BD9-81ED-4DB2-BD59-A6C34878D82A}">
                    <a16:rowId xmlns:a16="http://schemas.microsoft.com/office/drawing/2014/main" val="796463128"/>
                  </a:ext>
                </a:extLst>
              </a:tr>
              <a:tr h="0">
                <a:tc>
                  <a:txBody>
                    <a:bodyPr/>
                    <a:lstStyle/>
                    <a:p>
                      <a:pPr marL="0" marR="0">
                        <a:lnSpc>
                          <a:spcPct val="107000"/>
                        </a:lnSpc>
                        <a:spcBef>
                          <a:spcPts val="0"/>
                        </a:spcBef>
                        <a:spcAft>
                          <a:spcPts val="0"/>
                        </a:spcAft>
                      </a:pPr>
                      <a:r>
                        <a:rPr lang="en-US" sz="1800" b="0" kern="100">
                          <a:effectLst/>
                        </a:rPr>
                        <a:t>Crematoriums</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174.037</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C</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tcPr>
                </a:tc>
                <a:extLst>
                  <a:ext uri="{0D108BD9-81ED-4DB2-BD59-A6C34878D82A}">
                    <a16:rowId xmlns:a16="http://schemas.microsoft.com/office/drawing/2014/main" val="1052960889"/>
                  </a:ext>
                </a:extLst>
              </a:tr>
              <a:tr h="0">
                <a:tc>
                  <a:txBody>
                    <a:bodyPr/>
                    <a:lstStyle/>
                    <a:p>
                      <a:pPr marL="0" marR="0">
                        <a:lnSpc>
                          <a:spcPct val="107000"/>
                        </a:lnSpc>
                        <a:spcBef>
                          <a:spcPts val="0"/>
                        </a:spcBef>
                        <a:spcAft>
                          <a:spcPts val="0"/>
                        </a:spcAft>
                      </a:pPr>
                      <a:r>
                        <a:rPr lang="en-US" sz="1800" b="0" kern="100">
                          <a:effectLst/>
                        </a:rPr>
                        <a:t>Educational service establishments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P</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P</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tcPr>
                </a:tc>
                <a:extLst>
                  <a:ext uri="{0D108BD9-81ED-4DB2-BD59-A6C34878D82A}">
                    <a16:rowId xmlns:a16="http://schemas.microsoft.com/office/drawing/2014/main" val="3444204088"/>
                  </a:ext>
                </a:extLst>
              </a:tr>
              <a:tr h="0">
                <a:tc>
                  <a:txBody>
                    <a:bodyPr/>
                    <a:lstStyle/>
                    <a:p>
                      <a:pPr marL="0" marR="0">
                        <a:lnSpc>
                          <a:spcPct val="107000"/>
                        </a:lnSpc>
                        <a:spcBef>
                          <a:spcPts val="0"/>
                        </a:spcBef>
                        <a:spcAft>
                          <a:spcPts val="0"/>
                        </a:spcAft>
                      </a:pPr>
                      <a:r>
                        <a:rPr lang="en-US" sz="1800" b="0" kern="100">
                          <a:effectLst/>
                        </a:rPr>
                        <a:t>Government establishments</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P</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P</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P</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C</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tcPr>
                </a:tc>
                <a:extLst>
                  <a:ext uri="{0D108BD9-81ED-4DB2-BD59-A6C34878D82A}">
                    <a16:rowId xmlns:a16="http://schemas.microsoft.com/office/drawing/2014/main" val="954172946"/>
                  </a:ext>
                </a:extLst>
              </a:tr>
              <a:tr h="0">
                <a:tc>
                  <a:txBody>
                    <a:bodyPr/>
                    <a:lstStyle/>
                    <a:p>
                      <a:pPr marL="0" marR="0">
                        <a:lnSpc>
                          <a:spcPct val="107000"/>
                        </a:lnSpc>
                        <a:spcBef>
                          <a:spcPts val="0"/>
                        </a:spcBef>
                        <a:spcAft>
                          <a:spcPts val="0"/>
                        </a:spcAft>
                      </a:pPr>
                      <a:r>
                        <a:rPr lang="en-US" sz="1800" b="0" kern="100">
                          <a:effectLst/>
                        </a:rPr>
                        <a:t>Hospitals</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C</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tcPr>
                </a:tc>
                <a:extLst>
                  <a:ext uri="{0D108BD9-81ED-4DB2-BD59-A6C34878D82A}">
                    <a16:rowId xmlns:a16="http://schemas.microsoft.com/office/drawing/2014/main" val="3640163297"/>
                  </a:ext>
                </a:extLst>
              </a:tr>
              <a:tr h="0">
                <a:tc>
                  <a:txBody>
                    <a:bodyPr/>
                    <a:lstStyle/>
                    <a:p>
                      <a:pPr marL="0" marR="0">
                        <a:lnSpc>
                          <a:spcPct val="107000"/>
                        </a:lnSpc>
                        <a:spcBef>
                          <a:spcPts val="0"/>
                        </a:spcBef>
                        <a:spcAft>
                          <a:spcPts val="0"/>
                        </a:spcAft>
                      </a:pPr>
                      <a:r>
                        <a:rPr lang="en-US" sz="1800" b="0" kern="100" dirty="0">
                          <a:effectLst/>
                        </a:rPr>
                        <a:t>Nonprofit youth, business, civic, service and cultural facilities and organizations</a:t>
                      </a:r>
                      <a:endParaRPr lang="en-US" sz="1800" b="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C</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tcPr>
                </a:tc>
                <a:extLst>
                  <a:ext uri="{0D108BD9-81ED-4DB2-BD59-A6C34878D82A}">
                    <a16:rowId xmlns:a16="http://schemas.microsoft.com/office/drawing/2014/main" val="3120080124"/>
                  </a:ext>
                </a:extLst>
              </a:tr>
              <a:tr h="0">
                <a:tc>
                  <a:txBody>
                    <a:bodyPr/>
                    <a:lstStyle/>
                    <a:p>
                      <a:pPr marL="0" marR="0">
                        <a:lnSpc>
                          <a:spcPct val="107000"/>
                        </a:lnSpc>
                        <a:spcBef>
                          <a:spcPts val="0"/>
                        </a:spcBef>
                        <a:spcAft>
                          <a:spcPts val="0"/>
                        </a:spcAft>
                      </a:pPr>
                      <a:r>
                        <a:rPr lang="en-US" sz="1800" b="0" kern="100">
                          <a:effectLst/>
                        </a:rPr>
                        <a:t>Schools, elementary and middle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C</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P</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tcPr>
                </a:tc>
                <a:extLst>
                  <a:ext uri="{0D108BD9-81ED-4DB2-BD59-A6C34878D82A}">
                    <a16:rowId xmlns:a16="http://schemas.microsoft.com/office/drawing/2014/main" val="1657974198"/>
                  </a:ext>
                </a:extLst>
              </a:tr>
              <a:tr h="0">
                <a:tc>
                  <a:txBody>
                    <a:bodyPr/>
                    <a:lstStyle/>
                    <a:p>
                      <a:pPr marL="0" marR="0">
                        <a:lnSpc>
                          <a:spcPct val="107000"/>
                        </a:lnSpc>
                        <a:spcBef>
                          <a:spcPts val="0"/>
                        </a:spcBef>
                        <a:spcAft>
                          <a:spcPts val="0"/>
                        </a:spcAft>
                      </a:pPr>
                      <a:r>
                        <a:rPr lang="en-US" sz="1800" b="0" kern="100">
                          <a:effectLst/>
                        </a:rPr>
                        <a:t>Schools, high</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C</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P</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tcPr>
                </a:tc>
                <a:extLst>
                  <a:ext uri="{0D108BD9-81ED-4DB2-BD59-A6C34878D82A}">
                    <a16:rowId xmlns:a16="http://schemas.microsoft.com/office/drawing/2014/main" val="1074872558"/>
                  </a:ext>
                </a:extLst>
              </a:tr>
              <a:tr h="0">
                <a:tc>
                  <a:txBody>
                    <a:bodyPr/>
                    <a:lstStyle/>
                    <a:p>
                      <a:pPr marL="0" marR="0">
                        <a:lnSpc>
                          <a:spcPct val="107000"/>
                        </a:lnSpc>
                        <a:spcBef>
                          <a:spcPts val="0"/>
                        </a:spcBef>
                        <a:spcAft>
                          <a:spcPts val="0"/>
                        </a:spcAft>
                      </a:pPr>
                      <a:r>
                        <a:rPr lang="en-US" sz="1800" b="0" kern="100" dirty="0">
                          <a:effectLst/>
                        </a:rPr>
                        <a:t>Shelter/halfway house</a:t>
                      </a:r>
                      <a:endParaRPr lang="en-US" sz="1800" b="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highlight>
                            <a:srgbClr val="00FFFF"/>
                          </a:highligh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highlight>
                            <a:srgbClr val="00FFFF"/>
                          </a:highligh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dirty="0">
                          <a:effectLst/>
                        </a:rPr>
                        <a:t>C</a:t>
                      </a:r>
                      <a:endParaRPr lang="en-US" sz="1800" b="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highlight>
                            <a:srgbClr val="00FFFF"/>
                          </a:highligh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tcPr>
                </a:tc>
                <a:extLst>
                  <a:ext uri="{0D108BD9-81ED-4DB2-BD59-A6C34878D82A}">
                    <a16:rowId xmlns:a16="http://schemas.microsoft.com/office/drawing/2014/main" val="2955978477"/>
                  </a:ext>
                </a:extLst>
              </a:tr>
              <a:tr h="0">
                <a:tc>
                  <a:txBody>
                    <a:bodyPr/>
                    <a:lstStyle/>
                    <a:p>
                      <a:pPr marL="0" marR="0">
                        <a:lnSpc>
                          <a:spcPct val="107000"/>
                        </a:lnSpc>
                        <a:spcBef>
                          <a:spcPts val="0"/>
                        </a:spcBef>
                        <a:spcAft>
                          <a:spcPts val="0"/>
                        </a:spcAft>
                      </a:pPr>
                      <a:r>
                        <a:rPr lang="en-US" sz="1800" b="1" kern="100" dirty="0">
                          <a:effectLst/>
                        </a:rPr>
                        <a:t>RECREATION USES</a:t>
                      </a:r>
                      <a:endParaRPr lang="en-US" sz="1800" b="1"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dirty="0">
                          <a:effectLst/>
                        </a:rPr>
                        <a:t> </a:t>
                      </a:r>
                      <a:endParaRPr lang="en-US" sz="1800" b="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tcPr>
                </a:tc>
                <a:extLst>
                  <a:ext uri="{0D108BD9-81ED-4DB2-BD59-A6C34878D82A}">
                    <a16:rowId xmlns:a16="http://schemas.microsoft.com/office/drawing/2014/main" val="427785329"/>
                  </a:ext>
                </a:extLst>
              </a:tr>
              <a:tr h="0">
                <a:tc>
                  <a:txBody>
                    <a:bodyPr/>
                    <a:lstStyle/>
                    <a:p>
                      <a:pPr marL="0" marR="0">
                        <a:lnSpc>
                          <a:spcPct val="107000"/>
                        </a:lnSpc>
                        <a:spcBef>
                          <a:spcPts val="0"/>
                        </a:spcBef>
                        <a:spcAft>
                          <a:spcPts val="0"/>
                        </a:spcAft>
                      </a:pPr>
                      <a:r>
                        <a:rPr lang="en-US" sz="1800" b="0" kern="100">
                          <a:effectLst/>
                        </a:rPr>
                        <a:t>Public parks, playgrounds or other public recreational facilities</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P</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dirty="0">
                          <a:effectLst/>
                        </a:rPr>
                        <a:t>P</a:t>
                      </a:r>
                      <a:endParaRPr lang="en-US" sz="1800" b="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tcPr>
                </a:tc>
                <a:extLst>
                  <a:ext uri="{0D108BD9-81ED-4DB2-BD59-A6C34878D82A}">
                    <a16:rowId xmlns:a16="http://schemas.microsoft.com/office/drawing/2014/main" val="1132107650"/>
                  </a:ext>
                </a:extLst>
              </a:tr>
              <a:tr h="0">
                <a:tc>
                  <a:txBody>
                    <a:bodyPr/>
                    <a:lstStyle/>
                    <a:p>
                      <a:pPr marL="0" marR="0">
                        <a:lnSpc>
                          <a:spcPct val="107000"/>
                        </a:lnSpc>
                        <a:spcBef>
                          <a:spcPts val="0"/>
                        </a:spcBef>
                        <a:spcAft>
                          <a:spcPts val="0"/>
                        </a:spcAft>
                      </a:pPr>
                      <a:r>
                        <a:rPr lang="en-US" sz="1800" b="0" kern="100">
                          <a:effectLst/>
                        </a:rPr>
                        <a:t>Recreation, nature</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C</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tcPr>
                </a:tc>
                <a:extLst>
                  <a:ext uri="{0D108BD9-81ED-4DB2-BD59-A6C34878D82A}">
                    <a16:rowId xmlns:a16="http://schemas.microsoft.com/office/drawing/2014/main" val="1739842556"/>
                  </a:ext>
                </a:extLst>
              </a:tr>
              <a:tr h="0">
                <a:tc>
                  <a:txBody>
                    <a:bodyPr/>
                    <a:lstStyle/>
                    <a:p>
                      <a:pPr marL="0" marR="0">
                        <a:lnSpc>
                          <a:spcPct val="107000"/>
                        </a:lnSpc>
                        <a:spcBef>
                          <a:spcPts val="0"/>
                        </a:spcBef>
                        <a:spcAft>
                          <a:spcPts val="0"/>
                        </a:spcAft>
                      </a:pPr>
                      <a:r>
                        <a:rPr lang="en-US" sz="1800" b="1" kern="100" dirty="0">
                          <a:effectLst/>
                        </a:rPr>
                        <a:t>RESIDENTIAL USES</a:t>
                      </a:r>
                      <a:endParaRPr lang="en-US" sz="1800" b="1"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dirty="0">
                          <a:effectLst/>
                        </a:rPr>
                        <a:t> </a:t>
                      </a:r>
                      <a:endParaRPr lang="en-US" sz="1800" b="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tcPr>
                </a:tc>
                <a:extLst>
                  <a:ext uri="{0D108BD9-81ED-4DB2-BD59-A6C34878D82A}">
                    <a16:rowId xmlns:a16="http://schemas.microsoft.com/office/drawing/2014/main" val="3455774203"/>
                  </a:ext>
                </a:extLst>
              </a:tr>
              <a:tr h="0">
                <a:tc>
                  <a:txBody>
                    <a:bodyPr/>
                    <a:lstStyle/>
                    <a:p>
                      <a:pPr marL="0" marR="0">
                        <a:lnSpc>
                          <a:spcPct val="107000"/>
                        </a:lnSpc>
                        <a:spcBef>
                          <a:spcPts val="0"/>
                        </a:spcBef>
                        <a:spcAft>
                          <a:spcPts val="0"/>
                        </a:spcAft>
                      </a:pPr>
                      <a:r>
                        <a:rPr lang="en-US" sz="1800" b="0" kern="100" dirty="0">
                          <a:effectLst/>
                        </a:rPr>
                        <a:t>Assisted living facilities, small and large </a:t>
                      </a:r>
                      <a:endParaRPr lang="en-US" sz="1800" b="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C</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tcPr>
                </a:tc>
                <a:extLst>
                  <a:ext uri="{0D108BD9-81ED-4DB2-BD59-A6C34878D82A}">
                    <a16:rowId xmlns:a16="http://schemas.microsoft.com/office/drawing/2014/main" val="1157808227"/>
                  </a:ext>
                </a:extLst>
              </a:tr>
              <a:tr h="0">
                <a:tc>
                  <a:txBody>
                    <a:bodyPr/>
                    <a:lstStyle/>
                    <a:p>
                      <a:pPr marL="0" marR="0">
                        <a:lnSpc>
                          <a:spcPct val="107000"/>
                        </a:lnSpc>
                        <a:spcBef>
                          <a:spcPts val="0"/>
                        </a:spcBef>
                        <a:spcAft>
                          <a:spcPts val="0"/>
                        </a:spcAft>
                      </a:pPr>
                      <a:r>
                        <a:rPr lang="en-US" sz="1800" b="0" kern="100">
                          <a:effectLst/>
                        </a:rPr>
                        <a:t>Community Residential Homes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C</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dirty="0">
                          <a:effectLst/>
                        </a:rPr>
                        <a:t> </a:t>
                      </a:r>
                      <a:endParaRPr lang="en-US" sz="1800" b="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tcPr>
                </a:tc>
                <a:extLst>
                  <a:ext uri="{0D108BD9-81ED-4DB2-BD59-A6C34878D82A}">
                    <a16:rowId xmlns:a16="http://schemas.microsoft.com/office/drawing/2014/main" val="205896948"/>
                  </a:ext>
                </a:extLst>
              </a:tr>
              <a:tr h="0">
                <a:tc>
                  <a:txBody>
                    <a:bodyPr/>
                    <a:lstStyle/>
                    <a:p>
                      <a:pPr marL="0" marR="0">
                        <a:lnSpc>
                          <a:spcPct val="107000"/>
                        </a:lnSpc>
                        <a:spcBef>
                          <a:spcPts val="0"/>
                        </a:spcBef>
                        <a:spcAft>
                          <a:spcPts val="0"/>
                        </a:spcAft>
                      </a:pPr>
                      <a:r>
                        <a:rPr lang="en-US" sz="1800" b="0" kern="100">
                          <a:effectLst/>
                        </a:rPr>
                        <a:t>Nursing homes</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C</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dirty="0">
                          <a:effectLst/>
                        </a:rPr>
                        <a:t> </a:t>
                      </a:r>
                      <a:endParaRPr lang="en-US" sz="1800" b="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tcPr>
                </a:tc>
                <a:extLst>
                  <a:ext uri="{0D108BD9-81ED-4DB2-BD59-A6C34878D82A}">
                    <a16:rowId xmlns:a16="http://schemas.microsoft.com/office/drawing/2014/main" val="1144490658"/>
                  </a:ext>
                </a:extLst>
              </a:tr>
              <a:tr h="0">
                <a:tc>
                  <a:txBody>
                    <a:bodyPr/>
                    <a:lstStyle/>
                    <a:p>
                      <a:pPr marL="0" marR="0">
                        <a:lnSpc>
                          <a:spcPct val="107000"/>
                        </a:lnSpc>
                        <a:spcBef>
                          <a:spcPts val="0"/>
                        </a:spcBef>
                        <a:spcAft>
                          <a:spcPts val="0"/>
                        </a:spcAft>
                      </a:pPr>
                      <a:r>
                        <a:rPr lang="en-US" sz="1800" b="0" kern="100">
                          <a:effectLst/>
                        </a:rPr>
                        <a:t>Rooming House</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C</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tcPr>
                </a:tc>
                <a:extLst>
                  <a:ext uri="{0D108BD9-81ED-4DB2-BD59-A6C34878D82A}">
                    <a16:rowId xmlns:a16="http://schemas.microsoft.com/office/drawing/2014/main" val="3652704422"/>
                  </a:ext>
                </a:extLst>
              </a:tr>
              <a:tr h="0">
                <a:tc>
                  <a:txBody>
                    <a:bodyPr/>
                    <a:lstStyle/>
                    <a:p>
                      <a:pPr marL="0" marR="0">
                        <a:lnSpc>
                          <a:spcPct val="107000"/>
                        </a:lnSpc>
                        <a:spcBef>
                          <a:spcPts val="0"/>
                        </a:spcBef>
                        <a:spcAft>
                          <a:spcPts val="0"/>
                        </a:spcAft>
                      </a:pPr>
                      <a:r>
                        <a:rPr lang="en-US" sz="1800" b="0" kern="100">
                          <a:effectLst/>
                        </a:rPr>
                        <a:t>Single family dwellings</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C</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tcPr>
                </a:tc>
                <a:extLst>
                  <a:ext uri="{0D108BD9-81ED-4DB2-BD59-A6C34878D82A}">
                    <a16:rowId xmlns:a16="http://schemas.microsoft.com/office/drawing/2014/main" val="3831158979"/>
                  </a:ext>
                </a:extLst>
              </a:tr>
              <a:tr h="0">
                <a:tc>
                  <a:txBody>
                    <a:bodyPr/>
                    <a:lstStyle/>
                    <a:p>
                      <a:pPr marL="0" marR="0">
                        <a:lnSpc>
                          <a:spcPct val="107000"/>
                        </a:lnSpc>
                        <a:spcBef>
                          <a:spcPts val="0"/>
                        </a:spcBef>
                        <a:spcAft>
                          <a:spcPts val="0"/>
                        </a:spcAft>
                      </a:pPr>
                      <a:r>
                        <a:rPr lang="en-US" sz="1800" b="1" kern="100" dirty="0">
                          <a:effectLst/>
                        </a:rPr>
                        <a:t>TRANSPORTATION USES</a:t>
                      </a:r>
                      <a:endParaRPr lang="en-US" sz="1800" b="1"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dirty="0">
                          <a:effectLst/>
                        </a:rPr>
                        <a:t> </a:t>
                      </a:r>
                      <a:endParaRPr lang="en-US" sz="1800" b="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tcPr>
                </a:tc>
                <a:extLst>
                  <a:ext uri="{0D108BD9-81ED-4DB2-BD59-A6C34878D82A}">
                    <a16:rowId xmlns:a16="http://schemas.microsoft.com/office/drawing/2014/main" val="3203320504"/>
                  </a:ext>
                </a:extLst>
              </a:tr>
              <a:tr h="0">
                <a:tc>
                  <a:txBody>
                    <a:bodyPr/>
                    <a:lstStyle/>
                    <a:p>
                      <a:pPr marL="0" marR="0">
                        <a:lnSpc>
                          <a:spcPct val="107000"/>
                        </a:lnSpc>
                        <a:spcBef>
                          <a:spcPts val="0"/>
                        </a:spcBef>
                        <a:spcAft>
                          <a:spcPts val="0"/>
                        </a:spcAft>
                      </a:pPr>
                      <a:r>
                        <a:rPr lang="en-US" sz="1800" b="0" kern="100">
                          <a:effectLst/>
                        </a:rPr>
                        <a:t>Airports</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C</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tcPr>
                </a:tc>
                <a:extLst>
                  <a:ext uri="{0D108BD9-81ED-4DB2-BD59-A6C34878D82A}">
                    <a16:rowId xmlns:a16="http://schemas.microsoft.com/office/drawing/2014/main" val="4133655587"/>
                  </a:ext>
                </a:extLst>
              </a:tr>
              <a:tr h="0">
                <a:tc>
                  <a:txBody>
                    <a:bodyPr/>
                    <a:lstStyle/>
                    <a:p>
                      <a:pPr marL="0" marR="0">
                        <a:lnSpc>
                          <a:spcPct val="107000"/>
                        </a:lnSpc>
                        <a:spcBef>
                          <a:spcPts val="0"/>
                        </a:spcBef>
                        <a:spcAft>
                          <a:spcPts val="0"/>
                        </a:spcAft>
                      </a:pPr>
                      <a:r>
                        <a:rPr lang="en-US" sz="1800" b="0" kern="100">
                          <a:effectLst/>
                        </a:rPr>
                        <a:t>Freight handling and transportation terminals</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C</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P</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tcPr>
                </a:tc>
                <a:extLst>
                  <a:ext uri="{0D108BD9-81ED-4DB2-BD59-A6C34878D82A}">
                    <a16:rowId xmlns:a16="http://schemas.microsoft.com/office/drawing/2014/main" val="563685903"/>
                  </a:ext>
                </a:extLst>
              </a:tr>
              <a:tr h="0">
                <a:tc>
                  <a:txBody>
                    <a:bodyPr/>
                    <a:lstStyle/>
                    <a:p>
                      <a:pPr marL="0" marR="0">
                        <a:lnSpc>
                          <a:spcPct val="107000"/>
                        </a:lnSpc>
                        <a:spcBef>
                          <a:spcPts val="0"/>
                        </a:spcBef>
                        <a:spcAft>
                          <a:spcPts val="0"/>
                        </a:spcAft>
                      </a:pPr>
                      <a:r>
                        <a:rPr lang="en-US" sz="1800" b="0" kern="100">
                          <a:effectLst/>
                        </a:rPr>
                        <a:t>Parking garages (as principal use)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174.048</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P</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dirty="0">
                          <a:effectLst/>
                        </a:rPr>
                        <a:t> </a:t>
                      </a:r>
                      <a:endParaRPr lang="en-US" sz="1800" b="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tcPr>
                </a:tc>
                <a:extLst>
                  <a:ext uri="{0D108BD9-81ED-4DB2-BD59-A6C34878D82A}">
                    <a16:rowId xmlns:a16="http://schemas.microsoft.com/office/drawing/2014/main" val="2542975473"/>
                  </a:ext>
                </a:extLst>
              </a:tr>
              <a:tr h="0">
                <a:tc>
                  <a:txBody>
                    <a:bodyPr/>
                    <a:lstStyle/>
                    <a:p>
                      <a:pPr marL="0" marR="0">
                        <a:lnSpc>
                          <a:spcPct val="107000"/>
                        </a:lnSpc>
                        <a:spcBef>
                          <a:spcPts val="0"/>
                        </a:spcBef>
                        <a:spcAft>
                          <a:spcPts val="0"/>
                        </a:spcAft>
                      </a:pPr>
                      <a:r>
                        <a:rPr lang="en-US" sz="1800" b="1" kern="100">
                          <a:effectLst/>
                        </a:rPr>
                        <a:t>UTILITY USES</a:t>
                      </a:r>
                      <a:endParaRPr lang="en-US" sz="1800" b="1"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1" kern="100">
                          <a:effectLst/>
                        </a:rPr>
                        <a:t> </a:t>
                      </a:r>
                      <a:endParaRPr lang="en-US" sz="1800" b="1"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1" kern="100">
                          <a:effectLst/>
                        </a:rPr>
                        <a:t> </a:t>
                      </a:r>
                      <a:endParaRPr lang="en-US" sz="1800" b="1"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1" kern="100">
                          <a:effectLst/>
                        </a:rPr>
                        <a:t> </a:t>
                      </a:r>
                      <a:endParaRPr lang="en-US" sz="1800" b="1"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1" kern="100">
                          <a:effectLst/>
                        </a:rPr>
                        <a:t> </a:t>
                      </a:r>
                      <a:endParaRPr lang="en-US" sz="1800" b="1"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1" kern="100" dirty="0">
                          <a:effectLst/>
                        </a:rPr>
                        <a:t> </a:t>
                      </a:r>
                      <a:endParaRPr lang="en-US" sz="1800" b="1"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tcPr>
                </a:tc>
                <a:extLst>
                  <a:ext uri="{0D108BD9-81ED-4DB2-BD59-A6C34878D82A}">
                    <a16:rowId xmlns:a16="http://schemas.microsoft.com/office/drawing/2014/main" val="744354750"/>
                  </a:ext>
                </a:extLst>
              </a:tr>
              <a:tr h="0">
                <a:tc>
                  <a:txBody>
                    <a:bodyPr/>
                    <a:lstStyle/>
                    <a:p>
                      <a:pPr marL="0" marR="0">
                        <a:lnSpc>
                          <a:spcPct val="107000"/>
                        </a:lnSpc>
                        <a:spcBef>
                          <a:spcPts val="0"/>
                        </a:spcBef>
                        <a:spcAft>
                          <a:spcPts val="0"/>
                        </a:spcAft>
                      </a:pPr>
                      <a:r>
                        <a:rPr lang="en-US" sz="1800" b="0" kern="100">
                          <a:effectLst/>
                        </a:rPr>
                        <a:t>Communication towers and facilities</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174.034</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P</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P</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tcPr>
                </a:tc>
                <a:extLst>
                  <a:ext uri="{0D108BD9-81ED-4DB2-BD59-A6C34878D82A}">
                    <a16:rowId xmlns:a16="http://schemas.microsoft.com/office/drawing/2014/main" val="260420291"/>
                  </a:ext>
                </a:extLst>
              </a:tr>
              <a:tr h="0">
                <a:tc>
                  <a:txBody>
                    <a:bodyPr/>
                    <a:lstStyle/>
                    <a:p>
                      <a:pPr marL="0" marR="0">
                        <a:lnSpc>
                          <a:spcPct val="107000"/>
                        </a:lnSpc>
                        <a:spcBef>
                          <a:spcPts val="0"/>
                        </a:spcBef>
                        <a:spcAft>
                          <a:spcPts val="0"/>
                        </a:spcAft>
                      </a:pPr>
                      <a:r>
                        <a:rPr lang="en-US" sz="1800" b="0" kern="100">
                          <a:effectLst/>
                        </a:rPr>
                        <a:t>Communication towers and facilities, camouflaged</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174.034</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P</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dirty="0">
                          <a:effectLst/>
                        </a:rPr>
                        <a:t> </a:t>
                      </a:r>
                      <a:endParaRPr lang="en-US" sz="1800" b="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tcPr>
                </a:tc>
                <a:extLst>
                  <a:ext uri="{0D108BD9-81ED-4DB2-BD59-A6C34878D82A}">
                    <a16:rowId xmlns:a16="http://schemas.microsoft.com/office/drawing/2014/main" val="345212288"/>
                  </a:ext>
                </a:extLst>
              </a:tr>
              <a:tr h="0">
                <a:tc>
                  <a:txBody>
                    <a:bodyPr/>
                    <a:lstStyle/>
                    <a:p>
                      <a:pPr marL="0" marR="0">
                        <a:lnSpc>
                          <a:spcPct val="107000"/>
                        </a:lnSpc>
                        <a:spcBef>
                          <a:spcPts val="0"/>
                        </a:spcBef>
                        <a:spcAft>
                          <a:spcPts val="0"/>
                        </a:spcAft>
                      </a:pPr>
                      <a:r>
                        <a:rPr lang="en-US" sz="1800" b="0" kern="100">
                          <a:effectLst/>
                        </a:rPr>
                        <a:t>Public utility facilities</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P</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P</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P</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tcPr>
                </a:tc>
                <a:extLst>
                  <a:ext uri="{0D108BD9-81ED-4DB2-BD59-A6C34878D82A}">
                    <a16:rowId xmlns:a16="http://schemas.microsoft.com/office/drawing/2014/main" val="328246601"/>
                  </a:ext>
                </a:extLst>
              </a:tr>
              <a:tr h="0">
                <a:tc>
                  <a:txBody>
                    <a:bodyPr/>
                    <a:lstStyle/>
                    <a:p>
                      <a:pPr marL="0" marR="0">
                        <a:lnSpc>
                          <a:spcPct val="107000"/>
                        </a:lnSpc>
                        <a:spcBef>
                          <a:spcPts val="0"/>
                        </a:spcBef>
                        <a:spcAft>
                          <a:spcPts val="0"/>
                        </a:spcAft>
                      </a:pPr>
                      <a:r>
                        <a:rPr lang="en-US" sz="1800" b="0" kern="100">
                          <a:effectLst/>
                        </a:rPr>
                        <a:t>Radio or television transmitter, towers or broadcasting facilities</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P</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P</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tcPr>
                </a:tc>
                <a:extLst>
                  <a:ext uri="{0D108BD9-81ED-4DB2-BD59-A6C34878D82A}">
                    <a16:rowId xmlns:a16="http://schemas.microsoft.com/office/drawing/2014/main" val="695777743"/>
                  </a:ext>
                </a:extLst>
              </a:tr>
              <a:tr h="0">
                <a:tc>
                  <a:txBody>
                    <a:bodyPr/>
                    <a:lstStyle/>
                    <a:p>
                      <a:pPr marL="0" marR="0">
                        <a:lnSpc>
                          <a:spcPct val="107000"/>
                        </a:lnSpc>
                        <a:spcBef>
                          <a:spcPts val="0"/>
                        </a:spcBef>
                        <a:spcAft>
                          <a:spcPts val="0"/>
                        </a:spcAft>
                      </a:pPr>
                      <a:r>
                        <a:rPr lang="en-US" sz="1800" b="0" kern="100">
                          <a:effectLst/>
                        </a:rPr>
                        <a:t>Salvage Yards</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P</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tcPr>
                </a:tc>
                <a:extLst>
                  <a:ext uri="{0D108BD9-81ED-4DB2-BD59-A6C34878D82A}">
                    <a16:rowId xmlns:a16="http://schemas.microsoft.com/office/drawing/2014/main" val="708920845"/>
                  </a:ext>
                </a:extLst>
              </a:tr>
              <a:tr h="0">
                <a:tc>
                  <a:txBody>
                    <a:bodyPr/>
                    <a:lstStyle/>
                    <a:p>
                      <a:pPr marL="0" marR="0">
                        <a:lnSpc>
                          <a:spcPct val="107000"/>
                        </a:lnSpc>
                        <a:spcBef>
                          <a:spcPts val="0"/>
                        </a:spcBef>
                        <a:spcAft>
                          <a:spcPts val="0"/>
                        </a:spcAft>
                      </a:pPr>
                      <a:r>
                        <a:rPr lang="en-US" sz="1800" b="0" kern="100">
                          <a:effectLst/>
                        </a:rPr>
                        <a:t>Tree and landscape recycling</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dirty="0">
                          <a:effectLst/>
                        </a:rPr>
                        <a:t>174.055</a:t>
                      </a:r>
                      <a:endParaRPr lang="en-US" sz="1800" b="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C</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a:effectLst/>
                        </a:rPr>
                        <a:t> </a:t>
                      </a:r>
                      <a:endParaRPr lang="en-US" sz="18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tcPr>
                </a:tc>
                <a:tc>
                  <a:txBody>
                    <a:bodyPr/>
                    <a:lstStyle/>
                    <a:p>
                      <a:pPr marL="0" marR="0" algn="ctr">
                        <a:lnSpc>
                          <a:spcPct val="107000"/>
                        </a:lnSpc>
                        <a:spcBef>
                          <a:spcPts val="0"/>
                        </a:spcBef>
                        <a:spcAft>
                          <a:spcPts val="0"/>
                        </a:spcAft>
                      </a:pPr>
                      <a:r>
                        <a:rPr lang="en-US" sz="1800" b="0" kern="100" dirty="0">
                          <a:effectLst/>
                        </a:rPr>
                        <a:t> </a:t>
                      </a:r>
                      <a:endParaRPr lang="en-US" sz="1800" b="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lumMod val="75000"/>
                        </a:schemeClr>
                      </a:solidFill>
                      <a:prstDash val="solid"/>
                      <a:round/>
                      <a:headEnd type="none" w="med" len="med"/>
                      <a:tailEnd type="none" w="med" len="med"/>
                    </a:lnL>
                  </a:tcPr>
                </a:tc>
                <a:extLst>
                  <a:ext uri="{0D108BD9-81ED-4DB2-BD59-A6C34878D82A}">
                    <a16:rowId xmlns:a16="http://schemas.microsoft.com/office/drawing/2014/main" val="1751944855"/>
                  </a:ext>
                </a:extLst>
              </a:tr>
            </a:tbl>
          </a:graphicData>
        </a:graphic>
      </p:graphicFrame>
      <p:sp>
        <p:nvSpPr>
          <p:cNvPr id="15" name="TextBox 14">
            <a:extLst>
              <a:ext uri="{FF2B5EF4-FFF2-40B4-BE49-F238E27FC236}">
                <a16:creationId xmlns:a16="http://schemas.microsoft.com/office/drawing/2014/main" id="{6E84F045-6BE8-9F21-6016-0B1821FE6CC3}"/>
              </a:ext>
            </a:extLst>
          </p:cNvPr>
          <p:cNvSpPr txBox="1"/>
          <p:nvPr/>
        </p:nvSpPr>
        <p:spPr>
          <a:xfrm>
            <a:off x="17028732" y="25391089"/>
            <a:ext cx="12727572" cy="2188356"/>
          </a:xfrm>
          <a:prstGeom prst="rect">
            <a:avLst/>
          </a:prstGeom>
          <a:noFill/>
        </p:spPr>
        <p:txBody>
          <a:bodyPr wrap="square">
            <a:spAutoFit/>
          </a:bodyPr>
          <a:lstStyle/>
          <a:p>
            <a:pPr marL="0" marR="0">
              <a:lnSpc>
                <a:spcPct val="107000"/>
              </a:lnSpc>
              <a:spcBef>
                <a:spcPts val="0"/>
              </a:spcBef>
              <a:spcAft>
                <a:spcPts val="0"/>
              </a:spcAft>
            </a:pPr>
            <a:r>
              <a:rPr lang="en-US" sz="1600" kern="100" dirty="0">
                <a:effectLst/>
                <a:latin typeface="Calibri" panose="020F0502020204030204" pitchFamily="34" charset="0"/>
                <a:ea typeface="Calibri" panose="020F0502020204030204" pitchFamily="34" charset="0"/>
                <a:cs typeface="Times New Roman" panose="02020603050405020304" pitchFamily="18" charset="0"/>
              </a:rPr>
              <a:t>(1) Establishments exceeding than 5,000 sq. ft. of floor area require Conditional Use review</a:t>
            </a:r>
          </a:p>
          <a:p>
            <a:pPr marL="0" marR="0">
              <a:lnSpc>
                <a:spcPct val="107000"/>
              </a:lnSpc>
              <a:spcBef>
                <a:spcPts val="0"/>
              </a:spcBef>
              <a:spcAft>
                <a:spcPts val="0"/>
              </a:spcAft>
            </a:pPr>
            <a:r>
              <a:rPr lang="en-US" sz="1600" kern="100" dirty="0">
                <a:effectLst/>
                <a:latin typeface="Calibri" panose="020F0502020204030204" pitchFamily="34" charset="0"/>
                <a:ea typeface="Calibri" panose="020F0502020204030204" pitchFamily="34" charset="0"/>
                <a:cs typeface="Times New Roman" panose="02020603050405020304" pitchFamily="18" charset="0"/>
              </a:rPr>
              <a:t>(2) Minimum 15,000 square foot lot </a:t>
            </a:r>
          </a:p>
          <a:p>
            <a:pPr marL="0" marR="0">
              <a:lnSpc>
                <a:spcPct val="107000"/>
              </a:lnSpc>
              <a:spcBef>
                <a:spcPts val="0"/>
              </a:spcBef>
              <a:spcAft>
                <a:spcPts val="0"/>
              </a:spcAft>
            </a:pPr>
            <a:r>
              <a:rPr lang="en-US" sz="1600" kern="100" dirty="0">
                <a:effectLst/>
                <a:latin typeface="Calibri" panose="020F0502020204030204" pitchFamily="34" charset="0"/>
                <a:ea typeface="Calibri" panose="020F0502020204030204" pitchFamily="34" charset="0"/>
                <a:cs typeface="Times New Roman" panose="02020603050405020304" pitchFamily="18" charset="0"/>
              </a:rPr>
              <a:t>(3) Except within the Bayfront Community Redevelopment District in the area east of the Florida East Coast Railroad</a:t>
            </a:r>
          </a:p>
          <a:p>
            <a:pPr marL="0" marR="0">
              <a:lnSpc>
                <a:spcPct val="107000"/>
              </a:lnSpc>
              <a:spcBef>
                <a:spcPts val="0"/>
              </a:spcBef>
              <a:spcAft>
                <a:spcPts val="0"/>
              </a:spcAft>
            </a:pPr>
            <a:r>
              <a:rPr lang="en-US" sz="1600" kern="100" dirty="0">
                <a:effectLst/>
                <a:latin typeface="Calibri" panose="020F0502020204030204" pitchFamily="34" charset="0"/>
                <a:ea typeface="Calibri" panose="020F0502020204030204" pitchFamily="34" charset="0"/>
                <a:cs typeface="Times New Roman" panose="02020603050405020304" pitchFamily="18" charset="0"/>
              </a:rPr>
              <a:t>(4) Provided the lot has frontage on an Arterial or Collector Roadway</a:t>
            </a:r>
          </a:p>
          <a:p>
            <a:pPr marL="0" marR="0">
              <a:lnSpc>
                <a:spcPct val="107000"/>
              </a:lnSpc>
              <a:spcBef>
                <a:spcPts val="0"/>
              </a:spcBef>
              <a:spcAft>
                <a:spcPts val="0"/>
              </a:spcAft>
            </a:pPr>
            <a:r>
              <a:rPr lang="en-US" sz="1600" kern="100" dirty="0">
                <a:effectLst/>
                <a:latin typeface="Calibri" panose="020F0502020204030204" pitchFamily="34" charset="0"/>
                <a:ea typeface="Calibri" panose="020F0502020204030204" pitchFamily="34" charset="0"/>
                <a:cs typeface="Times New Roman" panose="02020603050405020304" pitchFamily="18" charset="0"/>
              </a:rPr>
              <a:t>(5) The site must be at least 1 acre in size and shall have direct access to a collector or arterial roadway; proposed churches not having direct access to a collector or arterial roadway must prepare a traffic impact study, approved by the City Engineer, to support the compatibility of the church use with surrounding uses. In addition, day care centers and schools are not permitted as accessory uses on church sites. All buildings shall be setback a minimum of 20 feet (50 ft. for commercial dog kennels) from all property lines or meet the district setbacks, whichever are greater.</a:t>
            </a:r>
          </a:p>
        </p:txBody>
      </p:sp>
      <p:sp>
        <p:nvSpPr>
          <p:cNvPr id="17" name="TextBox 16">
            <a:extLst>
              <a:ext uri="{FF2B5EF4-FFF2-40B4-BE49-F238E27FC236}">
                <a16:creationId xmlns:a16="http://schemas.microsoft.com/office/drawing/2014/main" id="{8E097F07-7262-18B0-BD9F-B353E1472608}"/>
              </a:ext>
            </a:extLst>
          </p:cNvPr>
          <p:cNvSpPr txBox="1"/>
          <p:nvPr/>
        </p:nvSpPr>
        <p:spPr>
          <a:xfrm>
            <a:off x="1661609" y="16697994"/>
            <a:ext cx="13493018" cy="607539"/>
          </a:xfrm>
          <a:prstGeom prst="rect">
            <a:avLst/>
          </a:prstGeom>
          <a:noFill/>
        </p:spPr>
        <p:txBody>
          <a:bodyPr wrap="square">
            <a:spAutoFit/>
          </a:bodyPr>
          <a:lstStyle/>
          <a:p>
            <a:pPr marL="0" marR="0">
              <a:lnSpc>
                <a:spcPct val="107000"/>
              </a:lnSpc>
              <a:spcBef>
                <a:spcPts val="0"/>
              </a:spcBef>
              <a:spcAft>
                <a:spcPts val="800"/>
              </a:spcAft>
            </a:pPr>
            <a:r>
              <a:rPr lang="en-US" sz="1600" kern="100" dirty="0">
                <a:effectLst/>
                <a:latin typeface="Calibri" panose="020F0502020204030204" pitchFamily="34" charset="0"/>
                <a:ea typeface="Calibri" panose="020F0502020204030204" pitchFamily="34" charset="0"/>
                <a:cs typeface="Times New Roman" panose="02020603050405020304" pitchFamily="18" charset="0"/>
              </a:rPr>
              <a:t>(1) The site must be at least 1 acre in size and shall have direct access to a collector or arterial roadway; all buildings shall be setback a minimum of 20 feet (50 ft. for commercial dog kennels) from all property lines or meet the district setbacks, whichever are greater.</a:t>
            </a:r>
          </a:p>
        </p:txBody>
      </p:sp>
      <p:sp>
        <p:nvSpPr>
          <p:cNvPr id="18" name="TextBox 17">
            <a:extLst>
              <a:ext uri="{FF2B5EF4-FFF2-40B4-BE49-F238E27FC236}">
                <a16:creationId xmlns:a16="http://schemas.microsoft.com/office/drawing/2014/main" id="{230044D0-54B9-B03A-2A15-8D2AF7A0DFC9}"/>
              </a:ext>
            </a:extLst>
          </p:cNvPr>
          <p:cNvSpPr txBox="1"/>
          <p:nvPr/>
        </p:nvSpPr>
        <p:spPr>
          <a:xfrm>
            <a:off x="1661608" y="5844854"/>
            <a:ext cx="13493020" cy="523220"/>
          </a:xfrm>
          <a:prstGeom prst="rect">
            <a:avLst/>
          </a:prstGeom>
          <a:noFill/>
          <a:ln>
            <a:solidFill>
              <a:schemeClr val="bg1">
                <a:lumMod val="75000"/>
              </a:schemeClr>
            </a:solidFill>
          </a:ln>
        </p:spPr>
        <p:txBody>
          <a:bodyPr wrap="square" rtlCol="0">
            <a:spAutoFit/>
          </a:bodyPr>
          <a:lstStyle/>
          <a:p>
            <a:pPr algn="ctr"/>
            <a:r>
              <a:rPr lang="en-US" sz="2800" b="1" dirty="0"/>
              <a:t>RESIDENTIAL DISTRICTS</a:t>
            </a:r>
          </a:p>
        </p:txBody>
      </p:sp>
      <p:sp>
        <p:nvSpPr>
          <p:cNvPr id="19" name="TextBox 18">
            <a:extLst>
              <a:ext uri="{FF2B5EF4-FFF2-40B4-BE49-F238E27FC236}">
                <a16:creationId xmlns:a16="http://schemas.microsoft.com/office/drawing/2014/main" id="{8168E8BF-BDDA-0A6F-D8E9-2A8690CA7CD6}"/>
              </a:ext>
            </a:extLst>
          </p:cNvPr>
          <p:cNvSpPr txBox="1"/>
          <p:nvPr/>
        </p:nvSpPr>
        <p:spPr>
          <a:xfrm>
            <a:off x="17028732" y="5844854"/>
            <a:ext cx="12727572" cy="523220"/>
          </a:xfrm>
          <a:prstGeom prst="rect">
            <a:avLst/>
          </a:prstGeom>
          <a:noFill/>
          <a:ln>
            <a:solidFill>
              <a:schemeClr val="bg1">
                <a:lumMod val="75000"/>
              </a:schemeClr>
            </a:solidFill>
          </a:ln>
        </p:spPr>
        <p:txBody>
          <a:bodyPr wrap="square" rtlCol="0">
            <a:spAutoFit/>
          </a:bodyPr>
          <a:lstStyle/>
          <a:p>
            <a:pPr algn="ctr"/>
            <a:r>
              <a:rPr lang="en-US" sz="2800" b="1" dirty="0"/>
              <a:t>COMMERCIAL AND MIXED-USE DISTRICTS</a:t>
            </a:r>
          </a:p>
        </p:txBody>
      </p:sp>
      <p:sp>
        <p:nvSpPr>
          <p:cNvPr id="20" name="TextBox 19">
            <a:extLst>
              <a:ext uri="{FF2B5EF4-FFF2-40B4-BE49-F238E27FC236}">
                <a16:creationId xmlns:a16="http://schemas.microsoft.com/office/drawing/2014/main" id="{B54F1093-DAD5-0783-59A4-51EAAD2A7A86}"/>
              </a:ext>
            </a:extLst>
          </p:cNvPr>
          <p:cNvSpPr txBox="1"/>
          <p:nvPr/>
        </p:nvSpPr>
        <p:spPr>
          <a:xfrm>
            <a:off x="31710148" y="5844854"/>
            <a:ext cx="10326940" cy="523220"/>
          </a:xfrm>
          <a:prstGeom prst="rect">
            <a:avLst/>
          </a:prstGeom>
          <a:noFill/>
          <a:ln>
            <a:solidFill>
              <a:schemeClr val="bg1">
                <a:lumMod val="75000"/>
              </a:schemeClr>
            </a:solidFill>
          </a:ln>
        </p:spPr>
        <p:txBody>
          <a:bodyPr wrap="square" rtlCol="0">
            <a:spAutoFit/>
          </a:bodyPr>
          <a:lstStyle/>
          <a:p>
            <a:pPr algn="ctr"/>
            <a:r>
              <a:rPr lang="en-US" sz="2800" b="1" dirty="0"/>
              <a:t>INDUSTRIAL AND OTHER DISTRICTS</a:t>
            </a:r>
          </a:p>
        </p:txBody>
      </p:sp>
      <p:sp>
        <p:nvSpPr>
          <p:cNvPr id="2" name="Rectangle 1">
            <a:extLst>
              <a:ext uri="{FF2B5EF4-FFF2-40B4-BE49-F238E27FC236}">
                <a16:creationId xmlns:a16="http://schemas.microsoft.com/office/drawing/2014/main" id="{8EE116DB-40FC-2E59-BEAE-27ECAF25DDA9}"/>
              </a:ext>
            </a:extLst>
          </p:cNvPr>
          <p:cNvSpPr/>
          <p:nvPr/>
        </p:nvSpPr>
        <p:spPr>
          <a:xfrm>
            <a:off x="0" y="0"/>
            <a:ext cx="43891200" cy="3749040"/>
          </a:xfrm>
          <a:prstGeom prst="rect">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4800" b="1" spc="600" dirty="0">
                <a:latin typeface="Geometria" panose="020B0503020204020204" pitchFamily="34" charset="0"/>
              </a:rPr>
              <a:t>USES </a:t>
            </a:r>
          </a:p>
          <a:p>
            <a:pPr algn="ctr"/>
            <a:r>
              <a:rPr lang="en-US" sz="4800" b="1" spc="600" dirty="0">
                <a:latin typeface="Geometria" panose="020B0503020204020204" pitchFamily="34" charset="0"/>
              </a:rPr>
              <a:t>ALL DISTRICTS</a:t>
            </a:r>
          </a:p>
          <a:p>
            <a:pPr algn="ctr"/>
            <a:r>
              <a:rPr lang="en-US" sz="4800" b="1" spc="600" dirty="0">
                <a:latin typeface="Geometria" panose="020B0503020204020204" pitchFamily="34" charset="0"/>
              </a:rPr>
              <a:t>PROPOSED</a:t>
            </a:r>
          </a:p>
        </p:txBody>
      </p:sp>
      <p:sp>
        <p:nvSpPr>
          <p:cNvPr id="6" name="TextBox 5">
            <a:extLst>
              <a:ext uri="{FF2B5EF4-FFF2-40B4-BE49-F238E27FC236}">
                <a16:creationId xmlns:a16="http://schemas.microsoft.com/office/drawing/2014/main" id="{8E985F49-A5B7-A6AA-CACF-96B7C23C92DE}"/>
              </a:ext>
            </a:extLst>
          </p:cNvPr>
          <p:cNvSpPr txBox="1"/>
          <p:nvPr/>
        </p:nvSpPr>
        <p:spPr>
          <a:xfrm>
            <a:off x="12504540" y="31589967"/>
            <a:ext cx="21968460" cy="523220"/>
          </a:xfrm>
          <a:prstGeom prst="rect">
            <a:avLst/>
          </a:prstGeom>
          <a:noFill/>
        </p:spPr>
        <p:txBody>
          <a:bodyPr wrap="square">
            <a:spAutoFit/>
          </a:bodyPr>
          <a:lstStyle/>
          <a:p>
            <a:pPr algn="ctr"/>
            <a:r>
              <a:rPr lang="en-US" sz="2800" dirty="0">
                <a:effectLst/>
                <a:latin typeface="Calibri" panose="020F0502020204030204" pitchFamily="34" charset="0"/>
                <a:ea typeface="Calibri" panose="020F0502020204030204" pitchFamily="34" charset="0"/>
                <a:cs typeface="Times New Roman" panose="02020603050405020304" pitchFamily="18" charset="0"/>
              </a:rPr>
              <a:t>P = Permitted Use; C = Conditional Use; Blank cell = Prohibited</a:t>
            </a:r>
            <a:endParaRPr lang="en-US" sz="2800" dirty="0"/>
          </a:p>
        </p:txBody>
      </p:sp>
      <p:sp>
        <p:nvSpPr>
          <p:cNvPr id="3" name="Arc 2">
            <a:extLst>
              <a:ext uri="{FF2B5EF4-FFF2-40B4-BE49-F238E27FC236}">
                <a16:creationId xmlns:a16="http://schemas.microsoft.com/office/drawing/2014/main" id="{C9C749E9-DB2A-3723-5F38-9968F23F3BCE}"/>
              </a:ext>
            </a:extLst>
          </p:cNvPr>
          <p:cNvSpPr/>
          <p:nvPr/>
        </p:nvSpPr>
        <p:spPr>
          <a:xfrm rot="15676172">
            <a:off x="11758306" y="5523182"/>
            <a:ext cx="1279737" cy="1973678"/>
          </a:xfrm>
          <a:prstGeom prst="arc">
            <a:avLst>
              <a:gd name="adj1" fmla="val 16200000"/>
              <a:gd name="adj2" fmla="val 90304"/>
            </a:avLst>
          </a:prstGeom>
          <a:ln w="28575">
            <a:solidFill>
              <a:srgbClr val="FF000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 name="TextBox 3">
            <a:extLst>
              <a:ext uri="{FF2B5EF4-FFF2-40B4-BE49-F238E27FC236}">
                <a16:creationId xmlns:a16="http://schemas.microsoft.com/office/drawing/2014/main" id="{18A75BC7-197F-3268-BAD4-C366B7A79313}"/>
              </a:ext>
            </a:extLst>
          </p:cNvPr>
          <p:cNvSpPr txBox="1"/>
          <p:nvPr/>
        </p:nvSpPr>
        <p:spPr>
          <a:xfrm>
            <a:off x="12379126" y="5609635"/>
            <a:ext cx="1152880" cy="523220"/>
          </a:xfrm>
          <a:prstGeom prst="rect">
            <a:avLst/>
          </a:prstGeom>
          <a:noFill/>
        </p:spPr>
        <p:txBody>
          <a:bodyPr wrap="none" rtlCol="0">
            <a:spAutoFit/>
          </a:bodyPr>
          <a:lstStyle/>
          <a:p>
            <a:r>
              <a:rPr lang="en-US" sz="2800" b="1" spc="600" dirty="0">
                <a:ln w="22225">
                  <a:solidFill>
                    <a:schemeClr val="accent2"/>
                  </a:solidFill>
                  <a:prstDash val="solid"/>
                </a:ln>
                <a:solidFill>
                  <a:srgbClr val="C00000"/>
                </a:solidFill>
              </a:rPr>
              <a:t>NEW</a:t>
            </a:r>
            <a:endParaRPr lang="en-US" b="1" spc="600" dirty="0">
              <a:solidFill>
                <a:srgbClr val="C00000"/>
              </a:solidFill>
            </a:endParaRPr>
          </a:p>
        </p:txBody>
      </p:sp>
      <p:sp>
        <p:nvSpPr>
          <p:cNvPr id="7" name="Arc 6">
            <a:extLst>
              <a:ext uri="{FF2B5EF4-FFF2-40B4-BE49-F238E27FC236}">
                <a16:creationId xmlns:a16="http://schemas.microsoft.com/office/drawing/2014/main" id="{31DE77DD-54B2-2153-253F-0A64A21F5C81}"/>
              </a:ext>
            </a:extLst>
          </p:cNvPr>
          <p:cNvSpPr/>
          <p:nvPr/>
        </p:nvSpPr>
        <p:spPr>
          <a:xfrm rot="15676172">
            <a:off x="9637407" y="5086268"/>
            <a:ext cx="2778600" cy="2563614"/>
          </a:xfrm>
          <a:prstGeom prst="arc">
            <a:avLst/>
          </a:prstGeom>
          <a:ln w="28575">
            <a:solidFill>
              <a:srgbClr val="FF000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9" name="TextBox 8">
            <a:extLst>
              <a:ext uri="{FF2B5EF4-FFF2-40B4-BE49-F238E27FC236}">
                <a16:creationId xmlns:a16="http://schemas.microsoft.com/office/drawing/2014/main" id="{D8486073-F63F-1B15-FDC7-0AD0BD9678E7}"/>
              </a:ext>
            </a:extLst>
          </p:cNvPr>
          <p:cNvSpPr txBox="1"/>
          <p:nvPr/>
        </p:nvSpPr>
        <p:spPr>
          <a:xfrm>
            <a:off x="10775219" y="4738184"/>
            <a:ext cx="4512197" cy="523220"/>
          </a:xfrm>
          <a:prstGeom prst="rect">
            <a:avLst/>
          </a:prstGeom>
          <a:noFill/>
        </p:spPr>
        <p:txBody>
          <a:bodyPr wrap="none" rtlCol="0">
            <a:spAutoFit/>
          </a:bodyPr>
          <a:lstStyle/>
          <a:p>
            <a:r>
              <a:rPr lang="en-US" sz="2800" b="1" spc="600" dirty="0">
                <a:ln w="22225">
                  <a:solidFill>
                    <a:schemeClr val="accent2"/>
                  </a:solidFill>
                  <a:prstDash val="solid"/>
                </a:ln>
                <a:solidFill>
                  <a:srgbClr val="C00000"/>
                </a:solidFill>
              </a:rPr>
              <a:t>INCORPORATES SF-1</a:t>
            </a:r>
            <a:endParaRPr lang="en-US" b="1" spc="600" dirty="0">
              <a:solidFill>
                <a:srgbClr val="C00000"/>
              </a:solidFill>
            </a:endParaRPr>
          </a:p>
        </p:txBody>
      </p:sp>
      <p:sp>
        <p:nvSpPr>
          <p:cNvPr id="10" name="Arc 9">
            <a:extLst>
              <a:ext uri="{FF2B5EF4-FFF2-40B4-BE49-F238E27FC236}">
                <a16:creationId xmlns:a16="http://schemas.microsoft.com/office/drawing/2014/main" id="{AAFEC920-B4E2-726D-F69B-AD4F46F04F31}"/>
              </a:ext>
            </a:extLst>
          </p:cNvPr>
          <p:cNvSpPr/>
          <p:nvPr/>
        </p:nvSpPr>
        <p:spPr>
          <a:xfrm rot="15676172">
            <a:off x="10720167" y="5333588"/>
            <a:ext cx="2397865" cy="2563614"/>
          </a:xfrm>
          <a:prstGeom prst="arc">
            <a:avLst>
              <a:gd name="adj1" fmla="val 16712639"/>
              <a:gd name="adj2" fmla="val 21336751"/>
            </a:avLst>
          </a:prstGeom>
          <a:ln w="28575">
            <a:solidFill>
              <a:srgbClr val="FF000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2" name="TextBox 11">
            <a:extLst>
              <a:ext uri="{FF2B5EF4-FFF2-40B4-BE49-F238E27FC236}">
                <a16:creationId xmlns:a16="http://schemas.microsoft.com/office/drawing/2014/main" id="{9E33C690-1DB8-91A7-FDF8-B6AF99CC05DD}"/>
              </a:ext>
            </a:extLst>
          </p:cNvPr>
          <p:cNvSpPr txBox="1"/>
          <p:nvPr/>
        </p:nvSpPr>
        <p:spPr>
          <a:xfrm>
            <a:off x="11623208" y="5196041"/>
            <a:ext cx="4545540" cy="523220"/>
          </a:xfrm>
          <a:prstGeom prst="rect">
            <a:avLst/>
          </a:prstGeom>
          <a:noFill/>
        </p:spPr>
        <p:txBody>
          <a:bodyPr wrap="none" rtlCol="0">
            <a:spAutoFit/>
          </a:bodyPr>
          <a:lstStyle/>
          <a:p>
            <a:r>
              <a:rPr lang="en-US" sz="2800" b="1" spc="600" dirty="0">
                <a:ln w="22225">
                  <a:solidFill>
                    <a:schemeClr val="accent2"/>
                  </a:solidFill>
                  <a:prstDash val="solid"/>
                </a:ln>
                <a:solidFill>
                  <a:srgbClr val="C00000"/>
                </a:solidFill>
              </a:rPr>
              <a:t>INCORPORATES RS-2</a:t>
            </a:r>
            <a:endParaRPr lang="en-US" b="1" spc="600" dirty="0">
              <a:solidFill>
                <a:srgbClr val="C00000"/>
              </a:solidFill>
            </a:endParaRPr>
          </a:p>
        </p:txBody>
      </p:sp>
      <p:sp>
        <p:nvSpPr>
          <p:cNvPr id="13" name="Arc 12">
            <a:extLst>
              <a:ext uri="{FF2B5EF4-FFF2-40B4-BE49-F238E27FC236}">
                <a16:creationId xmlns:a16="http://schemas.microsoft.com/office/drawing/2014/main" id="{D918E6C9-B21E-41E7-34F3-356F374989CE}"/>
              </a:ext>
            </a:extLst>
          </p:cNvPr>
          <p:cNvSpPr/>
          <p:nvPr/>
        </p:nvSpPr>
        <p:spPr>
          <a:xfrm rot="15676172">
            <a:off x="29693457" y="5479010"/>
            <a:ext cx="1154282" cy="1911557"/>
          </a:xfrm>
          <a:prstGeom prst="arc">
            <a:avLst>
              <a:gd name="adj1" fmla="val 16200000"/>
              <a:gd name="adj2" fmla="val 90304"/>
            </a:avLst>
          </a:prstGeom>
          <a:ln w="28575">
            <a:solidFill>
              <a:srgbClr val="FF000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4" name="TextBox 13">
            <a:extLst>
              <a:ext uri="{FF2B5EF4-FFF2-40B4-BE49-F238E27FC236}">
                <a16:creationId xmlns:a16="http://schemas.microsoft.com/office/drawing/2014/main" id="{742F7B34-BD95-52E6-E937-2F9501A058F8}"/>
              </a:ext>
            </a:extLst>
          </p:cNvPr>
          <p:cNvSpPr txBox="1"/>
          <p:nvPr/>
        </p:nvSpPr>
        <p:spPr>
          <a:xfrm>
            <a:off x="30194546" y="5577501"/>
            <a:ext cx="3372013" cy="523220"/>
          </a:xfrm>
          <a:prstGeom prst="rect">
            <a:avLst/>
          </a:prstGeom>
          <a:noFill/>
        </p:spPr>
        <p:txBody>
          <a:bodyPr wrap="none" rtlCol="0">
            <a:spAutoFit/>
          </a:bodyPr>
          <a:lstStyle/>
          <a:p>
            <a:r>
              <a:rPr lang="en-US" sz="2800" b="1" spc="600" dirty="0">
                <a:ln w="22225">
                  <a:solidFill>
                    <a:schemeClr val="accent2"/>
                  </a:solidFill>
                  <a:prstDash val="solid"/>
                </a:ln>
                <a:solidFill>
                  <a:srgbClr val="C00000"/>
                </a:solidFill>
              </a:rPr>
              <a:t>FORMER BMUV</a:t>
            </a:r>
            <a:endParaRPr lang="en-US" b="1" spc="600" dirty="0">
              <a:solidFill>
                <a:srgbClr val="C00000"/>
              </a:solidFill>
            </a:endParaRPr>
          </a:p>
        </p:txBody>
      </p:sp>
      <p:sp>
        <p:nvSpPr>
          <p:cNvPr id="16" name="TextBox 15">
            <a:extLst>
              <a:ext uri="{FF2B5EF4-FFF2-40B4-BE49-F238E27FC236}">
                <a16:creationId xmlns:a16="http://schemas.microsoft.com/office/drawing/2014/main" id="{579B531A-04D2-0284-3D54-CF0DF516D096}"/>
              </a:ext>
            </a:extLst>
          </p:cNvPr>
          <p:cNvSpPr txBox="1"/>
          <p:nvPr/>
        </p:nvSpPr>
        <p:spPr>
          <a:xfrm>
            <a:off x="25779580" y="4782459"/>
            <a:ext cx="4120039" cy="523220"/>
          </a:xfrm>
          <a:prstGeom prst="rect">
            <a:avLst/>
          </a:prstGeom>
          <a:noFill/>
        </p:spPr>
        <p:txBody>
          <a:bodyPr wrap="none" rtlCol="0">
            <a:spAutoFit/>
          </a:bodyPr>
          <a:lstStyle/>
          <a:p>
            <a:r>
              <a:rPr lang="en-US" sz="2800" b="1" spc="600" dirty="0">
                <a:ln w="22225">
                  <a:solidFill>
                    <a:schemeClr val="accent2"/>
                  </a:solidFill>
                  <a:prstDash val="solid"/>
                </a:ln>
                <a:solidFill>
                  <a:srgbClr val="C00000"/>
                </a:solidFill>
              </a:rPr>
              <a:t>INCORPORATES RC</a:t>
            </a:r>
            <a:endParaRPr lang="en-US" b="1" spc="600" dirty="0">
              <a:solidFill>
                <a:srgbClr val="C00000"/>
              </a:solidFill>
            </a:endParaRPr>
          </a:p>
        </p:txBody>
      </p:sp>
      <p:sp>
        <p:nvSpPr>
          <p:cNvPr id="21" name="TextBox 20">
            <a:extLst>
              <a:ext uri="{FF2B5EF4-FFF2-40B4-BE49-F238E27FC236}">
                <a16:creationId xmlns:a16="http://schemas.microsoft.com/office/drawing/2014/main" id="{C3316A16-6252-ADC6-9759-1C7CA2D99EC9}"/>
              </a:ext>
            </a:extLst>
          </p:cNvPr>
          <p:cNvSpPr txBox="1"/>
          <p:nvPr/>
        </p:nvSpPr>
        <p:spPr>
          <a:xfrm>
            <a:off x="29621051" y="5185352"/>
            <a:ext cx="3083473" cy="523220"/>
          </a:xfrm>
          <a:prstGeom prst="rect">
            <a:avLst/>
          </a:prstGeom>
          <a:noFill/>
        </p:spPr>
        <p:txBody>
          <a:bodyPr wrap="none" rtlCol="0">
            <a:spAutoFit/>
          </a:bodyPr>
          <a:lstStyle/>
          <a:p>
            <a:r>
              <a:rPr lang="en-US" sz="2800" b="1" spc="600" dirty="0">
                <a:ln w="22225">
                  <a:solidFill>
                    <a:schemeClr val="accent2"/>
                  </a:solidFill>
                  <a:prstDash val="solid"/>
                </a:ln>
                <a:solidFill>
                  <a:srgbClr val="C00000"/>
                </a:solidFill>
              </a:rPr>
              <a:t>FORMER BMU</a:t>
            </a:r>
            <a:endParaRPr lang="en-US" b="1" spc="600" dirty="0">
              <a:solidFill>
                <a:srgbClr val="C00000"/>
              </a:solidFill>
            </a:endParaRPr>
          </a:p>
        </p:txBody>
      </p:sp>
      <p:sp>
        <p:nvSpPr>
          <p:cNvPr id="22" name="Arc 21">
            <a:extLst>
              <a:ext uri="{FF2B5EF4-FFF2-40B4-BE49-F238E27FC236}">
                <a16:creationId xmlns:a16="http://schemas.microsoft.com/office/drawing/2014/main" id="{649A9B66-CD8F-2B83-E2C2-0BE35D393F6D}"/>
              </a:ext>
            </a:extLst>
          </p:cNvPr>
          <p:cNvSpPr/>
          <p:nvPr/>
        </p:nvSpPr>
        <p:spPr>
          <a:xfrm rot="15676172">
            <a:off x="24604943" y="5113347"/>
            <a:ext cx="2778600" cy="2563614"/>
          </a:xfrm>
          <a:prstGeom prst="arc">
            <a:avLst/>
          </a:prstGeom>
          <a:ln w="28575">
            <a:solidFill>
              <a:srgbClr val="FF000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3" name="Arc 22">
            <a:extLst>
              <a:ext uri="{FF2B5EF4-FFF2-40B4-BE49-F238E27FC236}">
                <a16:creationId xmlns:a16="http://schemas.microsoft.com/office/drawing/2014/main" id="{8017795B-0FD8-46E8-9CCE-8D1A16803864}"/>
              </a:ext>
            </a:extLst>
          </p:cNvPr>
          <p:cNvSpPr/>
          <p:nvPr/>
        </p:nvSpPr>
        <p:spPr>
          <a:xfrm rot="15676172">
            <a:off x="28681383" y="5226545"/>
            <a:ext cx="2209173" cy="2656518"/>
          </a:xfrm>
          <a:prstGeom prst="arc">
            <a:avLst>
              <a:gd name="adj1" fmla="val 16712639"/>
              <a:gd name="adj2" fmla="val 21598379"/>
            </a:avLst>
          </a:prstGeom>
          <a:ln w="28575">
            <a:solidFill>
              <a:srgbClr val="FF000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4" name="Arc 23">
            <a:extLst>
              <a:ext uri="{FF2B5EF4-FFF2-40B4-BE49-F238E27FC236}">
                <a16:creationId xmlns:a16="http://schemas.microsoft.com/office/drawing/2014/main" id="{B6501B7D-E82E-C228-1345-5F27F7663C67}"/>
              </a:ext>
            </a:extLst>
          </p:cNvPr>
          <p:cNvSpPr/>
          <p:nvPr/>
        </p:nvSpPr>
        <p:spPr>
          <a:xfrm rot="4934998" flipH="1">
            <a:off x="39412248" y="5573369"/>
            <a:ext cx="2248714" cy="2084050"/>
          </a:xfrm>
          <a:prstGeom prst="arc">
            <a:avLst>
              <a:gd name="adj1" fmla="val 16200000"/>
              <a:gd name="adj2" fmla="val 206496"/>
            </a:avLst>
          </a:prstGeom>
          <a:ln w="28575">
            <a:solidFill>
              <a:srgbClr val="FF000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5" name="TextBox 24">
            <a:extLst>
              <a:ext uri="{FF2B5EF4-FFF2-40B4-BE49-F238E27FC236}">
                <a16:creationId xmlns:a16="http://schemas.microsoft.com/office/drawing/2014/main" id="{CB6F519C-F446-514C-5B19-F99C1F409860}"/>
              </a:ext>
            </a:extLst>
          </p:cNvPr>
          <p:cNvSpPr txBox="1"/>
          <p:nvPr/>
        </p:nvSpPr>
        <p:spPr>
          <a:xfrm>
            <a:off x="37088822" y="4391718"/>
            <a:ext cx="4120039" cy="1384995"/>
          </a:xfrm>
          <a:prstGeom prst="rect">
            <a:avLst/>
          </a:prstGeom>
          <a:noFill/>
        </p:spPr>
        <p:txBody>
          <a:bodyPr wrap="square" rtlCol="0">
            <a:spAutoFit/>
          </a:bodyPr>
          <a:lstStyle/>
          <a:p>
            <a:r>
              <a:rPr lang="en-US" sz="2800" b="1" spc="600" dirty="0">
                <a:ln w="22225">
                  <a:solidFill>
                    <a:schemeClr val="accent2"/>
                  </a:solidFill>
                  <a:prstDash val="solid"/>
                </a:ln>
                <a:solidFill>
                  <a:srgbClr val="C00000"/>
                </a:solidFill>
              </a:rPr>
              <a:t>FORMER FLOODWAY CONSERVATION</a:t>
            </a:r>
            <a:endParaRPr lang="en-US" b="1" spc="600" dirty="0">
              <a:solidFill>
                <a:srgbClr val="C00000"/>
              </a:solidFill>
            </a:endParaRPr>
          </a:p>
        </p:txBody>
      </p:sp>
    </p:spTree>
    <p:extLst>
      <p:ext uri="{BB962C8B-B14F-4D97-AF65-F5344CB8AC3E}">
        <p14:creationId xmlns:p14="http://schemas.microsoft.com/office/powerpoint/2010/main" val="19921577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71A8BB60-92EA-B819-702F-33D915D6DF08}"/>
              </a:ext>
            </a:extLst>
          </p:cNvPr>
          <p:cNvSpPr/>
          <p:nvPr/>
        </p:nvSpPr>
        <p:spPr>
          <a:xfrm>
            <a:off x="1" y="0"/>
            <a:ext cx="21945600" cy="3749040"/>
          </a:xfrm>
          <a:prstGeom prst="rect">
            <a:avLst/>
          </a:prstGeom>
          <a:solidFill>
            <a:schemeClr val="accent4">
              <a:lumMod val="40000"/>
              <a:lumOff val="6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4800" b="1" spc="600" dirty="0">
                <a:solidFill>
                  <a:sysClr val="windowText" lastClr="000000"/>
                </a:solidFill>
                <a:latin typeface="Geometria" panose="020B0503020204020204" pitchFamily="34" charset="0"/>
              </a:rPr>
              <a:t>DIMENSIONAL STANDARDS</a:t>
            </a:r>
          </a:p>
          <a:p>
            <a:pPr algn="ctr"/>
            <a:r>
              <a:rPr lang="en-US" sz="4800" b="1" spc="600" dirty="0">
                <a:solidFill>
                  <a:sysClr val="windowText" lastClr="000000"/>
                </a:solidFill>
                <a:latin typeface="Geometria" panose="020B0503020204020204" pitchFamily="34" charset="0"/>
              </a:rPr>
              <a:t>ADOPTED</a:t>
            </a:r>
          </a:p>
        </p:txBody>
      </p:sp>
      <p:graphicFrame>
        <p:nvGraphicFramePr>
          <p:cNvPr id="2" name="Table 1">
            <a:extLst>
              <a:ext uri="{FF2B5EF4-FFF2-40B4-BE49-F238E27FC236}">
                <a16:creationId xmlns:a16="http://schemas.microsoft.com/office/drawing/2014/main" id="{8A752ACB-DBA0-422D-1881-C893A0A2AB4A}"/>
              </a:ext>
            </a:extLst>
          </p:cNvPr>
          <p:cNvGraphicFramePr>
            <a:graphicFrameLocks noGrp="1"/>
          </p:cNvGraphicFramePr>
          <p:nvPr>
            <p:extLst>
              <p:ext uri="{D42A27DB-BD31-4B8C-83A1-F6EECF244321}">
                <p14:modId xmlns:p14="http://schemas.microsoft.com/office/powerpoint/2010/main" val="1752290221"/>
              </p:ext>
            </p:extLst>
          </p:nvPr>
        </p:nvGraphicFramePr>
        <p:xfrm>
          <a:off x="3681259" y="6205700"/>
          <a:ext cx="14030328" cy="4411396"/>
        </p:xfrm>
        <a:graphic>
          <a:graphicData uri="http://schemas.openxmlformats.org/drawingml/2006/table">
            <a:tbl>
              <a:tblPr firstRow="1" firstCol="1" bandRow="1">
                <a:tableStyleId>{17292A2E-F333-43FB-9621-5CBBE7FDCDCB}</a:tableStyleId>
              </a:tblPr>
              <a:tblGrid>
                <a:gridCol w="2377258">
                  <a:extLst>
                    <a:ext uri="{9D8B030D-6E8A-4147-A177-3AD203B41FA5}">
                      <a16:colId xmlns:a16="http://schemas.microsoft.com/office/drawing/2014/main" val="3521141166"/>
                    </a:ext>
                  </a:extLst>
                </a:gridCol>
                <a:gridCol w="1280160">
                  <a:extLst>
                    <a:ext uri="{9D8B030D-6E8A-4147-A177-3AD203B41FA5}">
                      <a16:colId xmlns:a16="http://schemas.microsoft.com/office/drawing/2014/main" val="2922540301"/>
                    </a:ext>
                  </a:extLst>
                </a:gridCol>
                <a:gridCol w="1280160">
                  <a:extLst>
                    <a:ext uri="{9D8B030D-6E8A-4147-A177-3AD203B41FA5}">
                      <a16:colId xmlns:a16="http://schemas.microsoft.com/office/drawing/2014/main" val="1627443819"/>
                    </a:ext>
                  </a:extLst>
                </a:gridCol>
                <a:gridCol w="1280160">
                  <a:extLst>
                    <a:ext uri="{9D8B030D-6E8A-4147-A177-3AD203B41FA5}">
                      <a16:colId xmlns:a16="http://schemas.microsoft.com/office/drawing/2014/main" val="58162547"/>
                    </a:ext>
                  </a:extLst>
                </a:gridCol>
                <a:gridCol w="1280160">
                  <a:extLst>
                    <a:ext uri="{9D8B030D-6E8A-4147-A177-3AD203B41FA5}">
                      <a16:colId xmlns:a16="http://schemas.microsoft.com/office/drawing/2014/main" val="3862218646"/>
                    </a:ext>
                  </a:extLst>
                </a:gridCol>
                <a:gridCol w="1280160">
                  <a:extLst>
                    <a:ext uri="{9D8B030D-6E8A-4147-A177-3AD203B41FA5}">
                      <a16:colId xmlns:a16="http://schemas.microsoft.com/office/drawing/2014/main" val="1208564409"/>
                    </a:ext>
                  </a:extLst>
                </a:gridCol>
                <a:gridCol w="1280160">
                  <a:extLst>
                    <a:ext uri="{9D8B030D-6E8A-4147-A177-3AD203B41FA5}">
                      <a16:colId xmlns:a16="http://schemas.microsoft.com/office/drawing/2014/main" val="1650005392"/>
                    </a:ext>
                  </a:extLst>
                </a:gridCol>
                <a:gridCol w="1280160">
                  <a:extLst>
                    <a:ext uri="{9D8B030D-6E8A-4147-A177-3AD203B41FA5}">
                      <a16:colId xmlns:a16="http://schemas.microsoft.com/office/drawing/2014/main" val="1256501499"/>
                    </a:ext>
                  </a:extLst>
                </a:gridCol>
                <a:gridCol w="1280160">
                  <a:extLst>
                    <a:ext uri="{9D8B030D-6E8A-4147-A177-3AD203B41FA5}">
                      <a16:colId xmlns:a16="http://schemas.microsoft.com/office/drawing/2014/main" val="2600795812"/>
                    </a:ext>
                  </a:extLst>
                </a:gridCol>
                <a:gridCol w="1411790">
                  <a:extLst>
                    <a:ext uri="{9D8B030D-6E8A-4147-A177-3AD203B41FA5}">
                      <a16:colId xmlns:a16="http://schemas.microsoft.com/office/drawing/2014/main" val="1044392719"/>
                    </a:ext>
                  </a:extLst>
                </a:gridCol>
              </a:tblGrid>
              <a:tr h="372533">
                <a:tc>
                  <a:txBody>
                    <a:bodyPr/>
                    <a:lstStyle/>
                    <a:p>
                      <a:pPr marL="0" marR="0">
                        <a:spcBef>
                          <a:spcPts val="0"/>
                        </a:spcBef>
                        <a:spcAft>
                          <a:spcPts val="0"/>
                        </a:spcAft>
                      </a:pPr>
                      <a:r>
                        <a:rPr lang="en-US" sz="1600" b="1" kern="100">
                          <a:effectLst/>
                          <a:latin typeface="Cambria" panose="02040503050406030204" pitchFamily="18" charset="0"/>
                          <a:ea typeface="Cambria" panose="02040503050406030204" pitchFamily="18" charset="0"/>
                        </a:rPr>
                        <a:t> </a:t>
                      </a:r>
                      <a:endParaRPr lang="en-US" sz="1600" b="1"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nchor="b"/>
                </a:tc>
                <a:tc>
                  <a:txBody>
                    <a:bodyPr/>
                    <a:lstStyle/>
                    <a:p>
                      <a:pPr marL="0" marR="0" algn="ctr">
                        <a:spcBef>
                          <a:spcPts val="0"/>
                        </a:spcBef>
                        <a:spcAft>
                          <a:spcPts val="0"/>
                        </a:spcAft>
                      </a:pPr>
                      <a:r>
                        <a:rPr lang="en-US" sz="1600" b="1" kern="100">
                          <a:effectLst/>
                          <a:latin typeface="Cambria" panose="02040503050406030204" pitchFamily="18" charset="0"/>
                          <a:ea typeface="Cambria" panose="02040503050406030204" pitchFamily="18" charset="0"/>
                        </a:rPr>
                        <a:t>GU</a:t>
                      </a:r>
                      <a:endParaRPr lang="en-US" sz="1600" b="1"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nchor="b"/>
                </a:tc>
                <a:tc>
                  <a:txBody>
                    <a:bodyPr/>
                    <a:lstStyle/>
                    <a:p>
                      <a:pPr marL="0" marR="0" algn="ctr">
                        <a:spcBef>
                          <a:spcPts val="0"/>
                        </a:spcBef>
                        <a:spcAft>
                          <a:spcPts val="0"/>
                        </a:spcAft>
                      </a:pPr>
                      <a:r>
                        <a:rPr lang="en-US" sz="1600" b="1" kern="100">
                          <a:effectLst/>
                          <a:latin typeface="Cambria" panose="02040503050406030204" pitchFamily="18" charset="0"/>
                          <a:ea typeface="Cambria" panose="02040503050406030204" pitchFamily="18" charset="0"/>
                        </a:rPr>
                        <a:t>RR</a:t>
                      </a:r>
                      <a:endParaRPr lang="en-US" sz="1600" b="1"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nchor="b"/>
                </a:tc>
                <a:tc>
                  <a:txBody>
                    <a:bodyPr/>
                    <a:lstStyle/>
                    <a:p>
                      <a:pPr marL="0" marR="0" algn="ctr">
                        <a:spcBef>
                          <a:spcPts val="0"/>
                        </a:spcBef>
                        <a:spcAft>
                          <a:spcPts val="0"/>
                        </a:spcAft>
                      </a:pPr>
                      <a:r>
                        <a:rPr lang="en-US" sz="1600" b="1" kern="100">
                          <a:effectLst/>
                          <a:latin typeface="Cambria" panose="02040503050406030204" pitchFamily="18" charset="0"/>
                          <a:ea typeface="Cambria" panose="02040503050406030204" pitchFamily="18" charset="0"/>
                        </a:rPr>
                        <a:t>RE</a:t>
                      </a:r>
                      <a:endParaRPr lang="en-US" sz="1600" b="1"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nchor="b"/>
                </a:tc>
                <a:tc>
                  <a:txBody>
                    <a:bodyPr/>
                    <a:lstStyle/>
                    <a:p>
                      <a:pPr marL="0" marR="0" algn="ctr">
                        <a:spcBef>
                          <a:spcPts val="0"/>
                        </a:spcBef>
                        <a:spcAft>
                          <a:spcPts val="0"/>
                        </a:spcAft>
                      </a:pPr>
                      <a:r>
                        <a:rPr lang="en-US" sz="1600" b="1" kern="100">
                          <a:effectLst/>
                          <a:latin typeface="Cambria" panose="02040503050406030204" pitchFamily="18" charset="0"/>
                          <a:ea typeface="Cambria" panose="02040503050406030204" pitchFamily="18" charset="0"/>
                        </a:rPr>
                        <a:t>SRE</a:t>
                      </a:r>
                      <a:endParaRPr lang="en-US" sz="1600" b="1"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nchor="b"/>
                </a:tc>
                <a:tc>
                  <a:txBody>
                    <a:bodyPr/>
                    <a:lstStyle/>
                    <a:p>
                      <a:pPr marL="0" marR="0" algn="ctr">
                        <a:spcBef>
                          <a:spcPts val="0"/>
                        </a:spcBef>
                        <a:spcAft>
                          <a:spcPts val="0"/>
                        </a:spcAft>
                      </a:pPr>
                      <a:r>
                        <a:rPr lang="en-US" sz="1600" b="1" kern="100">
                          <a:effectLst/>
                          <a:latin typeface="Cambria" panose="02040503050406030204" pitchFamily="18" charset="0"/>
                          <a:ea typeface="Cambria" panose="02040503050406030204" pitchFamily="18" charset="0"/>
                        </a:rPr>
                        <a:t>SF-1</a:t>
                      </a:r>
                      <a:endParaRPr lang="en-US" sz="1600" b="1"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nchor="b"/>
                </a:tc>
                <a:tc>
                  <a:txBody>
                    <a:bodyPr/>
                    <a:lstStyle/>
                    <a:p>
                      <a:pPr marL="0" marR="0" algn="ctr">
                        <a:spcBef>
                          <a:spcPts val="0"/>
                        </a:spcBef>
                        <a:spcAft>
                          <a:spcPts val="0"/>
                        </a:spcAft>
                      </a:pPr>
                      <a:r>
                        <a:rPr lang="en-US" sz="1600" b="1" kern="100">
                          <a:effectLst/>
                          <a:latin typeface="Cambria" panose="02040503050406030204" pitchFamily="18" charset="0"/>
                          <a:ea typeface="Cambria" panose="02040503050406030204" pitchFamily="18" charset="0"/>
                        </a:rPr>
                        <a:t>RS-1</a:t>
                      </a:r>
                      <a:endParaRPr lang="en-US" sz="1600" b="1"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nchor="b"/>
                </a:tc>
                <a:tc>
                  <a:txBody>
                    <a:bodyPr/>
                    <a:lstStyle/>
                    <a:p>
                      <a:pPr marL="0" marR="0" algn="ctr">
                        <a:spcBef>
                          <a:spcPts val="0"/>
                        </a:spcBef>
                        <a:spcAft>
                          <a:spcPts val="0"/>
                        </a:spcAft>
                      </a:pPr>
                      <a:r>
                        <a:rPr lang="en-US" sz="1600" b="1" kern="100">
                          <a:effectLst/>
                          <a:latin typeface="Cambria" panose="02040503050406030204" pitchFamily="18" charset="0"/>
                          <a:ea typeface="Cambria" panose="02040503050406030204" pitchFamily="18" charset="0"/>
                        </a:rPr>
                        <a:t>RS-2</a:t>
                      </a:r>
                      <a:endParaRPr lang="en-US" sz="1600" b="1"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nchor="b"/>
                </a:tc>
                <a:tc>
                  <a:txBody>
                    <a:bodyPr/>
                    <a:lstStyle/>
                    <a:p>
                      <a:pPr marL="0" marR="0" algn="ctr">
                        <a:spcBef>
                          <a:spcPts val="0"/>
                        </a:spcBef>
                        <a:spcAft>
                          <a:spcPts val="0"/>
                        </a:spcAft>
                      </a:pPr>
                      <a:r>
                        <a:rPr lang="en-US" sz="1600" b="1" kern="100">
                          <a:effectLst/>
                          <a:latin typeface="Cambria" panose="02040503050406030204" pitchFamily="18" charset="0"/>
                          <a:ea typeface="Cambria" panose="02040503050406030204" pitchFamily="18" charset="0"/>
                        </a:rPr>
                        <a:t>RS-3</a:t>
                      </a:r>
                      <a:endParaRPr lang="en-US" sz="1600" b="1"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nchor="b"/>
                </a:tc>
                <a:tc>
                  <a:txBody>
                    <a:bodyPr/>
                    <a:lstStyle/>
                    <a:p>
                      <a:pPr marL="0" marR="0" algn="ctr">
                        <a:spcBef>
                          <a:spcPts val="0"/>
                        </a:spcBef>
                        <a:spcAft>
                          <a:spcPts val="0"/>
                        </a:spcAft>
                      </a:pPr>
                      <a:r>
                        <a:rPr lang="en-US" sz="1600" b="1" kern="100" dirty="0">
                          <a:effectLst/>
                          <a:latin typeface="Cambria" panose="02040503050406030204" pitchFamily="18" charset="0"/>
                          <a:ea typeface="Cambria" panose="02040503050406030204" pitchFamily="18" charset="0"/>
                        </a:rPr>
                        <a:t>RMH</a:t>
                      </a:r>
                      <a:endParaRPr lang="en-US" sz="1600" b="1" kern="100" dirty="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nchor="b"/>
                </a:tc>
                <a:extLst>
                  <a:ext uri="{0D108BD9-81ED-4DB2-BD59-A6C34878D82A}">
                    <a16:rowId xmlns:a16="http://schemas.microsoft.com/office/drawing/2014/main" val="1337521575"/>
                  </a:ext>
                </a:extLst>
              </a:tr>
              <a:tr h="757286">
                <a:tc>
                  <a:txBody>
                    <a:bodyPr/>
                    <a:lstStyle/>
                    <a:p>
                      <a:pPr marL="0" marR="0">
                        <a:spcBef>
                          <a:spcPts val="0"/>
                        </a:spcBef>
                        <a:spcAft>
                          <a:spcPts val="0"/>
                        </a:spcAft>
                      </a:pPr>
                      <a:r>
                        <a:rPr lang="en-US" sz="1600" b="0" kern="100">
                          <a:effectLst/>
                          <a:latin typeface="Cambria" panose="02040503050406030204" pitchFamily="18" charset="0"/>
                          <a:ea typeface="Cambria" panose="02040503050406030204" pitchFamily="18" charset="0"/>
                        </a:rPr>
                        <a:t>Minimum Lot Area</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600" b="0" kern="100">
                          <a:effectLst/>
                          <a:latin typeface="Cambria" panose="02040503050406030204" pitchFamily="18" charset="0"/>
                          <a:ea typeface="Cambria" panose="02040503050406030204" pitchFamily="18" charset="0"/>
                        </a:rPr>
                        <a:t>5 ac</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600" b="0" kern="100">
                          <a:effectLst/>
                          <a:latin typeface="Cambria" panose="02040503050406030204" pitchFamily="18" charset="0"/>
                          <a:ea typeface="Cambria" panose="02040503050406030204" pitchFamily="18" charset="0"/>
                        </a:rPr>
                        <a:t>1 ac</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600" b="0" kern="100">
                          <a:effectLst/>
                          <a:latin typeface="Cambria" panose="02040503050406030204" pitchFamily="18" charset="0"/>
                          <a:ea typeface="Cambria" panose="02040503050406030204" pitchFamily="18" charset="0"/>
                        </a:rPr>
                        <a:t>12,000 sq. ft.</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600" b="0" kern="100">
                          <a:effectLst/>
                          <a:latin typeface="Cambria" panose="02040503050406030204" pitchFamily="18" charset="0"/>
                          <a:ea typeface="Cambria" panose="02040503050406030204" pitchFamily="18" charset="0"/>
                        </a:rPr>
                        <a:t>8,000 sq. ft.</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600" b="0" kern="100">
                          <a:effectLst/>
                          <a:latin typeface="Cambria" panose="02040503050406030204" pitchFamily="18" charset="0"/>
                          <a:ea typeface="Cambria" panose="02040503050406030204" pitchFamily="18" charset="0"/>
                        </a:rPr>
                        <a:t>8,000 sq. ft.</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600" b="0" kern="100">
                          <a:effectLst/>
                          <a:latin typeface="Cambria" panose="02040503050406030204" pitchFamily="18" charset="0"/>
                          <a:ea typeface="Cambria" panose="02040503050406030204" pitchFamily="18" charset="0"/>
                        </a:rPr>
                        <a:t>8,000 sq. ft.</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600" b="0" kern="100">
                          <a:effectLst/>
                          <a:latin typeface="Cambria" panose="02040503050406030204" pitchFamily="18" charset="0"/>
                          <a:ea typeface="Cambria" panose="02040503050406030204" pitchFamily="18" charset="0"/>
                        </a:rPr>
                        <a:t>7,500 sq. ft.</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600" b="0" kern="100">
                          <a:effectLst/>
                          <a:latin typeface="Cambria" panose="02040503050406030204" pitchFamily="18" charset="0"/>
                          <a:ea typeface="Cambria" panose="02040503050406030204" pitchFamily="18" charset="0"/>
                        </a:rPr>
                        <a:t>7,500 sq. ft.</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600" b="0" kern="100">
                          <a:effectLst/>
                          <a:latin typeface="Cambria" panose="02040503050406030204" pitchFamily="18" charset="0"/>
                          <a:ea typeface="Cambria" panose="02040503050406030204" pitchFamily="18" charset="0"/>
                        </a:rPr>
                        <a:t>Site: 10 ac</a:t>
                      </a:r>
                    </a:p>
                    <a:p>
                      <a:pPr marL="0" marR="0" algn="ctr">
                        <a:spcBef>
                          <a:spcPts val="0"/>
                        </a:spcBef>
                        <a:spcAft>
                          <a:spcPts val="0"/>
                        </a:spcAft>
                      </a:pPr>
                      <a:r>
                        <a:rPr lang="en-US" sz="1600" b="0" kern="100">
                          <a:effectLst/>
                          <a:latin typeface="Cambria" panose="02040503050406030204" pitchFamily="18" charset="0"/>
                          <a:ea typeface="Cambria" panose="02040503050406030204" pitchFamily="18" charset="0"/>
                        </a:rPr>
                        <a:t>Lots: 4,000 sq. ft.</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69137137"/>
                  </a:ext>
                </a:extLst>
              </a:tr>
              <a:tr h="252429">
                <a:tc>
                  <a:txBody>
                    <a:bodyPr/>
                    <a:lstStyle/>
                    <a:p>
                      <a:pPr marL="0" marR="0">
                        <a:spcBef>
                          <a:spcPts val="0"/>
                        </a:spcBef>
                        <a:spcAft>
                          <a:spcPts val="0"/>
                        </a:spcAft>
                      </a:pPr>
                      <a:r>
                        <a:rPr lang="en-US" sz="1600" b="0" kern="100">
                          <a:effectLst/>
                          <a:latin typeface="Cambria" panose="02040503050406030204" pitchFamily="18" charset="0"/>
                          <a:ea typeface="Cambria" panose="02040503050406030204" pitchFamily="18" charset="0"/>
                        </a:rPr>
                        <a:t>Minimum Lot Width</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600" b="0" kern="100">
                          <a:effectLst/>
                          <a:latin typeface="Cambria" panose="02040503050406030204" pitchFamily="18" charset="0"/>
                          <a:ea typeface="Cambria" panose="02040503050406030204" pitchFamily="18" charset="0"/>
                        </a:rPr>
                        <a:t>300’</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600" b="0" kern="100">
                          <a:effectLst/>
                          <a:latin typeface="Cambria" panose="02040503050406030204" pitchFamily="18" charset="0"/>
                          <a:ea typeface="Cambria" panose="02040503050406030204" pitchFamily="18" charset="0"/>
                        </a:rPr>
                        <a:t>150’</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600" b="0" kern="100">
                          <a:effectLst/>
                          <a:latin typeface="Cambria" panose="02040503050406030204" pitchFamily="18" charset="0"/>
                          <a:ea typeface="Cambria" panose="02040503050406030204" pitchFamily="18" charset="0"/>
                        </a:rPr>
                        <a:t>80’</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600" b="0" kern="100">
                          <a:effectLst/>
                          <a:latin typeface="Cambria" panose="02040503050406030204" pitchFamily="18" charset="0"/>
                          <a:ea typeface="Cambria" panose="02040503050406030204" pitchFamily="18" charset="0"/>
                        </a:rPr>
                        <a:t>80’</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600" b="0" kern="100">
                          <a:effectLst/>
                          <a:latin typeface="Cambria" panose="02040503050406030204" pitchFamily="18" charset="0"/>
                          <a:ea typeface="Cambria" panose="02040503050406030204" pitchFamily="18" charset="0"/>
                        </a:rPr>
                        <a:t>80’</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600" b="0" kern="100">
                          <a:effectLst/>
                          <a:latin typeface="Cambria" panose="02040503050406030204" pitchFamily="18" charset="0"/>
                          <a:ea typeface="Cambria" panose="02040503050406030204" pitchFamily="18" charset="0"/>
                        </a:rPr>
                        <a:t>80’</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600" b="0" kern="100">
                          <a:effectLst/>
                          <a:latin typeface="Cambria" panose="02040503050406030204" pitchFamily="18" charset="0"/>
                          <a:ea typeface="Cambria" panose="02040503050406030204" pitchFamily="18" charset="0"/>
                        </a:rPr>
                        <a:t>75’</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600" b="0" kern="100">
                          <a:effectLst/>
                          <a:latin typeface="Cambria" panose="02040503050406030204" pitchFamily="18" charset="0"/>
                          <a:ea typeface="Cambria" panose="02040503050406030204" pitchFamily="18" charset="0"/>
                        </a:rPr>
                        <a:t>75’</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600" b="0" kern="100">
                          <a:effectLst/>
                          <a:latin typeface="Cambria" panose="02040503050406030204" pitchFamily="18" charset="0"/>
                          <a:ea typeface="Cambria" panose="02040503050406030204" pitchFamily="18" charset="0"/>
                        </a:rPr>
                        <a:t>50’</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4242995112"/>
                  </a:ext>
                </a:extLst>
              </a:tr>
              <a:tr h="252429">
                <a:tc>
                  <a:txBody>
                    <a:bodyPr/>
                    <a:lstStyle/>
                    <a:p>
                      <a:pPr marL="0" marR="0">
                        <a:spcBef>
                          <a:spcPts val="0"/>
                        </a:spcBef>
                        <a:spcAft>
                          <a:spcPts val="0"/>
                        </a:spcAft>
                      </a:pPr>
                      <a:r>
                        <a:rPr lang="en-US" sz="1600" b="0" kern="100">
                          <a:effectLst/>
                          <a:latin typeface="Cambria" panose="02040503050406030204" pitchFamily="18" charset="0"/>
                          <a:ea typeface="Cambria" panose="02040503050406030204" pitchFamily="18" charset="0"/>
                        </a:rPr>
                        <a:t>Minimum Lot Depth</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600" b="0" kern="100">
                          <a:effectLst/>
                          <a:latin typeface="Cambria" panose="02040503050406030204" pitchFamily="18" charset="0"/>
                          <a:ea typeface="Cambria" panose="02040503050406030204" pitchFamily="18" charset="0"/>
                        </a:rPr>
                        <a:t>300’</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600" b="0" kern="100">
                          <a:effectLst/>
                          <a:latin typeface="Cambria" panose="02040503050406030204" pitchFamily="18" charset="0"/>
                          <a:ea typeface="Cambria" panose="02040503050406030204" pitchFamily="18" charset="0"/>
                        </a:rPr>
                        <a:t>200’</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600" b="0" kern="100">
                          <a:effectLst/>
                          <a:latin typeface="Cambria" panose="02040503050406030204" pitchFamily="18" charset="0"/>
                          <a:ea typeface="Cambria" panose="02040503050406030204" pitchFamily="18" charset="0"/>
                        </a:rPr>
                        <a:t>120’</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600" b="0" kern="100">
                          <a:effectLst/>
                          <a:latin typeface="Cambria" panose="02040503050406030204" pitchFamily="18" charset="0"/>
                          <a:ea typeface="Cambria" panose="02040503050406030204" pitchFamily="18" charset="0"/>
                        </a:rPr>
                        <a:t>100’</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600" b="0" kern="100">
                          <a:effectLst/>
                          <a:latin typeface="Cambria" panose="02040503050406030204" pitchFamily="18" charset="0"/>
                          <a:ea typeface="Cambria" panose="02040503050406030204" pitchFamily="18" charset="0"/>
                        </a:rPr>
                        <a:t>100’</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600" b="0" kern="100">
                          <a:effectLst/>
                          <a:latin typeface="Cambria" panose="02040503050406030204" pitchFamily="18" charset="0"/>
                          <a:ea typeface="Cambria" panose="02040503050406030204" pitchFamily="18" charset="0"/>
                        </a:rPr>
                        <a:t>100’</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600" b="0" kern="100">
                          <a:effectLst/>
                          <a:latin typeface="Cambria" panose="02040503050406030204" pitchFamily="18" charset="0"/>
                          <a:ea typeface="Cambria" panose="02040503050406030204" pitchFamily="18" charset="0"/>
                        </a:rPr>
                        <a:t>100’</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600" b="0" kern="100">
                          <a:effectLst/>
                          <a:latin typeface="Cambria" panose="02040503050406030204" pitchFamily="18" charset="0"/>
                          <a:ea typeface="Cambria" panose="02040503050406030204" pitchFamily="18" charset="0"/>
                        </a:rPr>
                        <a:t>100’</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600" b="0" kern="100">
                          <a:effectLst/>
                          <a:latin typeface="Cambria" panose="02040503050406030204" pitchFamily="18" charset="0"/>
                          <a:ea typeface="Cambria" panose="02040503050406030204" pitchFamily="18" charset="0"/>
                        </a:rPr>
                        <a:t>80’</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381709718"/>
                  </a:ext>
                </a:extLst>
              </a:tr>
              <a:tr h="504858">
                <a:tc>
                  <a:txBody>
                    <a:bodyPr/>
                    <a:lstStyle/>
                    <a:p>
                      <a:pPr marL="0" marR="0">
                        <a:spcBef>
                          <a:spcPts val="0"/>
                        </a:spcBef>
                        <a:spcAft>
                          <a:spcPts val="0"/>
                        </a:spcAft>
                      </a:pPr>
                      <a:r>
                        <a:rPr lang="en-US" sz="1600" b="0" kern="100">
                          <a:effectLst/>
                          <a:latin typeface="Cambria" panose="02040503050406030204" pitchFamily="18" charset="0"/>
                          <a:ea typeface="Cambria" panose="02040503050406030204" pitchFamily="18" charset="0"/>
                        </a:rPr>
                        <a:t>Maximum building coverage</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600" b="0" kern="100">
                          <a:effectLst/>
                          <a:latin typeface="Cambria" panose="02040503050406030204" pitchFamily="18" charset="0"/>
                          <a:ea typeface="Cambria" panose="02040503050406030204" pitchFamily="18" charset="0"/>
                        </a:rPr>
                        <a:t>10%</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600" b="0" kern="100">
                          <a:effectLst/>
                          <a:latin typeface="Cambria" panose="02040503050406030204" pitchFamily="18" charset="0"/>
                          <a:ea typeface="Cambria" panose="02040503050406030204" pitchFamily="18" charset="0"/>
                        </a:rPr>
                        <a:t>35%</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600" b="0" kern="100">
                          <a:effectLst/>
                          <a:latin typeface="Cambria" panose="02040503050406030204" pitchFamily="18" charset="0"/>
                          <a:ea typeface="Cambria" panose="02040503050406030204" pitchFamily="18" charset="0"/>
                        </a:rPr>
                        <a:t>30%</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600" b="0" kern="100">
                          <a:effectLst/>
                          <a:latin typeface="Cambria" panose="02040503050406030204" pitchFamily="18" charset="0"/>
                          <a:ea typeface="Cambria" panose="02040503050406030204" pitchFamily="18" charset="0"/>
                        </a:rPr>
                        <a:t>40%</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600" b="0" kern="100">
                          <a:effectLst/>
                          <a:latin typeface="Cambria" panose="02040503050406030204" pitchFamily="18" charset="0"/>
                          <a:ea typeface="Cambria" panose="02040503050406030204" pitchFamily="18" charset="0"/>
                        </a:rPr>
                        <a:t>30%</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600" b="0" kern="100">
                          <a:effectLst/>
                          <a:latin typeface="Cambria" panose="02040503050406030204" pitchFamily="18" charset="0"/>
                          <a:ea typeface="Cambria" panose="02040503050406030204" pitchFamily="18" charset="0"/>
                        </a:rPr>
                        <a:t>30%</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600" b="0" kern="100">
                          <a:effectLst/>
                          <a:latin typeface="Cambria" panose="02040503050406030204" pitchFamily="18" charset="0"/>
                          <a:ea typeface="Cambria" panose="02040503050406030204" pitchFamily="18" charset="0"/>
                        </a:rPr>
                        <a:t>30%</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600" b="0" kern="100">
                          <a:effectLst/>
                          <a:latin typeface="Cambria" panose="02040503050406030204" pitchFamily="18" charset="0"/>
                          <a:ea typeface="Cambria" panose="02040503050406030204" pitchFamily="18" charset="0"/>
                        </a:rPr>
                        <a:t>30%</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600" b="0" kern="100">
                          <a:effectLst/>
                          <a:latin typeface="Cambria" panose="02040503050406030204" pitchFamily="18" charset="0"/>
                          <a:ea typeface="Cambria" panose="02040503050406030204" pitchFamily="18" charset="0"/>
                        </a:rPr>
                        <a:t>35%</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980639474"/>
                  </a:ext>
                </a:extLst>
              </a:tr>
              <a:tr h="252429">
                <a:tc>
                  <a:txBody>
                    <a:bodyPr/>
                    <a:lstStyle/>
                    <a:p>
                      <a:pPr marL="0" marR="0">
                        <a:spcBef>
                          <a:spcPts val="0"/>
                        </a:spcBef>
                        <a:spcAft>
                          <a:spcPts val="0"/>
                        </a:spcAft>
                      </a:pPr>
                      <a:r>
                        <a:rPr lang="en-US" sz="1600" b="0" kern="100" dirty="0">
                          <a:effectLst/>
                          <a:latin typeface="Cambria" panose="02040503050406030204" pitchFamily="18" charset="0"/>
                          <a:ea typeface="Cambria" panose="02040503050406030204" pitchFamily="18" charset="0"/>
                        </a:rPr>
                        <a:t>Minimum living area</a:t>
                      </a:r>
                      <a:endParaRPr lang="en-US" sz="1600" b="0" kern="100" dirty="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600" b="0" kern="100">
                          <a:effectLst/>
                          <a:latin typeface="Cambria" panose="02040503050406030204" pitchFamily="18" charset="0"/>
                          <a:ea typeface="Cambria" panose="02040503050406030204" pitchFamily="18" charset="0"/>
                        </a:rPr>
                        <a:t>1,200 sq. ft.</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600" b="0" kern="100">
                          <a:effectLst/>
                          <a:latin typeface="Cambria" panose="02040503050406030204" pitchFamily="18" charset="0"/>
                          <a:ea typeface="Cambria" panose="02040503050406030204" pitchFamily="18" charset="0"/>
                        </a:rPr>
                        <a:t>1,200 sq. ft.</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600" b="0" kern="100">
                          <a:effectLst/>
                          <a:latin typeface="Cambria" panose="02040503050406030204" pitchFamily="18" charset="0"/>
                          <a:ea typeface="Cambria" panose="02040503050406030204" pitchFamily="18" charset="0"/>
                        </a:rPr>
                        <a:t>1,600 sq. ft.</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600" b="0" kern="100">
                          <a:effectLst/>
                          <a:latin typeface="Cambria" panose="02040503050406030204" pitchFamily="18" charset="0"/>
                          <a:ea typeface="Cambria" panose="02040503050406030204" pitchFamily="18" charset="0"/>
                        </a:rPr>
                        <a:t>1,800 sq. ft.</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600" b="0" kern="100">
                          <a:effectLst/>
                          <a:latin typeface="Cambria" panose="02040503050406030204" pitchFamily="18" charset="0"/>
                          <a:ea typeface="Cambria" panose="02040503050406030204" pitchFamily="18" charset="0"/>
                        </a:rPr>
                        <a:t>1,400 sq. ft.</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600" b="0" kern="100">
                          <a:effectLst/>
                          <a:latin typeface="Cambria" panose="02040503050406030204" pitchFamily="18" charset="0"/>
                          <a:ea typeface="Cambria" panose="02040503050406030204" pitchFamily="18" charset="0"/>
                        </a:rPr>
                        <a:t>1,600 sq. ft.</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600" b="0" kern="100">
                          <a:effectLst/>
                          <a:latin typeface="Cambria" panose="02040503050406030204" pitchFamily="18" charset="0"/>
                          <a:ea typeface="Cambria" panose="02040503050406030204" pitchFamily="18" charset="0"/>
                        </a:rPr>
                        <a:t>1,200 sq. ft.</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600" b="0" kern="100">
                          <a:effectLst/>
                          <a:latin typeface="Cambria" panose="02040503050406030204" pitchFamily="18" charset="0"/>
                          <a:ea typeface="Cambria" panose="02040503050406030204" pitchFamily="18" charset="0"/>
                        </a:rPr>
                        <a:t>800 sq. ft.</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600" b="0" kern="100">
                          <a:effectLst/>
                          <a:latin typeface="Cambria" panose="02040503050406030204" pitchFamily="18" charset="0"/>
                          <a:ea typeface="Cambria" panose="02040503050406030204" pitchFamily="18" charset="0"/>
                        </a:rPr>
                        <a:t>600 sq. ft.</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745572459"/>
                  </a:ext>
                </a:extLst>
              </a:tr>
              <a:tr h="252429">
                <a:tc>
                  <a:txBody>
                    <a:bodyPr/>
                    <a:lstStyle/>
                    <a:p>
                      <a:pPr marL="0" marR="0">
                        <a:spcBef>
                          <a:spcPts val="0"/>
                        </a:spcBef>
                        <a:spcAft>
                          <a:spcPts val="0"/>
                        </a:spcAft>
                      </a:pPr>
                      <a:r>
                        <a:rPr lang="en-US" sz="1600" b="0" kern="100">
                          <a:effectLst/>
                          <a:latin typeface="Cambria" panose="02040503050406030204" pitchFamily="18" charset="0"/>
                          <a:ea typeface="Cambria" panose="02040503050406030204" pitchFamily="18" charset="0"/>
                        </a:rPr>
                        <a:t>Maximum height</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600" b="0" kern="100">
                          <a:effectLst/>
                          <a:latin typeface="Cambria" panose="02040503050406030204" pitchFamily="18" charset="0"/>
                          <a:ea typeface="Cambria" panose="02040503050406030204" pitchFamily="18" charset="0"/>
                        </a:rPr>
                        <a:t>35’</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600" b="0" kern="100">
                          <a:effectLst/>
                          <a:latin typeface="Cambria" panose="02040503050406030204" pitchFamily="18" charset="0"/>
                          <a:ea typeface="Cambria" panose="02040503050406030204" pitchFamily="18" charset="0"/>
                        </a:rPr>
                        <a:t>35’</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600" b="0" kern="100">
                          <a:effectLst/>
                          <a:latin typeface="Cambria" panose="02040503050406030204" pitchFamily="18" charset="0"/>
                          <a:ea typeface="Cambria" panose="02040503050406030204" pitchFamily="18" charset="0"/>
                        </a:rPr>
                        <a:t>25’</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600" b="0" kern="100">
                          <a:effectLst/>
                          <a:latin typeface="Cambria" panose="02040503050406030204" pitchFamily="18" charset="0"/>
                          <a:ea typeface="Cambria" panose="02040503050406030204" pitchFamily="18" charset="0"/>
                        </a:rPr>
                        <a:t>25’</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600" b="0" kern="100">
                          <a:effectLst/>
                          <a:latin typeface="Cambria" panose="02040503050406030204" pitchFamily="18" charset="0"/>
                          <a:ea typeface="Cambria" panose="02040503050406030204" pitchFamily="18" charset="0"/>
                        </a:rPr>
                        <a:t>25’</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600" b="0" kern="100">
                          <a:effectLst/>
                          <a:latin typeface="Cambria" panose="02040503050406030204" pitchFamily="18" charset="0"/>
                          <a:ea typeface="Cambria" panose="02040503050406030204" pitchFamily="18" charset="0"/>
                        </a:rPr>
                        <a:t>25’</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600" b="0" kern="100">
                          <a:effectLst/>
                          <a:latin typeface="Cambria" panose="02040503050406030204" pitchFamily="18" charset="0"/>
                          <a:ea typeface="Cambria" panose="02040503050406030204" pitchFamily="18" charset="0"/>
                        </a:rPr>
                        <a:t>25’</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600" b="0" kern="100">
                          <a:effectLst/>
                          <a:latin typeface="Cambria" panose="02040503050406030204" pitchFamily="18" charset="0"/>
                          <a:ea typeface="Cambria" panose="02040503050406030204" pitchFamily="18" charset="0"/>
                        </a:rPr>
                        <a:t>25’</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600" b="0" kern="100">
                          <a:effectLst/>
                          <a:latin typeface="Cambria" panose="02040503050406030204" pitchFamily="18" charset="0"/>
                          <a:ea typeface="Cambria" panose="02040503050406030204" pitchFamily="18" charset="0"/>
                        </a:rPr>
                        <a:t>25’</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988778024"/>
                  </a:ext>
                </a:extLst>
              </a:tr>
              <a:tr h="252429">
                <a:tc>
                  <a:txBody>
                    <a:bodyPr/>
                    <a:lstStyle/>
                    <a:p>
                      <a:pPr marL="0" marR="0">
                        <a:spcBef>
                          <a:spcPts val="0"/>
                        </a:spcBef>
                        <a:spcAft>
                          <a:spcPts val="0"/>
                        </a:spcAft>
                      </a:pPr>
                      <a:r>
                        <a:rPr lang="en-US" sz="1600" b="0" kern="100">
                          <a:effectLst/>
                          <a:latin typeface="Cambria" panose="02040503050406030204" pitchFamily="18" charset="0"/>
                          <a:ea typeface="Cambria" panose="02040503050406030204" pitchFamily="18" charset="0"/>
                        </a:rPr>
                        <a:t>Front Setback</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600" b="0" kern="100">
                          <a:effectLst/>
                          <a:latin typeface="Cambria" panose="02040503050406030204" pitchFamily="18" charset="0"/>
                          <a:ea typeface="Cambria" panose="02040503050406030204" pitchFamily="18" charset="0"/>
                        </a:rPr>
                        <a:t>75’</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600" b="0" kern="100">
                          <a:effectLst/>
                          <a:latin typeface="Cambria" panose="02040503050406030204" pitchFamily="18" charset="0"/>
                          <a:ea typeface="Cambria" panose="02040503050406030204" pitchFamily="18" charset="0"/>
                        </a:rPr>
                        <a:t>50’</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600" b="0" kern="100">
                          <a:effectLst/>
                          <a:latin typeface="Cambria" panose="02040503050406030204" pitchFamily="18" charset="0"/>
                          <a:ea typeface="Cambria" panose="02040503050406030204" pitchFamily="18" charset="0"/>
                        </a:rPr>
                        <a:t>25’</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600" b="0" kern="100">
                          <a:effectLst/>
                          <a:latin typeface="Cambria" panose="02040503050406030204" pitchFamily="18" charset="0"/>
                          <a:ea typeface="Cambria" panose="02040503050406030204" pitchFamily="18" charset="0"/>
                        </a:rPr>
                        <a:t>25’</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600" b="0" kern="100">
                          <a:effectLst/>
                          <a:latin typeface="Cambria" panose="02040503050406030204" pitchFamily="18" charset="0"/>
                          <a:ea typeface="Cambria" panose="02040503050406030204" pitchFamily="18" charset="0"/>
                        </a:rPr>
                        <a:t>25’</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600" b="0" kern="100">
                          <a:effectLst/>
                          <a:latin typeface="Cambria" panose="02040503050406030204" pitchFamily="18" charset="0"/>
                          <a:ea typeface="Cambria" panose="02040503050406030204" pitchFamily="18" charset="0"/>
                        </a:rPr>
                        <a:t>25’</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600" b="0" kern="100">
                          <a:effectLst/>
                          <a:latin typeface="Cambria" panose="02040503050406030204" pitchFamily="18" charset="0"/>
                          <a:ea typeface="Cambria" panose="02040503050406030204" pitchFamily="18" charset="0"/>
                        </a:rPr>
                        <a:t>25’</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600" b="0" kern="100">
                          <a:effectLst/>
                          <a:latin typeface="Cambria" panose="02040503050406030204" pitchFamily="18" charset="0"/>
                          <a:ea typeface="Cambria" panose="02040503050406030204" pitchFamily="18" charset="0"/>
                        </a:rPr>
                        <a:t>25’</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600" b="0" kern="100">
                          <a:effectLst/>
                          <a:latin typeface="Cambria" panose="02040503050406030204" pitchFamily="18" charset="0"/>
                          <a:ea typeface="Cambria" panose="02040503050406030204" pitchFamily="18" charset="0"/>
                        </a:rPr>
                        <a:t>10’</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262682558"/>
                  </a:ext>
                </a:extLst>
              </a:tr>
              <a:tr h="252429">
                <a:tc>
                  <a:txBody>
                    <a:bodyPr/>
                    <a:lstStyle/>
                    <a:p>
                      <a:pPr marL="0" marR="0">
                        <a:spcBef>
                          <a:spcPts val="0"/>
                        </a:spcBef>
                        <a:spcAft>
                          <a:spcPts val="0"/>
                        </a:spcAft>
                      </a:pPr>
                      <a:r>
                        <a:rPr lang="en-US" sz="1600" b="0" kern="100">
                          <a:effectLst/>
                          <a:latin typeface="Cambria" panose="02040503050406030204" pitchFamily="18" charset="0"/>
                          <a:ea typeface="Cambria" panose="02040503050406030204" pitchFamily="18" charset="0"/>
                        </a:rPr>
                        <a:t>Side Corner</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600" b="0" kern="100">
                          <a:effectLst/>
                          <a:latin typeface="Cambria" panose="02040503050406030204" pitchFamily="18" charset="0"/>
                          <a:ea typeface="Cambria" panose="02040503050406030204" pitchFamily="18" charset="0"/>
                        </a:rPr>
                        <a:t>50’</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600" b="0" kern="100">
                          <a:effectLst/>
                          <a:latin typeface="Cambria" panose="02040503050406030204" pitchFamily="18" charset="0"/>
                          <a:ea typeface="Cambria" panose="02040503050406030204" pitchFamily="18" charset="0"/>
                        </a:rPr>
                        <a:t>30’</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600" b="0" kern="100">
                          <a:effectLst/>
                          <a:latin typeface="Cambria" panose="02040503050406030204" pitchFamily="18" charset="0"/>
                          <a:ea typeface="Cambria" panose="02040503050406030204" pitchFamily="18" charset="0"/>
                        </a:rPr>
                        <a:t>25’</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600" b="0" kern="100">
                          <a:effectLst/>
                          <a:latin typeface="Cambria" panose="02040503050406030204" pitchFamily="18" charset="0"/>
                          <a:ea typeface="Cambria" panose="02040503050406030204" pitchFamily="18" charset="0"/>
                        </a:rPr>
                        <a:t>25’</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600" b="0" kern="100">
                          <a:effectLst/>
                          <a:latin typeface="Cambria" panose="02040503050406030204" pitchFamily="18" charset="0"/>
                          <a:ea typeface="Cambria" panose="02040503050406030204" pitchFamily="18" charset="0"/>
                        </a:rPr>
                        <a:t>25’</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600" b="0" kern="100">
                          <a:effectLst/>
                          <a:latin typeface="Cambria" panose="02040503050406030204" pitchFamily="18" charset="0"/>
                          <a:ea typeface="Cambria" panose="02040503050406030204" pitchFamily="18" charset="0"/>
                        </a:rPr>
                        <a:t>25’</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600" b="0" kern="100">
                          <a:effectLst/>
                          <a:latin typeface="Cambria" panose="02040503050406030204" pitchFamily="18" charset="0"/>
                          <a:ea typeface="Cambria" panose="02040503050406030204" pitchFamily="18" charset="0"/>
                        </a:rPr>
                        <a:t>25’</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600" b="0" kern="100">
                          <a:effectLst/>
                          <a:latin typeface="Cambria" panose="02040503050406030204" pitchFamily="18" charset="0"/>
                          <a:ea typeface="Cambria" panose="02040503050406030204" pitchFamily="18" charset="0"/>
                        </a:rPr>
                        <a:t>25’</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600" b="0" kern="100">
                          <a:effectLst/>
                          <a:latin typeface="Cambria" panose="02040503050406030204" pitchFamily="18" charset="0"/>
                          <a:ea typeface="Cambria" panose="02040503050406030204" pitchFamily="18" charset="0"/>
                        </a:rPr>
                        <a:t>10’</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309272652"/>
                  </a:ext>
                </a:extLst>
              </a:tr>
              <a:tr h="252429">
                <a:tc>
                  <a:txBody>
                    <a:bodyPr/>
                    <a:lstStyle/>
                    <a:p>
                      <a:pPr marL="0" marR="0">
                        <a:spcBef>
                          <a:spcPts val="0"/>
                        </a:spcBef>
                        <a:spcAft>
                          <a:spcPts val="0"/>
                        </a:spcAft>
                      </a:pPr>
                      <a:r>
                        <a:rPr lang="en-US" sz="1600" b="0" kern="100">
                          <a:effectLst/>
                          <a:latin typeface="Cambria" panose="02040503050406030204" pitchFamily="18" charset="0"/>
                          <a:ea typeface="Cambria" panose="02040503050406030204" pitchFamily="18" charset="0"/>
                        </a:rPr>
                        <a:t>Side Interior</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600" b="0" kern="100">
                          <a:effectLst/>
                          <a:latin typeface="Cambria" panose="02040503050406030204" pitchFamily="18" charset="0"/>
                          <a:ea typeface="Cambria" panose="02040503050406030204" pitchFamily="18" charset="0"/>
                        </a:rPr>
                        <a:t>30’</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600" b="0" kern="100">
                          <a:effectLst/>
                          <a:latin typeface="Cambria" panose="02040503050406030204" pitchFamily="18" charset="0"/>
                          <a:ea typeface="Cambria" panose="02040503050406030204" pitchFamily="18" charset="0"/>
                        </a:rPr>
                        <a:t>20’</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600" b="0" kern="100">
                          <a:effectLst/>
                          <a:latin typeface="Cambria" panose="02040503050406030204" pitchFamily="18" charset="0"/>
                          <a:ea typeface="Cambria" panose="02040503050406030204" pitchFamily="18" charset="0"/>
                        </a:rPr>
                        <a:t>12’</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600" b="0" kern="100">
                          <a:effectLst/>
                          <a:latin typeface="Cambria" panose="02040503050406030204" pitchFamily="18" charset="0"/>
                          <a:ea typeface="Cambria" panose="02040503050406030204" pitchFamily="18" charset="0"/>
                        </a:rPr>
                        <a:t>8’</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600" b="0" kern="100">
                          <a:effectLst/>
                          <a:latin typeface="Cambria" panose="02040503050406030204" pitchFamily="18" charset="0"/>
                          <a:ea typeface="Cambria" panose="02040503050406030204" pitchFamily="18" charset="0"/>
                        </a:rPr>
                        <a:t>8’</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600" b="0" kern="100">
                          <a:effectLst/>
                          <a:latin typeface="Cambria" panose="02040503050406030204" pitchFamily="18" charset="0"/>
                          <a:ea typeface="Cambria" panose="02040503050406030204" pitchFamily="18" charset="0"/>
                        </a:rPr>
                        <a:t>8’</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600" b="0" kern="100">
                          <a:effectLst/>
                          <a:latin typeface="Cambria" panose="02040503050406030204" pitchFamily="18" charset="0"/>
                          <a:ea typeface="Cambria" panose="02040503050406030204" pitchFamily="18" charset="0"/>
                        </a:rPr>
                        <a:t>8’</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600" b="0" kern="100">
                          <a:effectLst/>
                          <a:latin typeface="Cambria" panose="02040503050406030204" pitchFamily="18" charset="0"/>
                          <a:ea typeface="Cambria" panose="02040503050406030204" pitchFamily="18" charset="0"/>
                        </a:rPr>
                        <a:t>8’</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600" b="0" kern="100">
                          <a:effectLst/>
                          <a:latin typeface="Cambria" panose="02040503050406030204" pitchFamily="18" charset="0"/>
                          <a:ea typeface="Cambria" panose="02040503050406030204" pitchFamily="18" charset="0"/>
                        </a:rPr>
                        <a:t>6’</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471014410"/>
                  </a:ext>
                </a:extLst>
              </a:tr>
              <a:tr h="252429">
                <a:tc>
                  <a:txBody>
                    <a:bodyPr/>
                    <a:lstStyle/>
                    <a:p>
                      <a:pPr marL="0" marR="0">
                        <a:spcBef>
                          <a:spcPts val="0"/>
                        </a:spcBef>
                        <a:spcAft>
                          <a:spcPts val="0"/>
                        </a:spcAft>
                      </a:pPr>
                      <a:r>
                        <a:rPr lang="en-US" sz="1600" b="0" kern="100">
                          <a:effectLst/>
                          <a:latin typeface="Cambria" panose="02040503050406030204" pitchFamily="18" charset="0"/>
                          <a:ea typeface="Cambria" panose="02040503050406030204" pitchFamily="18" charset="0"/>
                        </a:rPr>
                        <a:t>Rear</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600" b="0" kern="100">
                          <a:effectLst/>
                          <a:latin typeface="Cambria" panose="02040503050406030204" pitchFamily="18" charset="0"/>
                          <a:ea typeface="Cambria" panose="02040503050406030204" pitchFamily="18" charset="0"/>
                        </a:rPr>
                        <a:t>50’</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600" b="0" kern="100">
                          <a:effectLst/>
                          <a:latin typeface="Cambria" panose="02040503050406030204" pitchFamily="18" charset="0"/>
                          <a:ea typeface="Cambria" panose="02040503050406030204" pitchFamily="18" charset="0"/>
                        </a:rPr>
                        <a:t>30’</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600" b="0" kern="100">
                          <a:effectLst/>
                          <a:latin typeface="Cambria" panose="02040503050406030204" pitchFamily="18" charset="0"/>
                          <a:ea typeface="Cambria" panose="02040503050406030204" pitchFamily="18" charset="0"/>
                        </a:rPr>
                        <a:t>25’</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600" b="0" kern="100">
                          <a:effectLst/>
                          <a:latin typeface="Cambria" panose="02040503050406030204" pitchFamily="18" charset="0"/>
                          <a:ea typeface="Cambria" panose="02040503050406030204" pitchFamily="18" charset="0"/>
                        </a:rPr>
                        <a:t>25’</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600" b="0" kern="100">
                          <a:effectLst/>
                          <a:latin typeface="Cambria" panose="02040503050406030204" pitchFamily="18" charset="0"/>
                          <a:ea typeface="Cambria" panose="02040503050406030204" pitchFamily="18" charset="0"/>
                        </a:rPr>
                        <a:t>25’</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600" b="0" kern="100">
                          <a:effectLst/>
                          <a:latin typeface="Cambria" panose="02040503050406030204" pitchFamily="18" charset="0"/>
                          <a:ea typeface="Cambria" panose="02040503050406030204" pitchFamily="18" charset="0"/>
                        </a:rPr>
                        <a:t>25’</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600" b="0" kern="100">
                          <a:effectLst/>
                          <a:latin typeface="Cambria" panose="02040503050406030204" pitchFamily="18" charset="0"/>
                          <a:ea typeface="Cambria" panose="02040503050406030204" pitchFamily="18" charset="0"/>
                        </a:rPr>
                        <a:t>25’</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600" b="0" kern="100">
                          <a:effectLst/>
                          <a:latin typeface="Cambria" panose="02040503050406030204" pitchFamily="18" charset="0"/>
                          <a:ea typeface="Cambria" panose="02040503050406030204" pitchFamily="18" charset="0"/>
                        </a:rPr>
                        <a:t>25’</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600" b="0" kern="100">
                          <a:effectLst/>
                          <a:latin typeface="Cambria" panose="02040503050406030204" pitchFamily="18" charset="0"/>
                          <a:ea typeface="Cambria" panose="02040503050406030204" pitchFamily="18" charset="0"/>
                        </a:rPr>
                        <a:t>10’ </a:t>
                      </a:r>
                      <a:r>
                        <a:rPr lang="en-US" sz="1600" b="0" kern="100" baseline="30000">
                          <a:effectLst/>
                          <a:latin typeface="Cambria" panose="02040503050406030204" pitchFamily="18" charset="0"/>
                          <a:ea typeface="Cambria" panose="02040503050406030204" pitchFamily="18" charset="0"/>
                        </a:rPr>
                        <a:t>(2)</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4043277121"/>
                  </a:ext>
                </a:extLst>
              </a:tr>
              <a:tr h="252429">
                <a:tc>
                  <a:txBody>
                    <a:bodyPr/>
                    <a:lstStyle/>
                    <a:p>
                      <a:pPr marL="0" marR="0">
                        <a:spcBef>
                          <a:spcPts val="0"/>
                        </a:spcBef>
                        <a:spcAft>
                          <a:spcPts val="0"/>
                        </a:spcAft>
                      </a:pPr>
                      <a:r>
                        <a:rPr lang="en-US" sz="1600" b="0" kern="100">
                          <a:effectLst/>
                          <a:latin typeface="Cambria" panose="02040503050406030204" pitchFamily="18" charset="0"/>
                          <a:ea typeface="Cambria" panose="02040503050406030204" pitchFamily="18" charset="0"/>
                        </a:rPr>
                        <a:t>Site perimeter setback</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600" b="0" kern="100">
                          <a:effectLst/>
                          <a:latin typeface="Cambria" panose="02040503050406030204" pitchFamily="18" charset="0"/>
                          <a:ea typeface="Cambria" panose="02040503050406030204" pitchFamily="18" charset="0"/>
                        </a:rPr>
                        <a:t>---</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600" b="0" kern="100">
                          <a:effectLst/>
                          <a:latin typeface="Cambria" panose="02040503050406030204" pitchFamily="18" charset="0"/>
                          <a:ea typeface="Cambria" panose="02040503050406030204" pitchFamily="18" charset="0"/>
                        </a:rPr>
                        <a:t>---</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600" b="0" kern="100">
                          <a:effectLst/>
                          <a:latin typeface="Cambria" panose="02040503050406030204" pitchFamily="18" charset="0"/>
                          <a:ea typeface="Cambria" panose="02040503050406030204" pitchFamily="18" charset="0"/>
                        </a:rPr>
                        <a:t>---</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600" b="0" kern="100">
                          <a:effectLst/>
                          <a:latin typeface="Cambria" panose="02040503050406030204" pitchFamily="18" charset="0"/>
                          <a:ea typeface="Cambria" panose="02040503050406030204" pitchFamily="18" charset="0"/>
                        </a:rPr>
                        <a:t>---</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600" b="0" kern="100">
                          <a:effectLst/>
                          <a:latin typeface="Cambria" panose="02040503050406030204" pitchFamily="18" charset="0"/>
                          <a:ea typeface="Cambria" panose="02040503050406030204" pitchFamily="18" charset="0"/>
                        </a:rPr>
                        <a:t>---</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600" b="0" kern="100">
                          <a:effectLst/>
                          <a:latin typeface="Cambria" panose="02040503050406030204" pitchFamily="18" charset="0"/>
                          <a:ea typeface="Cambria" panose="02040503050406030204" pitchFamily="18" charset="0"/>
                        </a:rPr>
                        <a:t>---</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600" b="0" kern="100">
                          <a:effectLst/>
                          <a:latin typeface="Cambria" panose="02040503050406030204" pitchFamily="18" charset="0"/>
                          <a:ea typeface="Cambria" panose="02040503050406030204" pitchFamily="18" charset="0"/>
                        </a:rPr>
                        <a:t>---</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600" b="0" kern="100">
                          <a:effectLst/>
                          <a:latin typeface="Cambria" panose="02040503050406030204" pitchFamily="18" charset="0"/>
                          <a:ea typeface="Cambria" panose="02040503050406030204" pitchFamily="18" charset="0"/>
                        </a:rPr>
                        <a:t>---</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600" b="0" kern="100">
                          <a:effectLst/>
                          <a:latin typeface="Cambria" panose="02040503050406030204" pitchFamily="18" charset="0"/>
                          <a:ea typeface="Cambria" panose="02040503050406030204" pitchFamily="18" charset="0"/>
                        </a:rPr>
                        <a:t>25’</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4115157621"/>
                  </a:ext>
                </a:extLst>
              </a:tr>
              <a:tr h="504858">
                <a:tc>
                  <a:txBody>
                    <a:bodyPr/>
                    <a:lstStyle/>
                    <a:p>
                      <a:pPr marL="0" marR="0">
                        <a:spcBef>
                          <a:spcPts val="0"/>
                        </a:spcBef>
                        <a:spcAft>
                          <a:spcPts val="0"/>
                        </a:spcAft>
                      </a:pPr>
                      <a:r>
                        <a:rPr lang="en-US" sz="1600" b="0" kern="100">
                          <a:effectLst/>
                          <a:latin typeface="Cambria" panose="02040503050406030204" pitchFamily="18" charset="0"/>
                          <a:ea typeface="Cambria" panose="02040503050406030204" pitchFamily="18" charset="0"/>
                        </a:rPr>
                        <a:t>Recreation area min. size</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600" b="0" kern="100" dirty="0">
                          <a:effectLst/>
                          <a:latin typeface="Cambria" panose="02040503050406030204" pitchFamily="18" charset="0"/>
                          <a:ea typeface="Cambria" panose="02040503050406030204" pitchFamily="18" charset="0"/>
                        </a:rPr>
                        <a:t>---</a:t>
                      </a:r>
                      <a:endParaRPr lang="en-US" sz="1600" b="0" kern="100" dirty="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600" b="0" kern="100" dirty="0">
                          <a:effectLst/>
                          <a:latin typeface="Cambria" panose="02040503050406030204" pitchFamily="18" charset="0"/>
                          <a:ea typeface="Cambria" panose="02040503050406030204" pitchFamily="18" charset="0"/>
                        </a:rPr>
                        <a:t>---</a:t>
                      </a:r>
                      <a:endParaRPr lang="en-US" sz="1600" b="0" kern="100" dirty="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600" b="0" kern="100" dirty="0">
                          <a:effectLst/>
                          <a:latin typeface="Cambria" panose="02040503050406030204" pitchFamily="18" charset="0"/>
                          <a:ea typeface="Cambria" panose="02040503050406030204" pitchFamily="18" charset="0"/>
                        </a:rPr>
                        <a:t>---</a:t>
                      </a:r>
                      <a:endParaRPr lang="en-US" sz="1600" b="0" kern="100" dirty="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600" b="0" kern="100" dirty="0">
                          <a:effectLst/>
                          <a:latin typeface="Cambria" panose="02040503050406030204" pitchFamily="18" charset="0"/>
                          <a:ea typeface="Cambria" panose="02040503050406030204" pitchFamily="18" charset="0"/>
                        </a:rPr>
                        <a:t>---</a:t>
                      </a:r>
                      <a:endParaRPr lang="en-US" sz="1600" b="0" kern="100" dirty="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600" b="0" kern="100" dirty="0">
                          <a:effectLst/>
                          <a:latin typeface="Cambria" panose="02040503050406030204" pitchFamily="18" charset="0"/>
                          <a:ea typeface="Cambria" panose="02040503050406030204" pitchFamily="18" charset="0"/>
                        </a:rPr>
                        <a:t>---</a:t>
                      </a:r>
                      <a:endParaRPr lang="en-US" sz="1600" b="0" kern="100" dirty="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600" b="0" kern="100" dirty="0">
                          <a:effectLst/>
                          <a:latin typeface="Cambria" panose="02040503050406030204" pitchFamily="18" charset="0"/>
                          <a:ea typeface="Cambria" panose="02040503050406030204" pitchFamily="18" charset="0"/>
                        </a:rPr>
                        <a:t>---</a:t>
                      </a:r>
                      <a:endParaRPr lang="en-US" sz="1600" b="0" kern="100" dirty="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600" b="0" kern="100" dirty="0">
                          <a:effectLst/>
                          <a:latin typeface="Cambria" panose="02040503050406030204" pitchFamily="18" charset="0"/>
                          <a:ea typeface="Cambria" panose="02040503050406030204" pitchFamily="18" charset="0"/>
                        </a:rPr>
                        <a:t>---</a:t>
                      </a:r>
                      <a:endParaRPr lang="en-US" sz="1600" b="0" kern="100" dirty="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600" b="0" kern="100" dirty="0">
                          <a:effectLst/>
                          <a:latin typeface="Cambria" panose="02040503050406030204" pitchFamily="18" charset="0"/>
                          <a:ea typeface="Cambria" panose="02040503050406030204" pitchFamily="18" charset="0"/>
                        </a:rPr>
                        <a:t>---</a:t>
                      </a:r>
                      <a:endParaRPr lang="en-US" sz="1600" b="0" kern="100" dirty="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600" b="0" kern="100" dirty="0">
                          <a:effectLst/>
                          <a:latin typeface="Cambria" panose="02040503050406030204" pitchFamily="18" charset="0"/>
                          <a:ea typeface="Cambria" panose="02040503050406030204" pitchFamily="18" charset="0"/>
                        </a:rPr>
                        <a:t>10% of gross land area </a:t>
                      </a:r>
                      <a:r>
                        <a:rPr lang="en-US" sz="1600" b="0" kern="100" baseline="30000" dirty="0">
                          <a:effectLst/>
                          <a:latin typeface="Cambria" panose="02040503050406030204" pitchFamily="18" charset="0"/>
                          <a:ea typeface="Cambria" panose="02040503050406030204" pitchFamily="18" charset="0"/>
                        </a:rPr>
                        <a:t>(1)</a:t>
                      </a:r>
                      <a:endParaRPr lang="en-US" sz="1600" b="0" kern="100" dirty="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430493216"/>
                  </a:ext>
                </a:extLst>
              </a:tr>
            </a:tbl>
          </a:graphicData>
        </a:graphic>
      </p:graphicFrame>
      <p:sp>
        <p:nvSpPr>
          <p:cNvPr id="6" name="Rectangle 1">
            <a:extLst>
              <a:ext uri="{FF2B5EF4-FFF2-40B4-BE49-F238E27FC236}">
                <a16:creationId xmlns:a16="http://schemas.microsoft.com/office/drawing/2014/main" id="{597F72E3-457B-C620-A055-D1F177164902}"/>
              </a:ext>
            </a:extLst>
          </p:cNvPr>
          <p:cNvSpPr>
            <a:spLocks noChangeArrowheads="1"/>
          </p:cNvSpPr>
          <p:nvPr/>
        </p:nvSpPr>
        <p:spPr bwMode="auto">
          <a:xfrm>
            <a:off x="3681259" y="5836368"/>
            <a:ext cx="7687169"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400" b="1" i="0" u="none" strike="noStrike" cap="none" normalizeH="0" baseline="0" dirty="0">
                <a:ln>
                  <a:noFill/>
                </a:ln>
                <a:solidFill>
                  <a:schemeClr val="tx1"/>
                </a:solidFill>
                <a:effectLst/>
                <a:latin typeface="Calibri" panose="020F0502020204030204" pitchFamily="34" charset="0"/>
                <a:cs typeface="Times New Roman" panose="02020603050405020304" pitchFamily="18" charset="0"/>
              </a:rPr>
              <a:t>SINGLE FAMILY AND MOBILE HOME RESIDENTIAL DISTRICTS</a:t>
            </a:r>
            <a:endParaRPr kumimoji="0" lang="en-US" altLang="en-US" sz="2400" b="0" i="0" u="none" strike="noStrike" cap="none" normalizeH="0" baseline="0" dirty="0">
              <a:ln>
                <a:noFill/>
              </a:ln>
              <a:solidFill>
                <a:schemeClr val="tx1"/>
              </a:solidFill>
              <a:effectLst/>
              <a:latin typeface="Arial" panose="020B0604020202020204" pitchFamily="34" charset="0"/>
            </a:endParaRPr>
          </a:p>
        </p:txBody>
      </p:sp>
      <p:sp>
        <p:nvSpPr>
          <p:cNvPr id="20" name="TextBox 19">
            <a:extLst>
              <a:ext uri="{FF2B5EF4-FFF2-40B4-BE49-F238E27FC236}">
                <a16:creationId xmlns:a16="http://schemas.microsoft.com/office/drawing/2014/main" id="{5824701D-33F5-6AFF-2B3D-73D0AEFCD3E7}"/>
              </a:ext>
            </a:extLst>
          </p:cNvPr>
          <p:cNvSpPr txBox="1"/>
          <p:nvPr/>
        </p:nvSpPr>
        <p:spPr>
          <a:xfrm>
            <a:off x="3681259" y="10617096"/>
            <a:ext cx="14030328" cy="1077218"/>
          </a:xfrm>
          <a:prstGeom prst="rect">
            <a:avLst/>
          </a:prstGeom>
          <a:noFill/>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dirty="0">
                <a:ln>
                  <a:noFill/>
                </a:ln>
                <a:solidFill>
                  <a:schemeClr val="tx1"/>
                </a:solidFill>
                <a:effectLst/>
                <a:latin typeface="Cambria" panose="02040503050406030204" pitchFamily="18" charset="0"/>
                <a:ea typeface="Cambria" panose="02040503050406030204" pitchFamily="18" charset="0"/>
                <a:cs typeface="Times New Roman" panose="02020603050405020304" pitchFamily="18" charset="0"/>
              </a:rPr>
              <a:t>1) exclusive of required setbacks and street rights-of-way. Shall be set aside and developed for recreational purposes for residents of the mobile home park or subdivision.</a:t>
            </a:r>
            <a:endParaRPr kumimoji="0" lang="en-US" altLang="en-US" sz="1600" b="0" i="0" u="none" strike="noStrike" cap="none" normalizeH="0" baseline="0" dirty="0">
              <a:ln>
                <a:noFill/>
              </a:ln>
              <a:solidFill>
                <a:schemeClr val="tx1"/>
              </a:solidFill>
              <a:effectLst/>
              <a:latin typeface="Cambria" panose="02040503050406030204" pitchFamily="18" charset="0"/>
              <a:ea typeface="Cambria" panose="020405030504060302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dirty="0">
                <a:ln>
                  <a:noFill/>
                </a:ln>
                <a:solidFill>
                  <a:schemeClr val="tx1"/>
                </a:solidFill>
                <a:effectLst/>
                <a:latin typeface="Cambria" panose="02040503050406030204" pitchFamily="18" charset="0"/>
                <a:ea typeface="Cambria" panose="02040503050406030204" pitchFamily="18" charset="0"/>
                <a:cs typeface="Times New Roman" panose="02020603050405020304" pitchFamily="18" charset="0"/>
              </a:rPr>
              <a:t>(2) A mobile home park/subdivision shall be entirely enclosed, exclusive of driveways, at its external boundaries by a solid wall, wood or PVC fence or evergreen hedge not less than six (6) feet in height.</a:t>
            </a:r>
            <a:endParaRPr kumimoji="0" lang="en-US" altLang="en-US" sz="1600" b="0" i="0" u="none" strike="noStrike" cap="none" normalizeH="0" baseline="0" dirty="0">
              <a:ln>
                <a:noFill/>
              </a:ln>
              <a:solidFill>
                <a:schemeClr val="tx1"/>
              </a:solidFill>
              <a:effectLst/>
              <a:latin typeface="Cambria" panose="02040503050406030204" pitchFamily="18" charset="0"/>
              <a:ea typeface="Cambria" panose="02040503050406030204" pitchFamily="18" charset="0"/>
            </a:endParaRPr>
          </a:p>
        </p:txBody>
      </p:sp>
      <p:graphicFrame>
        <p:nvGraphicFramePr>
          <p:cNvPr id="23" name="Table 22">
            <a:extLst>
              <a:ext uri="{FF2B5EF4-FFF2-40B4-BE49-F238E27FC236}">
                <a16:creationId xmlns:a16="http://schemas.microsoft.com/office/drawing/2014/main" id="{676C9BAF-5410-CECD-DDB0-6DB38F744416}"/>
              </a:ext>
            </a:extLst>
          </p:cNvPr>
          <p:cNvGraphicFramePr>
            <a:graphicFrameLocks noGrp="1"/>
          </p:cNvGraphicFramePr>
          <p:nvPr>
            <p:extLst>
              <p:ext uri="{D42A27DB-BD31-4B8C-83A1-F6EECF244321}">
                <p14:modId xmlns:p14="http://schemas.microsoft.com/office/powerpoint/2010/main" val="1593744358"/>
              </p:ext>
            </p:extLst>
          </p:nvPr>
        </p:nvGraphicFramePr>
        <p:xfrm>
          <a:off x="3681259" y="15801559"/>
          <a:ext cx="9261156" cy="4861509"/>
        </p:xfrm>
        <a:graphic>
          <a:graphicData uri="http://schemas.openxmlformats.org/drawingml/2006/table">
            <a:tbl>
              <a:tblPr firstRow="1" firstCol="1" bandRow="1">
                <a:tableStyleId>{72833802-FEF1-4C79-8D5D-14CF1EAF98D9}</a:tableStyleId>
              </a:tblPr>
              <a:tblGrid>
                <a:gridCol w="3215473">
                  <a:extLst>
                    <a:ext uri="{9D8B030D-6E8A-4147-A177-3AD203B41FA5}">
                      <a16:colId xmlns:a16="http://schemas.microsoft.com/office/drawing/2014/main" val="1110549717"/>
                    </a:ext>
                  </a:extLst>
                </a:gridCol>
                <a:gridCol w="2254165">
                  <a:extLst>
                    <a:ext uri="{9D8B030D-6E8A-4147-A177-3AD203B41FA5}">
                      <a16:colId xmlns:a16="http://schemas.microsoft.com/office/drawing/2014/main" val="3049006064"/>
                    </a:ext>
                  </a:extLst>
                </a:gridCol>
                <a:gridCol w="2126362">
                  <a:extLst>
                    <a:ext uri="{9D8B030D-6E8A-4147-A177-3AD203B41FA5}">
                      <a16:colId xmlns:a16="http://schemas.microsoft.com/office/drawing/2014/main" val="2986051381"/>
                    </a:ext>
                  </a:extLst>
                </a:gridCol>
                <a:gridCol w="1665156">
                  <a:extLst>
                    <a:ext uri="{9D8B030D-6E8A-4147-A177-3AD203B41FA5}">
                      <a16:colId xmlns:a16="http://schemas.microsoft.com/office/drawing/2014/main" val="842329593"/>
                    </a:ext>
                  </a:extLst>
                </a:gridCol>
              </a:tblGrid>
              <a:tr h="352779">
                <a:tc>
                  <a:txBody>
                    <a:bodyPr/>
                    <a:lstStyle/>
                    <a:p>
                      <a:pPr marL="0" marR="0">
                        <a:spcBef>
                          <a:spcPts val="0"/>
                        </a:spcBef>
                        <a:spcAft>
                          <a:spcPts val="0"/>
                        </a:spcAft>
                      </a:pPr>
                      <a:r>
                        <a:rPr lang="en-US" sz="1600" b="1" kern="100">
                          <a:effectLst/>
                        </a:rPr>
                        <a:t> </a:t>
                      </a:r>
                      <a:endParaRPr lang="en-US" sz="1600" b="1"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nchor="b"/>
                </a:tc>
                <a:tc>
                  <a:txBody>
                    <a:bodyPr/>
                    <a:lstStyle/>
                    <a:p>
                      <a:pPr marL="0" marR="0" algn="ctr">
                        <a:spcBef>
                          <a:spcPts val="0"/>
                        </a:spcBef>
                        <a:spcAft>
                          <a:spcPts val="0"/>
                        </a:spcAft>
                      </a:pPr>
                      <a:r>
                        <a:rPr lang="en-US" sz="1600" b="1" kern="100">
                          <a:effectLst/>
                        </a:rPr>
                        <a:t>RM-10</a:t>
                      </a:r>
                      <a:endParaRPr lang="en-US" sz="1600" b="1"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nchor="b"/>
                </a:tc>
                <a:tc>
                  <a:txBody>
                    <a:bodyPr/>
                    <a:lstStyle/>
                    <a:p>
                      <a:pPr marL="0" marR="0" algn="ctr">
                        <a:spcBef>
                          <a:spcPts val="0"/>
                        </a:spcBef>
                        <a:spcAft>
                          <a:spcPts val="0"/>
                        </a:spcAft>
                      </a:pPr>
                      <a:r>
                        <a:rPr lang="en-US" sz="1600" b="1" kern="100">
                          <a:effectLst/>
                        </a:rPr>
                        <a:t>RM-15</a:t>
                      </a:r>
                      <a:endParaRPr lang="en-US" sz="1600" b="1"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nchor="b"/>
                </a:tc>
                <a:tc>
                  <a:txBody>
                    <a:bodyPr/>
                    <a:lstStyle/>
                    <a:p>
                      <a:pPr marL="0" marR="0" algn="ctr">
                        <a:spcBef>
                          <a:spcPts val="0"/>
                        </a:spcBef>
                        <a:spcAft>
                          <a:spcPts val="0"/>
                        </a:spcAft>
                      </a:pPr>
                      <a:r>
                        <a:rPr lang="en-US" sz="1600" b="1" kern="100" dirty="0">
                          <a:effectLst/>
                        </a:rPr>
                        <a:t>RM-20</a:t>
                      </a:r>
                      <a:endParaRPr lang="en-US" sz="1600" b="1" kern="100" dirty="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nchor="b"/>
                </a:tc>
                <a:extLst>
                  <a:ext uri="{0D108BD9-81ED-4DB2-BD59-A6C34878D82A}">
                    <a16:rowId xmlns:a16="http://schemas.microsoft.com/office/drawing/2014/main" val="3784907947"/>
                  </a:ext>
                </a:extLst>
              </a:tr>
              <a:tr h="250485">
                <a:tc>
                  <a:txBody>
                    <a:bodyPr/>
                    <a:lstStyle/>
                    <a:p>
                      <a:pPr marL="0" marR="0">
                        <a:spcBef>
                          <a:spcPts val="0"/>
                        </a:spcBef>
                        <a:spcAft>
                          <a:spcPts val="0"/>
                        </a:spcAft>
                      </a:pPr>
                      <a:r>
                        <a:rPr lang="en-US" sz="1600" b="0" kern="100">
                          <a:effectLst/>
                        </a:rPr>
                        <a:t>Density (units per acre)</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600" b="0" kern="100">
                          <a:effectLst/>
                        </a:rPr>
                        <a:t>10</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600" b="0" kern="100">
                          <a:effectLst/>
                        </a:rPr>
                        <a:t>15</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600" b="0" kern="100">
                          <a:effectLst/>
                        </a:rPr>
                        <a:t>20</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4240006847"/>
                  </a:ext>
                </a:extLst>
              </a:tr>
              <a:tr h="751455">
                <a:tc>
                  <a:txBody>
                    <a:bodyPr/>
                    <a:lstStyle/>
                    <a:p>
                      <a:pPr marL="0" marR="0">
                        <a:spcBef>
                          <a:spcPts val="0"/>
                        </a:spcBef>
                        <a:spcAft>
                          <a:spcPts val="0"/>
                        </a:spcAft>
                      </a:pPr>
                      <a:r>
                        <a:rPr lang="en-US" sz="1600" b="0" kern="100">
                          <a:effectLst/>
                        </a:rPr>
                        <a:t>Minimum Lot Area</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600" b="0" kern="100">
                          <a:effectLst/>
                        </a:rPr>
                        <a:t>SF: 6,000 sq. ft.</a:t>
                      </a:r>
                    </a:p>
                    <a:p>
                      <a:pPr marL="0" marR="0" algn="ctr">
                        <a:spcBef>
                          <a:spcPts val="0"/>
                        </a:spcBef>
                        <a:spcAft>
                          <a:spcPts val="0"/>
                        </a:spcAft>
                      </a:pPr>
                      <a:r>
                        <a:rPr lang="en-US" sz="1600" b="0" kern="100">
                          <a:effectLst/>
                        </a:rPr>
                        <a:t>DUP: 10,000 sq. ft.</a:t>
                      </a:r>
                    </a:p>
                    <a:p>
                      <a:pPr marL="0" marR="0" algn="ctr">
                        <a:spcBef>
                          <a:spcPts val="0"/>
                        </a:spcBef>
                        <a:spcAft>
                          <a:spcPts val="0"/>
                        </a:spcAft>
                      </a:pPr>
                      <a:r>
                        <a:rPr lang="en-US" sz="1600" b="0" kern="100">
                          <a:effectLst/>
                        </a:rPr>
                        <a:t>MF: 10,000 sq. ft.</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600" b="0" kern="100" dirty="0">
                          <a:effectLst/>
                        </a:rPr>
                        <a:t>SF: 6,000 sq. ft.</a:t>
                      </a:r>
                    </a:p>
                    <a:p>
                      <a:pPr marL="0" marR="0" algn="ctr">
                        <a:spcBef>
                          <a:spcPts val="0"/>
                        </a:spcBef>
                        <a:spcAft>
                          <a:spcPts val="0"/>
                        </a:spcAft>
                      </a:pPr>
                      <a:r>
                        <a:rPr lang="en-US" sz="1600" b="0" kern="100" dirty="0">
                          <a:effectLst/>
                        </a:rPr>
                        <a:t>DUP: 8,000 sq. ft.</a:t>
                      </a:r>
                    </a:p>
                    <a:p>
                      <a:pPr marL="0" marR="0" algn="ctr">
                        <a:spcBef>
                          <a:spcPts val="0"/>
                        </a:spcBef>
                        <a:spcAft>
                          <a:spcPts val="0"/>
                        </a:spcAft>
                      </a:pPr>
                      <a:r>
                        <a:rPr lang="en-US" sz="1600" b="0" kern="100" dirty="0">
                          <a:effectLst/>
                        </a:rPr>
                        <a:t>MF: 10,000 sq. ft.</a:t>
                      </a:r>
                      <a:endParaRPr lang="en-US" sz="1600" b="0" kern="100" dirty="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600" b="0" kern="100" dirty="0">
                          <a:effectLst/>
                        </a:rPr>
                        <a:t>10,000 sq. ft.</a:t>
                      </a:r>
                      <a:endParaRPr lang="en-US" sz="1600" b="0" kern="100" dirty="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45738073"/>
                  </a:ext>
                </a:extLst>
              </a:tr>
              <a:tr h="751455">
                <a:tc>
                  <a:txBody>
                    <a:bodyPr/>
                    <a:lstStyle/>
                    <a:p>
                      <a:pPr marL="0" marR="0">
                        <a:spcBef>
                          <a:spcPts val="0"/>
                        </a:spcBef>
                        <a:spcAft>
                          <a:spcPts val="0"/>
                        </a:spcAft>
                      </a:pPr>
                      <a:r>
                        <a:rPr lang="en-US" sz="1600" b="0" kern="100">
                          <a:effectLst/>
                        </a:rPr>
                        <a:t>Minimum Lot Width</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600" b="0" kern="100">
                          <a:effectLst/>
                        </a:rPr>
                        <a:t>SF: 60’</a:t>
                      </a:r>
                    </a:p>
                    <a:p>
                      <a:pPr marL="0" marR="0" algn="ctr">
                        <a:spcBef>
                          <a:spcPts val="0"/>
                        </a:spcBef>
                        <a:spcAft>
                          <a:spcPts val="0"/>
                        </a:spcAft>
                      </a:pPr>
                      <a:r>
                        <a:rPr lang="en-US" sz="1600" b="0" kern="100">
                          <a:effectLst/>
                        </a:rPr>
                        <a:t>DUP: 100’</a:t>
                      </a:r>
                    </a:p>
                    <a:p>
                      <a:pPr marL="0" marR="0" algn="ctr">
                        <a:spcBef>
                          <a:spcPts val="0"/>
                        </a:spcBef>
                        <a:spcAft>
                          <a:spcPts val="0"/>
                        </a:spcAft>
                      </a:pPr>
                      <a:r>
                        <a:rPr lang="en-US" sz="1600" b="0" kern="100">
                          <a:effectLst/>
                        </a:rPr>
                        <a:t>MF: 100’</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600" b="0" kern="100">
                          <a:effectLst/>
                        </a:rPr>
                        <a:t>SF: 60’</a:t>
                      </a:r>
                    </a:p>
                    <a:p>
                      <a:pPr marL="0" marR="0" algn="ctr">
                        <a:spcBef>
                          <a:spcPts val="0"/>
                        </a:spcBef>
                        <a:spcAft>
                          <a:spcPts val="0"/>
                        </a:spcAft>
                      </a:pPr>
                      <a:r>
                        <a:rPr lang="en-US" sz="1600" b="0" kern="100">
                          <a:effectLst/>
                        </a:rPr>
                        <a:t>DUP: 80’</a:t>
                      </a:r>
                    </a:p>
                    <a:p>
                      <a:pPr marL="0" marR="0" algn="ctr">
                        <a:spcBef>
                          <a:spcPts val="0"/>
                        </a:spcBef>
                        <a:spcAft>
                          <a:spcPts val="0"/>
                        </a:spcAft>
                      </a:pPr>
                      <a:r>
                        <a:rPr lang="en-US" sz="1600" b="0" kern="100">
                          <a:effectLst/>
                        </a:rPr>
                        <a:t>MF: 100’</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600" b="0" kern="100">
                          <a:effectLst/>
                        </a:rPr>
                        <a:t>100’</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197055235"/>
                  </a:ext>
                </a:extLst>
              </a:tr>
              <a:tr h="250485">
                <a:tc>
                  <a:txBody>
                    <a:bodyPr/>
                    <a:lstStyle/>
                    <a:p>
                      <a:pPr marL="0" marR="0">
                        <a:spcBef>
                          <a:spcPts val="0"/>
                        </a:spcBef>
                        <a:spcAft>
                          <a:spcPts val="0"/>
                        </a:spcAft>
                      </a:pPr>
                      <a:r>
                        <a:rPr lang="en-US" sz="1600" b="0" kern="100">
                          <a:effectLst/>
                        </a:rPr>
                        <a:t>Minimum Lot Depth</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600" b="0" kern="100">
                          <a:effectLst/>
                        </a:rPr>
                        <a:t>100’</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600" b="0" kern="100">
                          <a:effectLst/>
                        </a:rPr>
                        <a:t>100’</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600" b="0" kern="100" dirty="0">
                          <a:effectLst/>
                        </a:rPr>
                        <a:t>100’</a:t>
                      </a:r>
                      <a:endParaRPr lang="en-US" sz="1600" b="0" kern="100" dirty="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574861649"/>
                  </a:ext>
                </a:extLst>
              </a:tr>
              <a:tr h="250485">
                <a:tc>
                  <a:txBody>
                    <a:bodyPr/>
                    <a:lstStyle/>
                    <a:p>
                      <a:pPr marL="0" marR="0">
                        <a:spcBef>
                          <a:spcPts val="0"/>
                        </a:spcBef>
                        <a:spcAft>
                          <a:spcPts val="0"/>
                        </a:spcAft>
                      </a:pPr>
                      <a:r>
                        <a:rPr lang="en-US" sz="1600" b="0" kern="100">
                          <a:effectLst/>
                        </a:rPr>
                        <a:t>Maximum building coverage</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600" b="0" kern="100">
                          <a:effectLst/>
                        </a:rPr>
                        <a:t>35%</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600" b="0" kern="100">
                          <a:effectLst/>
                        </a:rPr>
                        <a:t>40%</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600" b="0" kern="100">
                          <a:effectLst/>
                        </a:rPr>
                        <a:t>40%</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120282668"/>
                  </a:ext>
                </a:extLst>
              </a:tr>
              <a:tr h="250485">
                <a:tc>
                  <a:txBody>
                    <a:bodyPr/>
                    <a:lstStyle/>
                    <a:p>
                      <a:pPr marL="0" marR="0">
                        <a:spcBef>
                          <a:spcPts val="0"/>
                        </a:spcBef>
                        <a:spcAft>
                          <a:spcPts val="0"/>
                        </a:spcAft>
                      </a:pPr>
                      <a:r>
                        <a:rPr lang="en-US" sz="1600" b="0" kern="100">
                          <a:effectLst/>
                        </a:rPr>
                        <a:t>Minimum living area</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600" b="0" kern="100">
                          <a:effectLst/>
                        </a:rPr>
                        <a:t>---</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600" b="0" kern="100">
                          <a:effectLst/>
                        </a:rPr>
                        <a:t>---</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600" b="0" kern="100">
                          <a:effectLst/>
                        </a:rPr>
                        <a:t>---</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67462862"/>
                  </a:ext>
                </a:extLst>
              </a:tr>
              <a:tr h="250485">
                <a:tc>
                  <a:txBody>
                    <a:bodyPr/>
                    <a:lstStyle/>
                    <a:p>
                      <a:pPr marL="0" marR="0">
                        <a:spcBef>
                          <a:spcPts val="0"/>
                        </a:spcBef>
                        <a:spcAft>
                          <a:spcPts val="0"/>
                        </a:spcAft>
                      </a:pPr>
                      <a:r>
                        <a:rPr lang="en-US" sz="1600" b="0" kern="100">
                          <a:effectLst/>
                        </a:rPr>
                        <a:t>Maximum height</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600" b="0" kern="100">
                          <a:effectLst/>
                        </a:rPr>
                        <a:t>25’</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600" b="0" kern="100">
                          <a:effectLst/>
                        </a:rPr>
                        <a:t>25’</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600" b="0" kern="100">
                          <a:effectLst/>
                        </a:rPr>
                        <a:t>70’</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414293513"/>
                  </a:ext>
                </a:extLst>
              </a:tr>
              <a:tr h="250485">
                <a:tc>
                  <a:txBody>
                    <a:bodyPr/>
                    <a:lstStyle/>
                    <a:p>
                      <a:pPr marL="0" marR="0">
                        <a:spcBef>
                          <a:spcPts val="0"/>
                        </a:spcBef>
                        <a:spcAft>
                          <a:spcPts val="0"/>
                        </a:spcAft>
                      </a:pPr>
                      <a:r>
                        <a:rPr lang="en-US" sz="1600" b="0" kern="100">
                          <a:effectLst/>
                        </a:rPr>
                        <a:t>Front Setback</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600" b="0" kern="100">
                          <a:effectLst/>
                        </a:rPr>
                        <a:t>25’</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600" b="0" kern="100">
                          <a:effectLst/>
                        </a:rPr>
                        <a:t>25’</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600" b="0" kern="100">
                          <a:effectLst/>
                        </a:rPr>
                        <a:t>25’ </a:t>
                      </a:r>
                      <a:r>
                        <a:rPr lang="en-US" sz="1600" b="0" kern="100" baseline="30000">
                          <a:effectLst/>
                        </a:rPr>
                        <a:t>(1)</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298971649"/>
                  </a:ext>
                </a:extLst>
              </a:tr>
              <a:tr h="250485">
                <a:tc>
                  <a:txBody>
                    <a:bodyPr/>
                    <a:lstStyle/>
                    <a:p>
                      <a:pPr marL="0" marR="0">
                        <a:spcBef>
                          <a:spcPts val="0"/>
                        </a:spcBef>
                        <a:spcAft>
                          <a:spcPts val="0"/>
                        </a:spcAft>
                      </a:pPr>
                      <a:r>
                        <a:rPr lang="en-US" sz="1600" b="0" kern="100">
                          <a:effectLst/>
                        </a:rPr>
                        <a:t>Side Corner</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600" b="0" kern="100">
                          <a:effectLst/>
                        </a:rPr>
                        <a:t>25’</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600" b="0" kern="100">
                          <a:effectLst/>
                        </a:rPr>
                        <a:t>25’</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600" b="0" kern="100">
                          <a:effectLst/>
                        </a:rPr>
                        <a:t>25’ </a:t>
                      </a:r>
                      <a:r>
                        <a:rPr lang="en-US" sz="1600" b="0" kern="100" baseline="30000">
                          <a:effectLst/>
                        </a:rPr>
                        <a:t>(1)</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4046639075"/>
                  </a:ext>
                </a:extLst>
              </a:tr>
              <a:tr h="500970">
                <a:tc>
                  <a:txBody>
                    <a:bodyPr/>
                    <a:lstStyle/>
                    <a:p>
                      <a:pPr marL="0" marR="0">
                        <a:spcBef>
                          <a:spcPts val="0"/>
                        </a:spcBef>
                        <a:spcAft>
                          <a:spcPts val="0"/>
                        </a:spcAft>
                      </a:pPr>
                      <a:r>
                        <a:rPr lang="en-US" sz="1600" b="0" kern="100">
                          <a:effectLst/>
                        </a:rPr>
                        <a:t>Side Interior</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600" b="0" kern="100">
                          <a:effectLst/>
                        </a:rPr>
                        <a:t>8’</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600" b="0" kern="100">
                          <a:effectLst/>
                        </a:rPr>
                        <a:t>SF &amp; DUP: 8’</a:t>
                      </a:r>
                    </a:p>
                    <a:p>
                      <a:pPr marL="0" marR="0" algn="ctr">
                        <a:spcBef>
                          <a:spcPts val="0"/>
                        </a:spcBef>
                        <a:spcAft>
                          <a:spcPts val="0"/>
                        </a:spcAft>
                      </a:pPr>
                      <a:r>
                        <a:rPr lang="en-US" sz="1600" b="0" kern="100">
                          <a:effectLst/>
                        </a:rPr>
                        <a:t>MF: 10’</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600" b="0" kern="100">
                          <a:effectLst/>
                        </a:rPr>
                        <a:t>15’ </a:t>
                      </a:r>
                      <a:r>
                        <a:rPr lang="en-US" sz="1600" b="0" kern="100" baseline="30000">
                          <a:effectLst/>
                        </a:rPr>
                        <a:t>(1)</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342436963"/>
                  </a:ext>
                </a:extLst>
              </a:tr>
              <a:tr h="250485">
                <a:tc>
                  <a:txBody>
                    <a:bodyPr/>
                    <a:lstStyle/>
                    <a:p>
                      <a:pPr marL="0" marR="0">
                        <a:spcBef>
                          <a:spcPts val="0"/>
                        </a:spcBef>
                        <a:spcAft>
                          <a:spcPts val="0"/>
                        </a:spcAft>
                      </a:pPr>
                      <a:r>
                        <a:rPr lang="en-US" sz="1600" b="0" kern="100">
                          <a:effectLst/>
                        </a:rPr>
                        <a:t>Rear</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600" b="0" kern="100">
                          <a:effectLst/>
                        </a:rPr>
                        <a:t>25’</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600" b="0" kern="100">
                          <a:effectLst/>
                        </a:rPr>
                        <a:t>25’</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600" b="0" kern="100">
                          <a:effectLst/>
                        </a:rPr>
                        <a:t>25’ </a:t>
                      </a:r>
                      <a:r>
                        <a:rPr lang="en-US" sz="1600" b="0" kern="100" baseline="30000">
                          <a:effectLst/>
                        </a:rPr>
                        <a:t>(1)</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326025722"/>
                  </a:ext>
                </a:extLst>
              </a:tr>
              <a:tr h="250485">
                <a:tc>
                  <a:txBody>
                    <a:bodyPr/>
                    <a:lstStyle/>
                    <a:p>
                      <a:pPr marL="0" marR="0">
                        <a:spcBef>
                          <a:spcPts val="0"/>
                        </a:spcBef>
                        <a:spcAft>
                          <a:spcPts val="0"/>
                        </a:spcAft>
                      </a:pPr>
                      <a:r>
                        <a:rPr lang="en-US" sz="1600" b="0" kern="100">
                          <a:effectLst/>
                        </a:rPr>
                        <a:t>Parking setback</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600" b="0" kern="100">
                          <a:effectLst/>
                        </a:rPr>
                        <a:t>10’</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600" b="0" kern="100">
                          <a:effectLst/>
                        </a:rPr>
                        <a:t>10’</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600" b="0" kern="100">
                          <a:effectLst/>
                        </a:rPr>
                        <a:t>10’</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853789903"/>
                  </a:ext>
                </a:extLst>
              </a:tr>
              <a:tr h="250485">
                <a:tc>
                  <a:txBody>
                    <a:bodyPr/>
                    <a:lstStyle/>
                    <a:p>
                      <a:pPr marL="0" marR="0">
                        <a:spcBef>
                          <a:spcPts val="0"/>
                        </a:spcBef>
                        <a:spcAft>
                          <a:spcPts val="0"/>
                        </a:spcAft>
                      </a:pPr>
                      <a:r>
                        <a:rPr lang="en-US" sz="1600" b="0" kern="100">
                          <a:effectLst/>
                        </a:rPr>
                        <a:t>Building Separation</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600" b="0" kern="100" dirty="0">
                          <a:effectLst/>
                        </a:rPr>
                        <a:t>---</a:t>
                      </a:r>
                      <a:endParaRPr lang="en-US" sz="1600" b="0" kern="100" dirty="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600" b="0" kern="100">
                          <a:effectLst/>
                        </a:rPr>
                        <a:t>---</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600" b="0" kern="100" dirty="0">
                          <a:effectLst/>
                        </a:rPr>
                        <a:t>30’</a:t>
                      </a:r>
                      <a:endParaRPr lang="en-US" sz="1600" b="0" kern="100" dirty="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332591969"/>
                  </a:ext>
                </a:extLst>
              </a:tr>
            </a:tbl>
          </a:graphicData>
        </a:graphic>
      </p:graphicFrame>
      <p:sp>
        <p:nvSpPr>
          <p:cNvPr id="24" name="Rectangle 2">
            <a:extLst>
              <a:ext uri="{FF2B5EF4-FFF2-40B4-BE49-F238E27FC236}">
                <a16:creationId xmlns:a16="http://schemas.microsoft.com/office/drawing/2014/main" id="{034E1AD2-ABD6-9E1D-DA24-87BB3B7D0A5E}"/>
              </a:ext>
            </a:extLst>
          </p:cNvPr>
          <p:cNvSpPr>
            <a:spLocks noChangeArrowheads="1"/>
          </p:cNvSpPr>
          <p:nvPr/>
        </p:nvSpPr>
        <p:spPr bwMode="auto">
          <a:xfrm>
            <a:off x="3681259" y="15432227"/>
            <a:ext cx="499399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400" b="1" i="0" u="none" strike="noStrike" cap="none" normalizeH="0" baseline="0" dirty="0" bmk="">
                <a:ln>
                  <a:noFill/>
                </a:ln>
                <a:solidFill>
                  <a:schemeClr val="tx1"/>
                </a:solidFill>
                <a:effectLst/>
                <a:latin typeface="Calibri" panose="020F0502020204030204" pitchFamily="34" charset="0"/>
                <a:cs typeface="Times New Roman" panose="02020603050405020304" pitchFamily="18" charset="0"/>
              </a:rPr>
              <a:t>MULTI-FAMILY RESIDENTIAL DISTRICTS</a:t>
            </a:r>
            <a:endParaRPr kumimoji="0" lang="en-US" altLang="en-US" sz="3200" b="0" i="0" u="none" strike="noStrike" cap="none" normalizeH="0" baseline="0" dirty="0">
              <a:ln>
                <a:noFill/>
              </a:ln>
              <a:solidFill>
                <a:schemeClr val="tx1"/>
              </a:solidFill>
              <a:effectLst/>
              <a:latin typeface="Arial" panose="020B0604020202020204" pitchFamily="34" charset="0"/>
            </a:endParaRPr>
          </a:p>
        </p:txBody>
      </p:sp>
      <p:sp>
        <p:nvSpPr>
          <p:cNvPr id="26" name="TextBox 25">
            <a:extLst>
              <a:ext uri="{FF2B5EF4-FFF2-40B4-BE49-F238E27FC236}">
                <a16:creationId xmlns:a16="http://schemas.microsoft.com/office/drawing/2014/main" id="{BBFF8E13-3E9E-32D6-FCE5-6986AD65C3C9}"/>
              </a:ext>
            </a:extLst>
          </p:cNvPr>
          <p:cNvSpPr txBox="1"/>
          <p:nvPr/>
        </p:nvSpPr>
        <p:spPr>
          <a:xfrm>
            <a:off x="3681259" y="20663068"/>
            <a:ext cx="9261156" cy="661720"/>
          </a:xfrm>
          <a:prstGeom prst="rect">
            <a:avLst/>
          </a:prstGeom>
          <a:noFill/>
        </p:spPr>
        <p:txBody>
          <a:bodyPr wrap="square">
            <a:spAutoFit/>
          </a:bodyPr>
          <a:lstStyle/>
          <a:p>
            <a:pPr marL="0" marR="0">
              <a:spcBef>
                <a:spcPts val="0"/>
              </a:spcBef>
              <a:spcAft>
                <a:spcPts val="600"/>
              </a:spcAft>
            </a:pPr>
            <a:r>
              <a:rPr lang="en-US" sz="1600" dirty="0">
                <a:effectLst/>
                <a:latin typeface="Cambria" panose="02040503050406030204" pitchFamily="18" charset="0"/>
                <a:ea typeface="Cambria" panose="02040503050406030204" pitchFamily="18" charset="0"/>
                <a:cs typeface="Times New Roman" panose="02020603050405020304" pitchFamily="18" charset="0"/>
              </a:rPr>
              <a:t>SF: Single family; DUP: Duplex; MF: Multifamily</a:t>
            </a:r>
          </a:p>
          <a:p>
            <a:pPr marL="0" marR="0">
              <a:spcBef>
                <a:spcPts val="0"/>
              </a:spcBef>
              <a:spcAft>
                <a:spcPts val="600"/>
              </a:spcAft>
            </a:pPr>
            <a:r>
              <a:rPr lang="en-US" sz="1600" dirty="0">
                <a:effectLst/>
                <a:latin typeface="Cambria" panose="02040503050406030204" pitchFamily="18" charset="0"/>
                <a:ea typeface="Cambria" panose="02040503050406030204" pitchFamily="18" charset="0"/>
                <a:cs typeface="Times New Roman" panose="02020603050405020304" pitchFamily="18" charset="0"/>
              </a:rPr>
              <a:t>(1) or equal to the height of the building, whichever is greater</a:t>
            </a:r>
          </a:p>
        </p:txBody>
      </p:sp>
      <p:sp>
        <p:nvSpPr>
          <p:cNvPr id="37" name="Rectangle 36">
            <a:extLst>
              <a:ext uri="{FF2B5EF4-FFF2-40B4-BE49-F238E27FC236}">
                <a16:creationId xmlns:a16="http://schemas.microsoft.com/office/drawing/2014/main" id="{5E0B6438-F938-1285-470C-D06C353E8AA0}"/>
              </a:ext>
            </a:extLst>
          </p:cNvPr>
          <p:cNvSpPr/>
          <p:nvPr/>
        </p:nvSpPr>
        <p:spPr>
          <a:xfrm>
            <a:off x="21945600" y="0"/>
            <a:ext cx="21945600" cy="3749040"/>
          </a:xfrm>
          <a:prstGeom prst="rect">
            <a:avLst/>
          </a:prstGeom>
          <a:solidFill>
            <a:srgbClr val="00B0F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4800" b="1" spc="600" dirty="0">
                <a:solidFill>
                  <a:sysClr val="windowText" lastClr="000000"/>
                </a:solidFill>
                <a:latin typeface="Geometria" panose="020B0503020204020204" pitchFamily="34" charset="0"/>
              </a:rPr>
              <a:t>DIMENSIONAL STANDARDS</a:t>
            </a:r>
          </a:p>
          <a:p>
            <a:pPr algn="ctr"/>
            <a:r>
              <a:rPr lang="en-US" sz="4800" b="1" spc="600" dirty="0">
                <a:solidFill>
                  <a:sysClr val="windowText" lastClr="000000"/>
                </a:solidFill>
                <a:latin typeface="Geometria" panose="020B0503020204020204" pitchFamily="34" charset="0"/>
              </a:rPr>
              <a:t>PROPOSED</a:t>
            </a:r>
          </a:p>
        </p:txBody>
      </p:sp>
      <p:graphicFrame>
        <p:nvGraphicFramePr>
          <p:cNvPr id="38" name="Table 37">
            <a:extLst>
              <a:ext uri="{FF2B5EF4-FFF2-40B4-BE49-F238E27FC236}">
                <a16:creationId xmlns:a16="http://schemas.microsoft.com/office/drawing/2014/main" id="{A40A72CE-0A80-6CAD-D67C-C7F1F0307C8D}"/>
              </a:ext>
            </a:extLst>
          </p:cNvPr>
          <p:cNvGraphicFramePr>
            <a:graphicFrameLocks noGrp="1"/>
          </p:cNvGraphicFramePr>
          <p:nvPr>
            <p:extLst>
              <p:ext uri="{D42A27DB-BD31-4B8C-83A1-F6EECF244321}">
                <p14:modId xmlns:p14="http://schemas.microsoft.com/office/powerpoint/2010/main" val="1372436237"/>
              </p:ext>
            </p:extLst>
          </p:nvPr>
        </p:nvGraphicFramePr>
        <p:xfrm>
          <a:off x="26179615" y="6205700"/>
          <a:ext cx="12351055" cy="4424039"/>
        </p:xfrm>
        <a:graphic>
          <a:graphicData uri="http://schemas.openxmlformats.org/drawingml/2006/table">
            <a:tbl>
              <a:tblPr firstRow="1" firstCol="1" bandRow="1">
                <a:tableStyleId>{17292A2E-F333-43FB-9621-5CBBE7FDCDCB}</a:tableStyleId>
              </a:tblPr>
              <a:tblGrid>
                <a:gridCol w="2464068">
                  <a:extLst>
                    <a:ext uri="{9D8B030D-6E8A-4147-A177-3AD203B41FA5}">
                      <a16:colId xmlns:a16="http://schemas.microsoft.com/office/drawing/2014/main" val="3873650849"/>
                    </a:ext>
                  </a:extLst>
                </a:gridCol>
                <a:gridCol w="1375373">
                  <a:extLst>
                    <a:ext uri="{9D8B030D-6E8A-4147-A177-3AD203B41FA5}">
                      <a16:colId xmlns:a16="http://schemas.microsoft.com/office/drawing/2014/main" val="1141309886"/>
                    </a:ext>
                  </a:extLst>
                </a:gridCol>
                <a:gridCol w="1539189">
                  <a:extLst>
                    <a:ext uri="{9D8B030D-6E8A-4147-A177-3AD203B41FA5}">
                      <a16:colId xmlns:a16="http://schemas.microsoft.com/office/drawing/2014/main" val="3730491129"/>
                    </a:ext>
                  </a:extLst>
                </a:gridCol>
                <a:gridCol w="1610859">
                  <a:extLst>
                    <a:ext uri="{9D8B030D-6E8A-4147-A177-3AD203B41FA5}">
                      <a16:colId xmlns:a16="http://schemas.microsoft.com/office/drawing/2014/main" val="1324600520"/>
                    </a:ext>
                  </a:extLst>
                </a:gridCol>
                <a:gridCol w="1610859">
                  <a:extLst>
                    <a:ext uri="{9D8B030D-6E8A-4147-A177-3AD203B41FA5}">
                      <a16:colId xmlns:a16="http://schemas.microsoft.com/office/drawing/2014/main" val="1358094982"/>
                    </a:ext>
                  </a:extLst>
                </a:gridCol>
                <a:gridCol w="1514079">
                  <a:extLst>
                    <a:ext uri="{9D8B030D-6E8A-4147-A177-3AD203B41FA5}">
                      <a16:colId xmlns:a16="http://schemas.microsoft.com/office/drawing/2014/main" val="4040496566"/>
                    </a:ext>
                  </a:extLst>
                </a:gridCol>
                <a:gridCol w="2236628">
                  <a:extLst>
                    <a:ext uri="{9D8B030D-6E8A-4147-A177-3AD203B41FA5}">
                      <a16:colId xmlns:a16="http://schemas.microsoft.com/office/drawing/2014/main" val="374052985"/>
                    </a:ext>
                  </a:extLst>
                </a:gridCol>
              </a:tblGrid>
              <a:tr h="451348">
                <a:tc>
                  <a:txBody>
                    <a:bodyPr/>
                    <a:lstStyle/>
                    <a:p>
                      <a:pPr marL="0" marR="0">
                        <a:lnSpc>
                          <a:spcPct val="107000"/>
                        </a:lnSpc>
                        <a:spcBef>
                          <a:spcPts val="0"/>
                        </a:spcBef>
                        <a:spcAft>
                          <a:spcPts val="0"/>
                        </a:spcAft>
                      </a:pPr>
                      <a:r>
                        <a:rPr lang="en-US" sz="1600" b="1" kern="100">
                          <a:effectLst/>
                        </a:rPr>
                        <a:t> </a:t>
                      </a:r>
                      <a:endParaRPr lang="en-US" sz="1600" b="1"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nchor="b"/>
                </a:tc>
                <a:tc>
                  <a:txBody>
                    <a:bodyPr/>
                    <a:lstStyle/>
                    <a:p>
                      <a:pPr marL="0" marR="0" algn="ctr">
                        <a:lnSpc>
                          <a:spcPct val="107000"/>
                        </a:lnSpc>
                        <a:spcBef>
                          <a:spcPts val="0"/>
                        </a:spcBef>
                        <a:spcAft>
                          <a:spcPts val="0"/>
                        </a:spcAft>
                      </a:pPr>
                      <a:r>
                        <a:rPr lang="en-US" sz="1600" b="1" kern="100">
                          <a:effectLst/>
                        </a:rPr>
                        <a:t>RR</a:t>
                      </a:r>
                      <a:endParaRPr lang="en-US" sz="1600" b="1"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nchor="b"/>
                </a:tc>
                <a:tc>
                  <a:txBody>
                    <a:bodyPr/>
                    <a:lstStyle/>
                    <a:p>
                      <a:pPr marL="0" marR="0" algn="ctr">
                        <a:lnSpc>
                          <a:spcPct val="107000"/>
                        </a:lnSpc>
                        <a:spcBef>
                          <a:spcPts val="0"/>
                        </a:spcBef>
                        <a:spcAft>
                          <a:spcPts val="0"/>
                        </a:spcAft>
                      </a:pPr>
                      <a:r>
                        <a:rPr lang="en-US" sz="1600" b="1" kern="100">
                          <a:effectLst/>
                        </a:rPr>
                        <a:t>RE</a:t>
                      </a:r>
                      <a:endParaRPr lang="en-US" sz="1600" b="1"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nchor="b"/>
                </a:tc>
                <a:tc>
                  <a:txBody>
                    <a:bodyPr/>
                    <a:lstStyle/>
                    <a:p>
                      <a:pPr marL="0" marR="0" algn="ctr">
                        <a:lnSpc>
                          <a:spcPct val="107000"/>
                        </a:lnSpc>
                        <a:spcBef>
                          <a:spcPts val="0"/>
                        </a:spcBef>
                        <a:spcAft>
                          <a:spcPts val="0"/>
                        </a:spcAft>
                      </a:pPr>
                      <a:r>
                        <a:rPr lang="en-US" sz="1600" b="1" kern="100">
                          <a:effectLst/>
                        </a:rPr>
                        <a:t>SRE</a:t>
                      </a:r>
                      <a:endParaRPr lang="en-US" sz="1600" b="1"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nchor="b"/>
                </a:tc>
                <a:tc>
                  <a:txBody>
                    <a:bodyPr/>
                    <a:lstStyle/>
                    <a:p>
                      <a:pPr marL="0" marR="0" algn="ctr">
                        <a:lnSpc>
                          <a:spcPct val="107000"/>
                        </a:lnSpc>
                        <a:spcBef>
                          <a:spcPts val="0"/>
                        </a:spcBef>
                        <a:spcAft>
                          <a:spcPts val="0"/>
                        </a:spcAft>
                      </a:pPr>
                      <a:r>
                        <a:rPr lang="en-US" sz="1600" b="1" kern="100">
                          <a:effectLst/>
                        </a:rPr>
                        <a:t>RS-1</a:t>
                      </a:r>
                      <a:endParaRPr lang="en-US" sz="1600" b="1"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nchor="b"/>
                </a:tc>
                <a:tc>
                  <a:txBody>
                    <a:bodyPr/>
                    <a:lstStyle/>
                    <a:p>
                      <a:pPr marL="0" marR="0" algn="ctr">
                        <a:lnSpc>
                          <a:spcPct val="107000"/>
                        </a:lnSpc>
                        <a:spcBef>
                          <a:spcPts val="0"/>
                        </a:spcBef>
                        <a:spcAft>
                          <a:spcPts val="0"/>
                        </a:spcAft>
                      </a:pPr>
                      <a:r>
                        <a:rPr lang="en-US" sz="1600" b="1" kern="100">
                          <a:effectLst/>
                        </a:rPr>
                        <a:t>RS-3</a:t>
                      </a:r>
                      <a:endParaRPr lang="en-US" sz="1600" b="1"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nchor="b"/>
                </a:tc>
                <a:tc>
                  <a:txBody>
                    <a:bodyPr/>
                    <a:lstStyle/>
                    <a:p>
                      <a:pPr marL="0" marR="0" algn="ctr">
                        <a:lnSpc>
                          <a:spcPct val="107000"/>
                        </a:lnSpc>
                        <a:spcBef>
                          <a:spcPts val="0"/>
                        </a:spcBef>
                        <a:spcAft>
                          <a:spcPts val="0"/>
                        </a:spcAft>
                      </a:pPr>
                      <a:r>
                        <a:rPr lang="en-US" sz="1600" b="1" kern="100" dirty="0">
                          <a:effectLst/>
                        </a:rPr>
                        <a:t>RMH</a:t>
                      </a:r>
                      <a:endParaRPr lang="en-US" sz="1600" b="1" kern="100" dirty="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nchor="b"/>
                </a:tc>
                <a:extLst>
                  <a:ext uri="{0D108BD9-81ED-4DB2-BD59-A6C34878D82A}">
                    <a16:rowId xmlns:a16="http://schemas.microsoft.com/office/drawing/2014/main" val="1207193800"/>
                  </a:ext>
                </a:extLst>
              </a:tr>
              <a:tr h="541887">
                <a:tc>
                  <a:txBody>
                    <a:bodyPr/>
                    <a:lstStyle/>
                    <a:p>
                      <a:pPr marL="0" marR="0">
                        <a:lnSpc>
                          <a:spcPct val="107000"/>
                        </a:lnSpc>
                        <a:spcBef>
                          <a:spcPts val="0"/>
                        </a:spcBef>
                        <a:spcAft>
                          <a:spcPts val="0"/>
                        </a:spcAft>
                      </a:pPr>
                      <a:r>
                        <a:rPr lang="en-US" sz="1600" b="0" kern="100">
                          <a:effectLst/>
                        </a:rPr>
                        <a:t>Minimum lot area </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600" b="0" kern="100">
                          <a:effectLst/>
                        </a:rPr>
                        <a:t>1 ac</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600" b="0" kern="100">
                          <a:effectLst/>
                        </a:rPr>
                        <a:t>12,000 sq. ft.</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600" b="0" kern="100">
                          <a:effectLst/>
                        </a:rPr>
                        <a:t>8,000 sq. ft.</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600" b="0" kern="100">
                          <a:effectLst/>
                        </a:rPr>
                        <a:t>8,000 sq. ft.</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600" b="0" kern="100">
                          <a:effectLst/>
                        </a:rPr>
                        <a:t>7,500 sq. ft. </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600" b="0" kern="100">
                          <a:effectLst/>
                        </a:rPr>
                        <a:t>Site: 10 ac</a:t>
                      </a:r>
                    </a:p>
                    <a:p>
                      <a:pPr marL="0" marR="0" algn="ctr">
                        <a:lnSpc>
                          <a:spcPct val="107000"/>
                        </a:lnSpc>
                        <a:spcBef>
                          <a:spcPts val="0"/>
                        </a:spcBef>
                        <a:spcAft>
                          <a:spcPts val="0"/>
                        </a:spcAft>
                      </a:pPr>
                      <a:r>
                        <a:rPr lang="en-US" sz="1600" b="0" kern="100">
                          <a:effectLst/>
                        </a:rPr>
                        <a:t>Lots: 4,000 sq. ft.</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722186339"/>
                  </a:ext>
                </a:extLst>
              </a:tr>
              <a:tr h="263908">
                <a:tc>
                  <a:txBody>
                    <a:bodyPr/>
                    <a:lstStyle/>
                    <a:p>
                      <a:pPr marL="0" marR="0">
                        <a:lnSpc>
                          <a:spcPct val="107000"/>
                        </a:lnSpc>
                        <a:spcBef>
                          <a:spcPts val="0"/>
                        </a:spcBef>
                        <a:spcAft>
                          <a:spcPts val="0"/>
                        </a:spcAft>
                      </a:pPr>
                      <a:r>
                        <a:rPr lang="en-US" sz="1600" b="0" kern="100">
                          <a:effectLst/>
                        </a:rPr>
                        <a:t>Minimum lot width </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600" b="0" kern="100">
                          <a:effectLst/>
                        </a:rPr>
                        <a:t>150’</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600" b="0" kern="100">
                          <a:effectLst/>
                        </a:rPr>
                        <a:t>80’</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600" b="0" kern="100">
                          <a:effectLst/>
                        </a:rPr>
                        <a:t>80’</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600" b="0" kern="100">
                          <a:effectLst/>
                        </a:rPr>
                        <a:t>80’</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600" b="0" kern="100">
                          <a:effectLst/>
                        </a:rPr>
                        <a:t>75’ </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600" b="0" kern="100">
                          <a:effectLst/>
                        </a:rPr>
                        <a:t>50’</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699116013"/>
                  </a:ext>
                </a:extLst>
              </a:tr>
              <a:tr h="263908">
                <a:tc>
                  <a:txBody>
                    <a:bodyPr/>
                    <a:lstStyle/>
                    <a:p>
                      <a:pPr marL="0" marR="0">
                        <a:lnSpc>
                          <a:spcPct val="107000"/>
                        </a:lnSpc>
                        <a:spcBef>
                          <a:spcPts val="0"/>
                        </a:spcBef>
                        <a:spcAft>
                          <a:spcPts val="0"/>
                        </a:spcAft>
                      </a:pPr>
                      <a:r>
                        <a:rPr lang="en-US" sz="1600" b="0" kern="100">
                          <a:effectLst/>
                        </a:rPr>
                        <a:t>Minimum lot depth</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600" b="0" kern="100">
                          <a:effectLst/>
                        </a:rPr>
                        <a:t>200’</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600" b="0" kern="100">
                          <a:effectLst/>
                        </a:rPr>
                        <a:t>120’</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600" b="0" kern="100">
                          <a:effectLst/>
                        </a:rPr>
                        <a:t>100’</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600" b="0" kern="100">
                          <a:effectLst/>
                        </a:rPr>
                        <a:t>100’</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600" b="0" kern="100">
                          <a:effectLst/>
                        </a:rPr>
                        <a:t>100’ </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600" b="0" kern="100">
                          <a:effectLst/>
                        </a:rPr>
                        <a:t>80’</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813803873"/>
                  </a:ext>
                </a:extLst>
              </a:tr>
              <a:tr h="263908">
                <a:tc>
                  <a:txBody>
                    <a:bodyPr/>
                    <a:lstStyle/>
                    <a:p>
                      <a:pPr marL="0" marR="0">
                        <a:lnSpc>
                          <a:spcPct val="107000"/>
                        </a:lnSpc>
                        <a:spcBef>
                          <a:spcPts val="0"/>
                        </a:spcBef>
                        <a:spcAft>
                          <a:spcPts val="0"/>
                        </a:spcAft>
                      </a:pPr>
                      <a:r>
                        <a:rPr lang="en-US" sz="1600" b="0" kern="100">
                          <a:effectLst/>
                        </a:rPr>
                        <a:t>Maximum building coverage</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600" b="0" kern="100">
                          <a:effectLst/>
                        </a:rPr>
                        <a:t>35%</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600" b="0" kern="100">
                          <a:effectLst/>
                        </a:rPr>
                        <a:t>30%</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600" b="0" kern="100">
                          <a:effectLst/>
                        </a:rPr>
                        <a:t>40%</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600" b="0" kern="100">
                          <a:effectLst/>
                        </a:rPr>
                        <a:t>30%</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600" b="0" kern="100">
                          <a:effectLst/>
                        </a:rPr>
                        <a:t>30%</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600" b="0" kern="100">
                          <a:effectLst/>
                        </a:rPr>
                        <a:t>35%</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301632687"/>
                  </a:ext>
                </a:extLst>
              </a:tr>
              <a:tr h="263908">
                <a:tc>
                  <a:txBody>
                    <a:bodyPr/>
                    <a:lstStyle/>
                    <a:p>
                      <a:pPr marL="0" marR="0">
                        <a:lnSpc>
                          <a:spcPct val="107000"/>
                        </a:lnSpc>
                        <a:spcBef>
                          <a:spcPts val="0"/>
                        </a:spcBef>
                        <a:spcAft>
                          <a:spcPts val="0"/>
                        </a:spcAft>
                      </a:pPr>
                      <a:r>
                        <a:rPr lang="en-US" sz="1600" b="0" kern="100">
                          <a:effectLst/>
                        </a:rPr>
                        <a:t>Minimum living area</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600" b="0" kern="100">
                          <a:effectLst/>
                        </a:rPr>
                        <a:t>1,200 sq. ft.</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600" b="0" kern="100">
                          <a:effectLst/>
                        </a:rPr>
                        <a:t>1,600 sq. ft.</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600" b="0" kern="100">
                          <a:effectLst/>
                        </a:rPr>
                        <a:t>1,800 sq. ft.</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600" b="1" kern="100" dirty="0">
                          <a:effectLst/>
                        </a:rPr>
                        <a:t>1,400 sq. ft.</a:t>
                      </a:r>
                      <a:endParaRPr lang="en-US" sz="1600" b="1" kern="100" dirty="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600" b="1" kern="100" dirty="0">
                          <a:effectLst/>
                        </a:rPr>
                        <a:t>800 sq. ft.</a:t>
                      </a:r>
                      <a:endParaRPr lang="en-US" sz="1600" b="1" kern="100" dirty="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600" b="0" kern="100">
                          <a:effectLst/>
                        </a:rPr>
                        <a:t>600 sq. ft.</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543168397"/>
                  </a:ext>
                </a:extLst>
              </a:tr>
              <a:tr h="263908">
                <a:tc>
                  <a:txBody>
                    <a:bodyPr/>
                    <a:lstStyle/>
                    <a:p>
                      <a:pPr marL="0" marR="0">
                        <a:lnSpc>
                          <a:spcPct val="107000"/>
                        </a:lnSpc>
                        <a:spcBef>
                          <a:spcPts val="0"/>
                        </a:spcBef>
                        <a:spcAft>
                          <a:spcPts val="0"/>
                        </a:spcAft>
                      </a:pPr>
                      <a:r>
                        <a:rPr lang="en-US" sz="1600" b="0" kern="100">
                          <a:effectLst/>
                        </a:rPr>
                        <a:t>Maximum height</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600" b="0" kern="100">
                          <a:effectLst/>
                        </a:rPr>
                        <a:t>35’</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600" b="0" kern="100">
                          <a:effectLst/>
                        </a:rPr>
                        <a:t>25’</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600" b="0" kern="100">
                          <a:effectLst/>
                        </a:rPr>
                        <a:t>25’</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600" b="0" kern="100">
                          <a:effectLst/>
                        </a:rPr>
                        <a:t>25’</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600" b="0" kern="100">
                          <a:effectLst/>
                        </a:rPr>
                        <a:t>25’</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600" b="0" kern="100">
                          <a:effectLst/>
                        </a:rPr>
                        <a:t>25’</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615393074"/>
                  </a:ext>
                </a:extLst>
              </a:tr>
              <a:tr h="263908">
                <a:tc>
                  <a:txBody>
                    <a:bodyPr/>
                    <a:lstStyle/>
                    <a:p>
                      <a:pPr marL="0" marR="0">
                        <a:lnSpc>
                          <a:spcPct val="107000"/>
                        </a:lnSpc>
                        <a:spcBef>
                          <a:spcPts val="0"/>
                        </a:spcBef>
                        <a:spcAft>
                          <a:spcPts val="0"/>
                        </a:spcAft>
                      </a:pPr>
                      <a:r>
                        <a:rPr lang="en-US" sz="1600" b="0" kern="100">
                          <a:effectLst/>
                        </a:rPr>
                        <a:t>Minimum setback</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600" b="0" kern="100">
                          <a:effectLst/>
                        </a:rPr>
                        <a:t> </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600" b="0" kern="100">
                          <a:effectLst/>
                        </a:rPr>
                        <a:t> </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600" b="0" kern="100">
                          <a:effectLst/>
                        </a:rPr>
                        <a:t> </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600" b="0" kern="100">
                          <a:effectLst/>
                        </a:rPr>
                        <a:t> </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600" b="0" kern="100">
                          <a:effectLst/>
                        </a:rPr>
                        <a:t> </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600" b="0" kern="100">
                          <a:effectLst/>
                        </a:rPr>
                        <a:t> </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675954455"/>
                  </a:ext>
                </a:extLst>
              </a:tr>
              <a:tr h="263908">
                <a:tc>
                  <a:txBody>
                    <a:bodyPr/>
                    <a:lstStyle/>
                    <a:p>
                      <a:pPr marL="0" marR="0" algn="r">
                        <a:lnSpc>
                          <a:spcPct val="107000"/>
                        </a:lnSpc>
                        <a:spcBef>
                          <a:spcPts val="0"/>
                        </a:spcBef>
                        <a:spcAft>
                          <a:spcPts val="0"/>
                        </a:spcAft>
                      </a:pPr>
                      <a:r>
                        <a:rPr lang="en-US" sz="1600" b="0" kern="100">
                          <a:effectLst/>
                        </a:rPr>
                        <a:t>Front </a:t>
                      </a:r>
                      <a:r>
                        <a:rPr lang="en-US" sz="1600" b="0" kern="100" baseline="30000">
                          <a:effectLst/>
                        </a:rPr>
                        <a:t>(1)</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600" b="0" kern="100">
                          <a:effectLst/>
                        </a:rPr>
                        <a:t>50’</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600" b="0" kern="100">
                          <a:effectLst/>
                        </a:rPr>
                        <a:t>25’</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600" b="0" kern="100">
                          <a:effectLst/>
                        </a:rPr>
                        <a:t>25’</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600" b="0" kern="100">
                          <a:effectLst/>
                        </a:rPr>
                        <a:t>25’</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600" b="0" kern="100">
                          <a:effectLst/>
                        </a:rPr>
                        <a:t>25’</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600" b="0" kern="100">
                          <a:effectLst/>
                        </a:rPr>
                        <a:t>10’</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148159696"/>
                  </a:ext>
                </a:extLst>
              </a:tr>
              <a:tr h="263908">
                <a:tc>
                  <a:txBody>
                    <a:bodyPr/>
                    <a:lstStyle/>
                    <a:p>
                      <a:pPr marL="0" marR="0" algn="r">
                        <a:lnSpc>
                          <a:spcPct val="107000"/>
                        </a:lnSpc>
                        <a:spcBef>
                          <a:spcPts val="0"/>
                        </a:spcBef>
                        <a:spcAft>
                          <a:spcPts val="0"/>
                        </a:spcAft>
                      </a:pPr>
                      <a:r>
                        <a:rPr lang="en-US" sz="1600" b="0" kern="100">
                          <a:effectLst/>
                        </a:rPr>
                        <a:t>Side corner </a:t>
                      </a:r>
                      <a:r>
                        <a:rPr lang="en-US" sz="1600" b="0" kern="100" baseline="30000">
                          <a:effectLst/>
                        </a:rPr>
                        <a:t>(1)</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600" b="0" kern="100">
                          <a:effectLst/>
                        </a:rPr>
                        <a:t>30’</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600" b="0" kern="100">
                          <a:effectLst/>
                        </a:rPr>
                        <a:t>25’</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600" b="0" kern="100">
                          <a:effectLst/>
                        </a:rPr>
                        <a:t>25’</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600" b="0" kern="100">
                          <a:effectLst/>
                        </a:rPr>
                        <a:t>25’</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600" b="0" kern="100">
                          <a:effectLst/>
                        </a:rPr>
                        <a:t>25’</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600" b="0" kern="100">
                          <a:effectLst/>
                        </a:rPr>
                        <a:t>10’</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4035598590"/>
                  </a:ext>
                </a:extLst>
              </a:tr>
              <a:tr h="263908">
                <a:tc>
                  <a:txBody>
                    <a:bodyPr/>
                    <a:lstStyle/>
                    <a:p>
                      <a:pPr marL="0" marR="0" algn="r">
                        <a:lnSpc>
                          <a:spcPct val="107000"/>
                        </a:lnSpc>
                        <a:spcBef>
                          <a:spcPts val="0"/>
                        </a:spcBef>
                        <a:spcAft>
                          <a:spcPts val="0"/>
                        </a:spcAft>
                      </a:pPr>
                      <a:r>
                        <a:rPr lang="en-US" sz="1600" b="0" kern="100">
                          <a:effectLst/>
                        </a:rPr>
                        <a:t>Side interior</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600" b="0" kern="100">
                          <a:effectLst/>
                        </a:rPr>
                        <a:t>20’</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600" b="0" kern="100">
                          <a:effectLst/>
                        </a:rPr>
                        <a:t>12’</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600" b="0" kern="100">
                          <a:effectLst/>
                        </a:rPr>
                        <a:t>8’</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600" b="0" kern="100">
                          <a:effectLst/>
                        </a:rPr>
                        <a:t>8’</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600" b="0" kern="100">
                          <a:effectLst/>
                        </a:rPr>
                        <a:t>8’ </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600" b="0" kern="100">
                          <a:effectLst/>
                        </a:rPr>
                        <a:t>6’</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220598161"/>
                  </a:ext>
                </a:extLst>
              </a:tr>
              <a:tr h="263908">
                <a:tc>
                  <a:txBody>
                    <a:bodyPr/>
                    <a:lstStyle/>
                    <a:p>
                      <a:pPr marL="0" marR="0" algn="r">
                        <a:lnSpc>
                          <a:spcPct val="107000"/>
                        </a:lnSpc>
                        <a:spcBef>
                          <a:spcPts val="0"/>
                        </a:spcBef>
                        <a:spcAft>
                          <a:spcPts val="0"/>
                        </a:spcAft>
                      </a:pPr>
                      <a:r>
                        <a:rPr lang="en-US" sz="1600" b="0" kern="100">
                          <a:effectLst/>
                        </a:rPr>
                        <a:t>Rear</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600" b="0" kern="100">
                          <a:effectLst/>
                        </a:rPr>
                        <a:t>30’</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600" b="0" kern="100">
                          <a:effectLst/>
                        </a:rPr>
                        <a:t>25’</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600" b="0" kern="100">
                          <a:effectLst/>
                        </a:rPr>
                        <a:t>25’</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600" b="0" kern="100">
                          <a:effectLst/>
                        </a:rPr>
                        <a:t>20’</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600" b="0" kern="100">
                          <a:effectLst/>
                        </a:rPr>
                        <a:t>25’ </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600" b="0" kern="100">
                          <a:effectLst/>
                        </a:rPr>
                        <a:t>10’ </a:t>
                      </a:r>
                      <a:r>
                        <a:rPr lang="en-US" sz="1600" b="0" kern="100" baseline="30000">
                          <a:effectLst/>
                        </a:rPr>
                        <a:t>(2)</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125003041"/>
                  </a:ext>
                </a:extLst>
              </a:tr>
              <a:tr h="263908">
                <a:tc>
                  <a:txBody>
                    <a:bodyPr/>
                    <a:lstStyle/>
                    <a:p>
                      <a:pPr marL="0" marR="0">
                        <a:lnSpc>
                          <a:spcPct val="107000"/>
                        </a:lnSpc>
                        <a:spcBef>
                          <a:spcPts val="0"/>
                        </a:spcBef>
                        <a:spcAft>
                          <a:spcPts val="0"/>
                        </a:spcAft>
                      </a:pPr>
                      <a:r>
                        <a:rPr lang="en-US" sz="1600" b="0" kern="100">
                          <a:effectLst/>
                        </a:rPr>
                        <a:t>Site perimeter setback</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600" b="0" kern="100">
                          <a:effectLst/>
                        </a:rPr>
                        <a:t>---</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600" b="0" kern="100">
                          <a:effectLst/>
                        </a:rPr>
                        <a:t>---</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600" b="0" kern="100">
                          <a:effectLst/>
                        </a:rPr>
                        <a:t>---</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600" b="0" kern="100">
                          <a:effectLst/>
                        </a:rPr>
                        <a:t>---</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600" b="0" kern="100">
                          <a:effectLst/>
                        </a:rPr>
                        <a:t>---</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600" b="0" kern="100">
                          <a:effectLst/>
                        </a:rPr>
                        <a:t>25’</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352649365"/>
                  </a:ext>
                </a:extLst>
              </a:tr>
              <a:tr h="263908">
                <a:tc>
                  <a:txBody>
                    <a:bodyPr/>
                    <a:lstStyle/>
                    <a:p>
                      <a:pPr marL="0" marR="0">
                        <a:lnSpc>
                          <a:spcPct val="107000"/>
                        </a:lnSpc>
                        <a:spcBef>
                          <a:spcPts val="0"/>
                        </a:spcBef>
                        <a:spcAft>
                          <a:spcPts val="0"/>
                        </a:spcAft>
                      </a:pPr>
                      <a:r>
                        <a:rPr lang="en-US" sz="1600" b="1" kern="100" dirty="0">
                          <a:effectLst/>
                        </a:rPr>
                        <a:t>Impervious Surface Ratio</a:t>
                      </a:r>
                      <a:endParaRPr lang="en-US" sz="1600" b="1" kern="100" dirty="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600" b="1" kern="100" dirty="0">
                          <a:effectLst/>
                        </a:rPr>
                        <a:t>0.5</a:t>
                      </a:r>
                      <a:endParaRPr lang="en-US" sz="1600" b="1" kern="100" dirty="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600" b="1" kern="100" dirty="0">
                          <a:effectLst/>
                        </a:rPr>
                        <a:t>0.5</a:t>
                      </a:r>
                      <a:endParaRPr lang="en-US" sz="1600" b="1" kern="100" dirty="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600" b="1" kern="100" dirty="0">
                          <a:effectLst/>
                        </a:rPr>
                        <a:t>0.5</a:t>
                      </a:r>
                      <a:endParaRPr lang="en-US" sz="1600" b="1" kern="100" dirty="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600" b="1" kern="100" dirty="0">
                          <a:effectLst/>
                        </a:rPr>
                        <a:t>0.5</a:t>
                      </a:r>
                      <a:endParaRPr lang="en-US" sz="1600" b="1" kern="100" dirty="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600" b="1" kern="100" dirty="0">
                          <a:effectLst/>
                        </a:rPr>
                        <a:t>0.5</a:t>
                      </a:r>
                      <a:endParaRPr lang="en-US" sz="1600" b="1" kern="100" dirty="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600" b="1" kern="100" dirty="0">
                          <a:effectLst/>
                        </a:rPr>
                        <a:t>0.5</a:t>
                      </a:r>
                      <a:endParaRPr lang="en-US" sz="1600" b="1" kern="100" dirty="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771608343"/>
                  </a:ext>
                </a:extLst>
              </a:tr>
              <a:tr h="263908">
                <a:tc>
                  <a:txBody>
                    <a:bodyPr/>
                    <a:lstStyle/>
                    <a:p>
                      <a:pPr marL="0" marR="0">
                        <a:lnSpc>
                          <a:spcPct val="107000"/>
                        </a:lnSpc>
                        <a:spcBef>
                          <a:spcPts val="0"/>
                        </a:spcBef>
                        <a:spcAft>
                          <a:spcPts val="0"/>
                        </a:spcAft>
                      </a:pPr>
                      <a:r>
                        <a:rPr lang="en-US" sz="1600" b="0" kern="100">
                          <a:effectLst/>
                        </a:rPr>
                        <a:t>Recreation area min. size</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600" b="0" kern="100" dirty="0">
                          <a:effectLst/>
                        </a:rPr>
                        <a:t>---</a:t>
                      </a:r>
                      <a:endParaRPr lang="en-US" sz="1600" b="0" kern="100" dirty="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600" b="0" kern="100">
                          <a:effectLst/>
                        </a:rPr>
                        <a:t>---</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600" b="0" kern="100">
                          <a:effectLst/>
                        </a:rPr>
                        <a:t>---</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600" b="0" kern="100" dirty="0">
                          <a:effectLst/>
                        </a:rPr>
                        <a:t>---</a:t>
                      </a:r>
                      <a:endParaRPr lang="en-US" sz="1600" b="0" kern="100" dirty="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600" b="0" kern="100" dirty="0">
                          <a:effectLst/>
                        </a:rPr>
                        <a:t>---</a:t>
                      </a:r>
                      <a:endParaRPr lang="en-US" sz="1600" b="0" kern="100" dirty="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600" b="0" kern="100" dirty="0">
                          <a:effectLst/>
                        </a:rPr>
                        <a:t>10% of gross land area </a:t>
                      </a:r>
                      <a:r>
                        <a:rPr lang="en-US" sz="1600" b="0" kern="100" baseline="30000" dirty="0">
                          <a:effectLst/>
                        </a:rPr>
                        <a:t>(3)</a:t>
                      </a:r>
                      <a:endParaRPr lang="en-US" sz="1600" b="0" kern="100" dirty="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441824813"/>
                  </a:ext>
                </a:extLst>
              </a:tr>
            </a:tbl>
          </a:graphicData>
        </a:graphic>
      </p:graphicFrame>
      <p:sp>
        <p:nvSpPr>
          <p:cNvPr id="40" name="TextBox 39">
            <a:extLst>
              <a:ext uri="{FF2B5EF4-FFF2-40B4-BE49-F238E27FC236}">
                <a16:creationId xmlns:a16="http://schemas.microsoft.com/office/drawing/2014/main" id="{C2AA8AE1-7166-CEA9-9C32-DAA735039C91}"/>
              </a:ext>
            </a:extLst>
          </p:cNvPr>
          <p:cNvSpPr txBox="1"/>
          <p:nvPr/>
        </p:nvSpPr>
        <p:spPr>
          <a:xfrm>
            <a:off x="26179615" y="10629739"/>
            <a:ext cx="13842464" cy="1807867"/>
          </a:xfrm>
          <a:prstGeom prst="rect">
            <a:avLst/>
          </a:prstGeom>
          <a:noFill/>
        </p:spPr>
        <p:txBody>
          <a:bodyPr wrap="square">
            <a:spAutoFit/>
          </a:bodyPr>
          <a:lstStyle/>
          <a:p>
            <a:pPr marL="171450" marR="0" indent="-171450">
              <a:lnSpc>
                <a:spcPct val="107000"/>
              </a:lnSpc>
              <a:spcBef>
                <a:spcPts val="0"/>
              </a:spcBef>
              <a:spcAft>
                <a:spcPts val="600"/>
              </a:spcAft>
            </a:pPr>
            <a:r>
              <a:rPr lang="en-US" sz="1600" kern="100" dirty="0">
                <a:effectLst/>
                <a:latin typeface="Cambria" panose="02040503050406030204" pitchFamily="18" charset="0"/>
                <a:ea typeface="Cambria" panose="02040503050406030204" pitchFamily="18" charset="0"/>
                <a:cs typeface="Times New Roman" panose="02020603050405020304" pitchFamily="18" charset="0"/>
              </a:rPr>
              <a:t>(1) Garages for single-, or two-family residential structures shall not be located closer to the front or side corner lot line than the foremost facade of the principal building (i.e., "snout houses" are not permitted).</a:t>
            </a:r>
          </a:p>
          <a:p>
            <a:pPr marL="171450" marR="0" indent="-171450">
              <a:lnSpc>
                <a:spcPct val="107000"/>
              </a:lnSpc>
              <a:spcBef>
                <a:spcPts val="0"/>
              </a:spcBef>
              <a:spcAft>
                <a:spcPts val="600"/>
              </a:spcAft>
            </a:pPr>
            <a:r>
              <a:rPr lang="en-US" sz="1600" kern="100" dirty="0">
                <a:effectLst/>
                <a:latin typeface="Cambria" panose="02040503050406030204" pitchFamily="18" charset="0"/>
                <a:ea typeface="Cambria" panose="02040503050406030204" pitchFamily="18" charset="0"/>
                <a:cs typeface="Times New Roman" panose="02020603050405020304" pitchFamily="18" charset="0"/>
              </a:rPr>
              <a:t>(2) A mobile home park/subdivision shall be entirely enclosed, exclusive of driveways, at its external boundaries by a solid wall, wood or PVC fence or evergreen hedge not less than 6 feet in height.</a:t>
            </a:r>
          </a:p>
          <a:p>
            <a:pPr marL="171450" marR="0" indent="-171450">
              <a:lnSpc>
                <a:spcPct val="107000"/>
              </a:lnSpc>
              <a:spcBef>
                <a:spcPts val="0"/>
              </a:spcBef>
              <a:spcAft>
                <a:spcPts val="600"/>
              </a:spcAft>
            </a:pPr>
            <a:r>
              <a:rPr lang="en-US" sz="1600" kern="100" dirty="0">
                <a:effectLst/>
                <a:latin typeface="Cambria" panose="02040503050406030204" pitchFamily="18" charset="0"/>
                <a:ea typeface="Cambria" panose="02040503050406030204" pitchFamily="18" charset="0"/>
                <a:cs typeface="Times New Roman" panose="02020603050405020304" pitchFamily="18" charset="0"/>
              </a:rPr>
              <a:t>(3) Exclusive of required setbacks and street rights-of-way. Shall be set aside and developed for recreational purposes for residents of the mobile home park/subdivision.</a:t>
            </a:r>
          </a:p>
        </p:txBody>
      </p:sp>
      <p:sp>
        <p:nvSpPr>
          <p:cNvPr id="41" name="Rectangle 1">
            <a:extLst>
              <a:ext uri="{FF2B5EF4-FFF2-40B4-BE49-F238E27FC236}">
                <a16:creationId xmlns:a16="http://schemas.microsoft.com/office/drawing/2014/main" id="{4C2D94DE-5446-DDB7-C3B1-5CBDB938122D}"/>
              </a:ext>
            </a:extLst>
          </p:cNvPr>
          <p:cNvSpPr>
            <a:spLocks noChangeArrowheads="1"/>
          </p:cNvSpPr>
          <p:nvPr/>
        </p:nvSpPr>
        <p:spPr bwMode="auto">
          <a:xfrm>
            <a:off x="26179615" y="5836368"/>
            <a:ext cx="7687169"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400" b="1" i="0" u="none" strike="noStrike" cap="none" normalizeH="0" baseline="0" dirty="0">
                <a:ln>
                  <a:noFill/>
                </a:ln>
                <a:solidFill>
                  <a:schemeClr val="tx1"/>
                </a:solidFill>
                <a:effectLst/>
                <a:latin typeface="Calibri" panose="020F0502020204030204" pitchFamily="34" charset="0"/>
                <a:cs typeface="Times New Roman" panose="02020603050405020304" pitchFamily="18" charset="0"/>
              </a:rPr>
              <a:t>SINGLE FAMILY AND MOBILE HOME RESIDENTIAL DISTRICTS</a:t>
            </a:r>
            <a:endParaRPr kumimoji="0" lang="en-US" altLang="en-US" sz="2400" b="0" i="0" u="none" strike="noStrike" cap="none" normalizeH="0" baseline="0" dirty="0">
              <a:ln>
                <a:noFill/>
              </a:ln>
              <a:solidFill>
                <a:schemeClr val="tx1"/>
              </a:solidFill>
              <a:effectLst/>
              <a:latin typeface="Arial" panose="020B0604020202020204" pitchFamily="34" charset="0"/>
            </a:endParaRPr>
          </a:p>
        </p:txBody>
      </p:sp>
      <p:graphicFrame>
        <p:nvGraphicFramePr>
          <p:cNvPr id="42" name="Table 41">
            <a:extLst>
              <a:ext uri="{FF2B5EF4-FFF2-40B4-BE49-F238E27FC236}">
                <a16:creationId xmlns:a16="http://schemas.microsoft.com/office/drawing/2014/main" id="{6254EBCB-809B-181A-DC37-1939CC315094}"/>
              </a:ext>
            </a:extLst>
          </p:cNvPr>
          <p:cNvGraphicFramePr>
            <a:graphicFrameLocks noGrp="1"/>
          </p:cNvGraphicFramePr>
          <p:nvPr>
            <p:extLst>
              <p:ext uri="{D42A27DB-BD31-4B8C-83A1-F6EECF244321}">
                <p14:modId xmlns:p14="http://schemas.microsoft.com/office/powerpoint/2010/main" val="2559710785"/>
              </p:ext>
            </p:extLst>
          </p:nvPr>
        </p:nvGraphicFramePr>
        <p:xfrm>
          <a:off x="26179615" y="15801559"/>
          <a:ext cx="10934700" cy="6487103"/>
        </p:xfrm>
        <a:graphic>
          <a:graphicData uri="http://schemas.openxmlformats.org/drawingml/2006/table">
            <a:tbl>
              <a:tblPr firstRow="1" firstCol="1" bandRow="1">
                <a:tableStyleId>{72833802-FEF1-4C79-8D5D-14CF1EAF98D9}</a:tableStyleId>
              </a:tblPr>
              <a:tblGrid>
                <a:gridCol w="3105149">
                  <a:extLst>
                    <a:ext uri="{9D8B030D-6E8A-4147-A177-3AD203B41FA5}">
                      <a16:colId xmlns:a16="http://schemas.microsoft.com/office/drawing/2014/main" val="1234341068"/>
                    </a:ext>
                  </a:extLst>
                </a:gridCol>
                <a:gridCol w="2429996">
                  <a:extLst>
                    <a:ext uri="{9D8B030D-6E8A-4147-A177-3AD203B41FA5}">
                      <a16:colId xmlns:a16="http://schemas.microsoft.com/office/drawing/2014/main" val="3408557534"/>
                    </a:ext>
                  </a:extLst>
                </a:gridCol>
                <a:gridCol w="1983555">
                  <a:extLst>
                    <a:ext uri="{9D8B030D-6E8A-4147-A177-3AD203B41FA5}">
                      <a16:colId xmlns:a16="http://schemas.microsoft.com/office/drawing/2014/main" val="3532660680"/>
                    </a:ext>
                  </a:extLst>
                </a:gridCol>
                <a:gridCol w="2051349">
                  <a:extLst>
                    <a:ext uri="{9D8B030D-6E8A-4147-A177-3AD203B41FA5}">
                      <a16:colId xmlns:a16="http://schemas.microsoft.com/office/drawing/2014/main" val="171291097"/>
                    </a:ext>
                  </a:extLst>
                </a:gridCol>
                <a:gridCol w="1364651">
                  <a:extLst>
                    <a:ext uri="{9D8B030D-6E8A-4147-A177-3AD203B41FA5}">
                      <a16:colId xmlns:a16="http://schemas.microsoft.com/office/drawing/2014/main" val="3388369114"/>
                    </a:ext>
                  </a:extLst>
                </a:gridCol>
              </a:tblGrid>
              <a:tr h="378932">
                <a:tc>
                  <a:txBody>
                    <a:bodyPr/>
                    <a:lstStyle/>
                    <a:p>
                      <a:pPr marL="0" marR="0">
                        <a:lnSpc>
                          <a:spcPct val="107000"/>
                        </a:lnSpc>
                        <a:spcBef>
                          <a:spcPts val="0"/>
                        </a:spcBef>
                        <a:spcAft>
                          <a:spcPts val="0"/>
                        </a:spcAft>
                      </a:pPr>
                      <a:r>
                        <a:rPr lang="en-US" sz="1600" b="1" kern="100">
                          <a:effectLst/>
                        </a:rPr>
                        <a:t> </a:t>
                      </a:r>
                      <a:endParaRPr lang="en-US" sz="1600" b="1" kern="100">
                        <a:effectLst/>
                        <a:latin typeface="Cambria" panose="02040503050406030204" pitchFamily="18" charset="0"/>
                        <a:ea typeface="Cambria" panose="02040503050406030204" pitchFamily="18" charset="0"/>
                        <a:cs typeface="Times New Roman" panose="02020603050405020304" pitchFamily="18" charset="0"/>
                      </a:endParaRPr>
                    </a:p>
                  </a:txBody>
                  <a:tcPr marL="68553" marR="68553" marT="0" marB="0" anchor="b"/>
                </a:tc>
                <a:tc>
                  <a:txBody>
                    <a:bodyPr/>
                    <a:lstStyle/>
                    <a:p>
                      <a:pPr marL="0" marR="0" algn="ctr">
                        <a:lnSpc>
                          <a:spcPct val="107000"/>
                        </a:lnSpc>
                        <a:spcBef>
                          <a:spcPts val="0"/>
                        </a:spcBef>
                        <a:spcAft>
                          <a:spcPts val="0"/>
                        </a:spcAft>
                      </a:pPr>
                      <a:r>
                        <a:rPr lang="en-US" sz="1600" b="1" kern="100">
                          <a:effectLst/>
                        </a:rPr>
                        <a:t>RT-8</a:t>
                      </a:r>
                      <a:endParaRPr lang="en-US" sz="1600" b="1" kern="100">
                        <a:effectLst/>
                        <a:latin typeface="Cambria" panose="02040503050406030204" pitchFamily="18" charset="0"/>
                        <a:ea typeface="Cambria" panose="02040503050406030204" pitchFamily="18" charset="0"/>
                        <a:cs typeface="Times New Roman" panose="02020603050405020304" pitchFamily="18" charset="0"/>
                      </a:endParaRPr>
                    </a:p>
                  </a:txBody>
                  <a:tcPr marL="68553" marR="68553" marT="0" marB="0" anchor="b"/>
                </a:tc>
                <a:tc>
                  <a:txBody>
                    <a:bodyPr/>
                    <a:lstStyle/>
                    <a:p>
                      <a:pPr marL="0" marR="0" algn="ctr">
                        <a:lnSpc>
                          <a:spcPct val="107000"/>
                        </a:lnSpc>
                        <a:spcBef>
                          <a:spcPts val="0"/>
                        </a:spcBef>
                        <a:spcAft>
                          <a:spcPts val="0"/>
                        </a:spcAft>
                      </a:pPr>
                      <a:r>
                        <a:rPr lang="en-US" sz="1600" b="1" kern="100">
                          <a:effectLst/>
                        </a:rPr>
                        <a:t>RM-10</a:t>
                      </a:r>
                      <a:endParaRPr lang="en-US" sz="1600" b="1" kern="100">
                        <a:effectLst/>
                        <a:latin typeface="Cambria" panose="02040503050406030204" pitchFamily="18" charset="0"/>
                        <a:ea typeface="Cambria" panose="02040503050406030204" pitchFamily="18" charset="0"/>
                        <a:cs typeface="Times New Roman" panose="02020603050405020304" pitchFamily="18" charset="0"/>
                      </a:endParaRPr>
                    </a:p>
                  </a:txBody>
                  <a:tcPr marL="68553" marR="68553" marT="0" marB="0" anchor="b"/>
                </a:tc>
                <a:tc>
                  <a:txBody>
                    <a:bodyPr/>
                    <a:lstStyle/>
                    <a:p>
                      <a:pPr marL="0" marR="0" algn="ctr">
                        <a:lnSpc>
                          <a:spcPct val="107000"/>
                        </a:lnSpc>
                        <a:spcBef>
                          <a:spcPts val="0"/>
                        </a:spcBef>
                        <a:spcAft>
                          <a:spcPts val="0"/>
                        </a:spcAft>
                      </a:pPr>
                      <a:r>
                        <a:rPr lang="en-US" sz="1600" b="1" kern="100">
                          <a:effectLst/>
                        </a:rPr>
                        <a:t>RM-15</a:t>
                      </a:r>
                      <a:endParaRPr lang="en-US" sz="1600" b="1" kern="100">
                        <a:effectLst/>
                        <a:latin typeface="Cambria" panose="02040503050406030204" pitchFamily="18" charset="0"/>
                        <a:ea typeface="Cambria" panose="02040503050406030204" pitchFamily="18" charset="0"/>
                        <a:cs typeface="Times New Roman" panose="02020603050405020304" pitchFamily="18" charset="0"/>
                      </a:endParaRPr>
                    </a:p>
                  </a:txBody>
                  <a:tcPr marL="68553" marR="68553" marT="0" marB="0" anchor="b"/>
                </a:tc>
                <a:tc>
                  <a:txBody>
                    <a:bodyPr/>
                    <a:lstStyle/>
                    <a:p>
                      <a:pPr marL="0" marR="0" algn="ctr">
                        <a:lnSpc>
                          <a:spcPct val="107000"/>
                        </a:lnSpc>
                        <a:spcBef>
                          <a:spcPts val="0"/>
                        </a:spcBef>
                        <a:spcAft>
                          <a:spcPts val="0"/>
                        </a:spcAft>
                      </a:pPr>
                      <a:r>
                        <a:rPr lang="en-US" sz="1600" b="1" kern="100" dirty="0">
                          <a:effectLst/>
                        </a:rPr>
                        <a:t>RM-20</a:t>
                      </a:r>
                      <a:endParaRPr lang="en-US" sz="1600" b="1" kern="100" dirty="0">
                        <a:effectLst/>
                        <a:latin typeface="Cambria" panose="02040503050406030204" pitchFamily="18" charset="0"/>
                        <a:ea typeface="Cambria" panose="02040503050406030204" pitchFamily="18" charset="0"/>
                        <a:cs typeface="Times New Roman" panose="02020603050405020304" pitchFamily="18" charset="0"/>
                      </a:endParaRPr>
                    </a:p>
                  </a:txBody>
                  <a:tcPr marL="68553" marR="68553" marT="0" marB="0" anchor="b"/>
                </a:tc>
                <a:extLst>
                  <a:ext uri="{0D108BD9-81ED-4DB2-BD59-A6C34878D82A}">
                    <a16:rowId xmlns:a16="http://schemas.microsoft.com/office/drawing/2014/main" val="1613100542"/>
                  </a:ext>
                </a:extLst>
              </a:tr>
              <a:tr h="253943">
                <a:tc>
                  <a:txBody>
                    <a:bodyPr/>
                    <a:lstStyle/>
                    <a:p>
                      <a:pPr marL="0" marR="0">
                        <a:lnSpc>
                          <a:spcPct val="107000"/>
                        </a:lnSpc>
                        <a:spcBef>
                          <a:spcPts val="0"/>
                        </a:spcBef>
                        <a:spcAft>
                          <a:spcPts val="0"/>
                        </a:spcAft>
                      </a:pPr>
                      <a:r>
                        <a:rPr lang="en-US" sz="1600" b="0" kern="100">
                          <a:effectLst/>
                        </a:rPr>
                        <a:t>Density (units per acre)</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53" marR="68553" marT="0" marB="0"/>
                </a:tc>
                <a:tc>
                  <a:txBody>
                    <a:bodyPr/>
                    <a:lstStyle/>
                    <a:p>
                      <a:pPr marL="0" marR="0" algn="ctr">
                        <a:lnSpc>
                          <a:spcPct val="107000"/>
                        </a:lnSpc>
                        <a:spcBef>
                          <a:spcPts val="0"/>
                        </a:spcBef>
                        <a:spcAft>
                          <a:spcPts val="0"/>
                        </a:spcAft>
                      </a:pPr>
                      <a:r>
                        <a:rPr lang="en-US" sz="1600" b="0" kern="100">
                          <a:effectLst/>
                        </a:rPr>
                        <a:t>---</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53" marR="68553" marT="0" marB="0"/>
                </a:tc>
                <a:tc>
                  <a:txBody>
                    <a:bodyPr/>
                    <a:lstStyle/>
                    <a:p>
                      <a:pPr marL="0" marR="0" algn="ctr">
                        <a:lnSpc>
                          <a:spcPct val="107000"/>
                        </a:lnSpc>
                        <a:spcBef>
                          <a:spcPts val="0"/>
                        </a:spcBef>
                        <a:spcAft>
                          <a:spcPts val="0"/>
                        </a:spcAft>
                      </a:pPr>
                      <a:r>
                        <a:rPr lang="en-US" sz="1600" b="0" kern="100">
                          <a:effectLst/>
                        </a:rPr>
                        <a:t>10</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53" marR="68553" marT="0" marB="0"/>
                </a:tc>
                <a:tc>
                  <a:txBody>
                    <a:bodyPr/>
                    <a:lstStyle/>
                    <a:p>
                      <a:pPr marL="0" marR="0" algn="ctr">
                        <a:lnSpc>
                          <a:spcPct val="107000"/>
                        </a:lnSpc>
                        <a:spcBef>
                          <a:spcPts val="0"/>
                        </a:spcBef>
                        <a:spcAft>
                          <a:spcPts val="0"/>
                        </a:spcAft>
                      </a:pPr>
                      <a:r>
                        <a:rPr lang="en-US" sz="1600" b="0" kern="100">
                          <a:effectLst/>
                        </a:rPr>
                        <a:t>15</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53" marR="68553" marT="0" marB="0"/>
                </a:tc>
                <a:tc>
                  <a:txBody>
                    <a:bodyPr/>
                    <a:lstStyle/>
                    <a:p>
                      <a:pPr marL="0" marR="0" algn="ctr">
                        <a:lnSpc>
                          <a:spcPct val="107000"/>
                        </a:lnSpc>
                        <a:spcBef>
                          <a:spcPts val="0"/>
                        </a:spcBef>
                        <a:spcAft>
                          <a:spcPts val="0"/>
                        </a:spcAft>
                      </a:pPr>
                      <a:r>
                        <a:rPr lang="en-US" sz="1600" b="0" kern="100">
                          <a:effectLst/>
                        </a:rPr>
                        <a:t>20</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53" marR="68553" marT="0" marB="0"/>
                </a:tc>
                <a:extLst>
                  <a:ext uri="{0D108BD9-81ED-4DB2-BD59-A6C34878D82A}">
                    <a16:rowId xmlns:a16="http://schemas.microsoft.com/office/drawing/2014/main" val="110463936"/>
                  </a:ext>
                </a:extLst>
              </a:tr>
              <a:tr h="253943">
                <a:tc>
                  <a:txBody>
                    <a:bodyPr/>
                    <a:lstStyle/>
                    <a:p>
                      <a:pPr marL="0" marR="0">
                        <a:lnSpc>
                          <a:spcPct val="107000"/>
                        </a:lnSpc>
                        <a:spcBef>
                          <a:spcPts val="0"/>
                        </a:spcBef>
                        <a:spcAft>
                          <a:spcPts val="0"/>
                        </a:spcAft>
                      </a:pPr>
                      <a:r>
                        <a:rPr lang="en-US" sz="1600" b="0" kern="100">
                          <a:effectLst/>
                        </a:rPr>
                        <a:t>Minimum lot area (sq. ft.)</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53" marR="68553" marT="0" marB="0"/>
                </a:tc>
                <a:tc>
                  <a:txBody>
                    <a:bodyPr/>
                    <a:lstStyle/>
                    <a:p>
                      <a:pPr marL="0" marR="0" algn="ctr">
                        <a:lnSpc>
                          <a:spcPct val="107000"/>
                        </a:lnSpc>
                        <a:spcBef>
                          <a:spcPts val="0"/>
                        </a:spcBef>
                        <a:spcAft>
                          <a:spcPts val="0"/>
                        </a:spcAft>
                      </a:pPr>
                      <a:r>
                        <a:rPr lang="en-US" sz="1600" b="0" kern="100">
                          <a:effectLst/>
                        </a:rPr>
                        <a:t> </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53" marR="68553" marT="0" marB="0"/>
                </a:tc>
                <a:tc>
                  <a:txBody>
                    <a:bodyPr/>
                    <a:lstStyle/>
                    <a:p>
                      <a:pPr marL="0" marR="0" algn="ctr">
                        <a:lnSpc>
                          <a:spcPct val="107000"/>
                        </a:lnSpc>
                        <a:spcBef>
                          <a:spcPts val="0"/>
                        </a:spcBef>
                        <a:spcAft>
                          <a:spcPts val="0"/>
                        </a:spcAft>
                      </a:pPr>
                      <a:r>
                        <a:rPr lang="en-US" sz="1600" b="0" kern="100">
                          <a:effectLst/>
                        </a:rPr>
                        <a:t> </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53" marR="68553" marT="0" marB="0"/>
                </a:tc>
                <a:tc>
                  <a:txBody>
                    <a:bodyPr/>
                    <a:lstStyle/>
                    <a:p>
                      <a:pPr marL="0" marR="0" algn="ctr">
                        <a:lnSpc>
                          <a:spcPct val="107000"/>
                        </a:lnSpc>
                        <a:spcBef>
                          <a:spcPts val="0"/>
                        </a:spcBef>
                        <a:spcAft>
                          <a:spcPts val="0"/>
                        </a:spcAft>
                      </a:pPr>
                      <a:r>
                        <a:rPr lang="en-US" sz="1600" b="0" kern="100">
                          <a:effectLst/>
                        </a:rPr>
                        <a:t> </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53" marR="68553" marT="0" marB="0"/>
                </a:tc>
                <a:tc>
                  <a:txBody>
                    <a:bodyPr/>
                    <a:lstStyle/>
                    <a:p>
                      <a:pPr marL="0" marR="0" algn="ctr">
                        <a:lnSpc>
                          <a:spcPct val="107000"/>
                        </a:lnSpc>
                        <a:spcBef>
                          <a:spcPts val="0"/>
                        </a:spcBef>
                        <a:spcAft>
                          <a:spcPts val="0"/>
                        </a:spcAft>
                      </a:pPr>
                      <a:r>
                        <a:rPr lang="en-US" sz="1600" b="0" kern="100">
                          <a:effectLst/>
                        </a:rPr>
                        <a:t> </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53" marR="68553" marT="0" marB="0"/>
                </a:tc>
                <a:extLst>
                  <a:ext uri="{0D108BD9-81ED-4DB2-BD59-A6C34878D82A}">
                    <a16:rowId xmlns:a16="http://schemas.microsoft.com/office/drawing/2014/main" val="3153828801"/>
                  </a:ext>
                </a:extLst>
              </a:tr>
              <a:tr h="253943">
                <a:tc>
                  <a:txBody>
                    <a:bodyPr/>
                    <a:lstStyle/>
                    <a:p>
                      <a:pPr marL="0" marR="0" algn="r">
                        <a:lnSpc>
                          <a:spcPct val="107000"/>
                        </a:lnSpc>
                        <a:spcBef>
                          <a:spcPts val="0"/>
                        </a:spcBef>
                        <a:spcAft>
                          <a:spcPts val="0"/>
                        </a:spcAft>
                      </a:pPr>
                      <a:r>
                        <a:rPr lang="en-US" sz="1600" b="0" kern="100">
                          <a:effectLst/>
                        </a:rPr>
                        <a:t>Single-Family Detached</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53" marR="68553" marT="0" marB="0"/>
                </a:tc>
                <a:tc>
                  <a:txBody>
                    <a:bodyPr/>
                    <a:lstStyle/>
                    <a:p>
                      <a:pPr marL="0" marR="0" algn="ctr">
                        <a:lnSpc>
                          <a:spcPct val="107000"/>
                        </a:lnSpc>
                        <a:spcBef>
                          <a:spcPts val="0"/>
                        </a:spcBef>
                        <a:spcAft>
                          <a:spcPts val="0"/>
                        </a:spcAft>
                      </a:pPr>
                      <a:r>
                        <a:rPr lang="en-US" sz="1600" b="0" kern="100">
                          <a:effectLst/>
                        </a:rPr>
                        <a:t>6,000 sq. ft.</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53" marR="68553" marT="0" marB="0"/>
                </a:tc>
                <a:tc>
                  <a:txBody>
                    <a:bodyPr/>
                    <a:lstStyle/>
                    <a:p>
                      <a:pPr marL="0" marR="0" algn="ctr">
                        <a:lnSpc>
                          <a:spcPct val="107000"/>
                        </a:lnSpc>
                        <a:spcBef>
                          <a:spcPts val="0"/>
                        </a:spcBef>
                        <a:spcAft>
                          <a:spcPts val="0"/>
                        </a:spcAft>
                      </a:pPr>
                      <a:r>
                        <a:rPr lang="en-US" sz="1600" b="0" kern="100">
                          <a:effectLst/>
                        </a:rPr>
                        <a:t>6,000 sq. ft.</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53" marR="68553" marT="0" marB="0"/>
                </a:tc>
                <a:tc>
                  <a:txBody>
                    <a:bodyPr/>
                    <a:lstStyle/>
                    <a:p>
                      <a:pPr marL="0" marR="0" algn="ctr">
                        <a:lnSpc>
                          <a:spcPct val="107000"/>
                        </a:lnSpc>
                        <a:spcBef>
                          <a:spcPts val="0"/>
                        </a:spcBef>
                        <a:spcAft>
                          <a:spcPts val="0"/>
                        </a:spcAft>
                      </a:pPr>
                      <a:r>
                        <a:rPr lang="en-US" sz="1600" b="0" kern="100">
                          <a:effectLst/>
                        </a:rPr>
                        <a:t>6,000 sq. ft.</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53" marR="68553" marT="0" marB="0"/>
                </a:tc>
                <a:tc>
                  <a:txBody>
                    <a:bodyPr/>
                    <a:lstStyle/>
                    <a:p>
                      <a:pPr marL="0" marR="0" algn="ctr">
                        <a:lnSpc>
                          <a:spcPct val="107000"/>
                        </a:lnSpc>
                        <a:spcBef>
                          <a:spcPts val="0"/>
                        </a:spcBef>
                        <a:spcAft>
                          <a:spcPts val="0"/>
                        </a:spcAft>
                      </a:pPr>
                      <a:r>
                        <a:rPr lang="en-US" sz="1600" b="0" kern="100">
                          <a:effectLst/>
                        </a:rPr>
                        <a:t>---</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53" marR="68553" marT="0" marB="0"/>
                </a:tc>
                <a:extLst>
                  <a:ext uri="{0D108BD9-81ED-4DB2-BD59-A6C34878D82A}">
                    <a16:rowId xmlns:a16="http://schemas.microsoft.com/office/drawing/2014/main" val="2632217029"/>
                  </a:ext>
                </a:extLst>
              </a:tr>
              <a:tr h="253943">
                <a:tc>
                  <a:txBody>
                    <a:bodyPr/>
                    <a:lstStyle/>
                    <a:p>
                      <a:pPr marL="0" marR="0" algn="r">
                        <a:lnSpc>
                          <a:spcPct val="107000"/>
                        </a:lnSpc>
                        <a:spcBef>
                          <a:spcPts val="0"/>
                        </a:spcBef>
                        <a:spcAft>
                          <a:spcPts val="0"/>
                        </a:spcAft>
                      </a:pPr>
                      <a:r>
                        <a:rPr lang="en-US" sz="1600" b="0" kern="100">
                          <a:effectLst/>
                        </a:rPr>
                        <a:t>Duplex</a:t>
                      </a:r>
                      <a:r>
                        <a:rPr lang="en-US" sz="1600" b="0" kern="100" baseline="30000">
                          <a:effectLst/>
                        </a:rPr>
                        <a:t>(1)</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53" marR="68553" marT="0" marB="0"/>
                </a:tc>
                <a:tc>
                  <a:txBody>
                    <a:bodyPr/>
                    <a:lstStyle/>
                    <a:p>
                      <a:pPr marL="0" marR="0" algn="ctr">
                        <a:lnSpc>
                          <a:spcPct val="107000"/>
                        </a:lnSpc>
                        <a:spcBef>
                          <a:spcPts val="0"/>
                        </a:spcBef>
                        <a:spcAft>
                          <a:spcPts val="0"/>
                        </a:spcAft>
                      </a:pPr>
                      <a:r>
                        <a:rPr lang="en-US" sz="1600" b="0" kern="100">
                          <a:effectLst/>
                        </a:rPr>
                        <a:t>5,000 sq. ft  .</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53" marR="68553" marT="0" marB="0"/>
                </a:tc>
                <a:tc>
                  <a:txBody>
                    <a:bodyPr/>
                    <a:lstStyle/>
                    <a:p>
                      <a:pPr marL="0" marR="0" algn="ctr">
                        <a:lnSpc>
                          <a:spcPct val="107000"/>
                        </a:lnSpc>
                        <a:spcBef>
                          <a:spcPts val="0"/>
                        </a:spcBef>
                        <a:spcAft>
                          <a:spcPts val="0"/>
                        </a:spcAft>
                      </a:pPr>
                      <a:r>
                        <a:rPr lang="en-US" sz="1600" b="1" strike="sngStrike" kern="100" dirty="0">
                          <a:solidFill>
                            <a:srgbClr val="C00000"/>
                          </a:solidFill>
                          <a:effectLst/>
                        </a:rPr>
                        <a:t>5,000 </a:t>
                      </a:r>
                      <a:r>
                        <a:rPr lang="en-US" sz="1600" b="1" u="sng" kern="100" dirty="0">
                          <a:solidFill>
                            <a:schemeClr val="accent5">
                              <a:lumMod val="75000"/>
                            </a:schemeClr>
                          </a:solidFill>
                          <a:effectLst/>
                        </a:rPr>
                        <a:t>4,500</a:t>
                      </a:r>
                      <a:r>
                        <a:rPr lang="en-US" sz="1600" b="1" kern="100" dirty="0">
                          <a:effectLst/>
                        </a:rPr>
                        <a:t> sq. ft.</a:t>
                      </a:r>
                      <a:endParaRPr lang="en-US" sz="1600" b="1" kern="100" dirty="0">
                        <a:effectLst/>
                        <a:latin typeface="Cambria" panose="02040503050406030204" pitchFamily="18" charset="0"/>
                        <a:ea typeface="Cambria" panose="02040503050406030204" pitchFamily="18" charset="0"/>
                        <a:cs typeface="Times New Roman" panose="02020603050405020304" pitchFamily="18" charset="0"/>
                      </a:endParaRPr>
                    </a:p>
                  </a:txBody>
                  <a:tcPr marL="68553" marR="68553" marT="0" marB="0"/>
                </a:tc>
                <a:tc>
                  <a:txBody>
                    <a:bodyPr/>
                    <a:lstStyle/>
                    <a:p>
                      <a:pPr marL="0" marR="0" algn="ctr">
                        <a:lnSpc>
                          <a:spcPct val="107000"/>
                        </a:lnSpc>
                        <a:spcBef>
                          <a:spcPts val="0"/>
                        </a:spcBef>
                        <a:spcAft>
                          <a:spcPts val="0"/>
                        </a:spcAft>
                      </a:pPr>
                      <a:r>
                        <a:rPr lang="en-US" sz="1600" b="0" kern="100">
                          <a:effectLst/>
                        </a:rPr>
                        <a:t>4,000 sq. ft.</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53" marR="68553" marT="0" marB="0"/>
                </a:tc>
                <a:tc>
                  <a:txBody>
                    <a:bodyPr/>
                    <a:lstStyle/>
                    <a:p>
                      <a:pPr marL="0" marR="0" algn="ctr">
                        <a:lnSpc>
                          <a:spcPct val="107000"/>
                        </a:lnSpc>
                        <a:spcBef>
                          <a:spcPts val="0"/>
                        </a:spcBef>
                        <a:spcAft>
                          <a:spcPts val="0"/>
                        </a:spcAft>
                      </a:pPr>
                      <a:r>
                        <a:rPr lang="en-US" sz="1600" b="0" kern="100">
                          <a:effectLst/>
                        </a:rPr>
                        <a:t>---</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53" marR="68553" marT="0" marB="0"/>
                </a:tc>
                <a:extLst>
                  <a:ext uri="{0D108BD9-81ED-4DB2-BD59-A6C34878D82A}">
                    <a16:rowId xmlns:a16="http://schemas.microsoft.com/office/drawing/2014/main" val="3849295033"/>
                  </a:ext>
                </a:extLst>
              </a:tr>
              <a:tr h="253943">
                <a:tc>
                  <a:txBody>
                    <a:bodyPr/>
                    <a:lstStyle/>
                    <a:p>
                      <a:pPr marL="0" marR="0" algn="r">
                        <a:lnSpc>
                          <a:spcPct val="107000"/>
                        </a:lnSpc>
                        <a:spcBef>
                          <a:spcPts val="0"/>
                        </a:spcBef>
                        <a:spcAft>
                          <a:spcPts val="0"/>
                        </a:spcAft>
                      </a:pPr>
                      <a:r>
                        <a:rPr lang="en-US" sz="1600" b="1" kern="100" dirty="0">
                          <a:effectLst/>
                        </a:rPr>
                        <a:t>Townhomes </a:t>
                      </a:r>
                      <a:endParaRPr lang="en-US" sz="1600" b="1" kern="100" dirty="0">
                        <a:effectLst/>
                        <a:latin typeface="Cambria" panose="02040503050406030204" pitchFamily="18" charset="0"/>
                        <a:ea typeface="Cambria" panose="02040503050406030204" pitchFamily="18" charset="0"/>
                        <a:cs typeface="Times New Roman" panose="02020603050405020304" pitchFamily="18" charset="0"/>
                      </a:endParaRPr>
                    </a:p>
                  </a:txBody>
                  <a:tcPr marL="68553" marR="68553" marT="0" marB="0"/>
                </a:tc>
                <a:tc>
                  <a:txBody>
                    <a:bodyPr/>
                    <a:lstStyle/>
                    <a:p>
                      <a:pPr marL="0" marR="0" algn="ctr">
                        <a:lnSpc>
                          <a:spcPct val="107000"/>
                        </a:lnSpc>
                        <a:spcBef>
                          <a:spcPts val="0"/>
                        </a:spcBef>
                        <a:spcAft>
                          <a:spcPts val="0"/>
                        </a:spcAft>
                      </a:pPr>
                      <a:r>
                        <a:rPr lang="en-US" sz="1600" b="1" kern="100" dirty="0">
                          <a:effectLst/>
                        </a:rPr>
                        <a:t>1,600 sq. ft.</a:t>
                      </a:r>
                      <a:endParaRPr lang="en-US" sz="1600" b="1" kern="100" dirty="0">
                        <a:effectLst/>
                        <a:latin typeface="Cambria" panose="02040503050406030204" pitchFamily="18" charset="0"/>
                        <a:ea typeface="Cambria" panose="02040503050406030204" pitchFamily="18" charset="0"/>
                        <a:cs typeface="Times New Roman" panose="02020603050405020304" pitchFamily="18" charset="0"/>
                      </a:endParaRPr>
                    </a:p>
                  </a:txBody>
                  <a:tcPr marL="68553" marR="68553" marT="0" marB="0"/>
                </a:tc>
                <a:tc>
                  <a:txBody>
                    <a:bodyPr/>
                    <a:lstStyle/>
                    <a:p>
                      <a:pPr marL="0" marR="0" algn="ctr">
                        <a:lnSpc>
                          <a:spcPct val="107000"/>
                        </a:lnSpc>
                        <a:spcBef>
                          <a:spcPts val="0"/>
                        </a:spcBef>
                        <a:spcAft>
                          <a:spcPts val="0"/>
                        </a:spcAft>
                      </a:pPr>
                      <a:r>
                        <a:rPr lang="en-US" sz="1600" b="1" kern="100" dirty="0">
                          <a:effectLst/>
                        </a:rPr>
                        <a:t>1,600 sq. ft.</a:t>
                      </a:r>
                      <a:endParaRPr lang="en-US" sz="1600" b="1" kern="100" dirty="0">
                        <a:effectLst/>
                        <a:latin typeface="Cambria" panose="02040503050406030204" pitchFamily="18" charset="0"/>
                        <a:ea typeface="Cambria" panose="02040503050406030204" pitchFamily="18" charset="0"/>
                        <a:cs typeface="Times New Roman" panose="02020603050405020304" pitchFamily="18" charset="0"/>
                      </a:endParaRPr>
                    </a:p>
                  </a:txBody>
                  <a:tcPr marL="68553" marR="68553" marT="0" marB="0"/>
                </a:tc>
                <a:tc>
                  <a:txBody>
                    <a:bodyPr/>
                    <a:lstStyle/>
                    <a:p>
                      <a:pPr marL="0" marR="0" algn="ctr">
                        <a:lnSpc>
                          <a:spcPct val="107000"/>
                        </a:lnSpc>
                        <a:spcBef>
                          <a:spcPts val="0"/>
                        </a:spcBef>
                        <a:spcAft>
                          <a:spcPts val="0"/>
                        </a:spcAft>
                      </a:pPr>
                      <a:r>
                        <a:rPr lang="en-US" sz="1600" b="1" kern="100" dirty="0">
                          <a:effectLst/>
                        </a:rPr>
                        <a:t>1,600 sq. ft.</a:t>
                      </a:r>
                      <a:endParaRPr lang="en-US" sz="1600" b="1" kern="100" dirty="0">
                        <a:effectLst/>
                        <a:latin typeface="Cambria" panose="02040503050406030204" pitchFamily="18" charset="0"/>
                        <a:ea typeface="Cambria" panose="02040503050406030204" pitchFamily="18" charset="0"/>
                        <a:cs typeface="Times New Roman" panose="02020603050405020304" pitchFamily="18" charset="0"/>
                      </a:endParaRPr>
                    </a:p>
                  </a:txBody>
                  <a:tcPr marL="68553" marR="68553" marT="0" marB="0"/>
                </a:tc>
                <a:tc>
                  <a:txBody>
                    <a:bodyPr/>
                    <a:lstStyle/>
                    <a:p>
                      <a:pPr marL="0" marR="0" algn="ctr">
                        <a:lnSpc>
                          <a:spcPct val="107000"/>
                        </a:lnSpc>
                        <a:spcBef>
                          <a:spcPts val="0"/>
                        </a:spcBef>
                        <a:spcAft>
                          <a:spcPts val="0"/>
                        </a:spcAft>
                      </a:pPr>
                      <a:r>
                        <a:rPr lang="en-US" sz="1600" b="1" kern="100" dirty="0">
                          <a:effectLst/>
                        </a:rPr>
                        <a:t>---</a:t>
                      </a:r>
                      <a:endParaRPr lang="en-US" sz="1600" b="1" kern="100" dirty="0">
                        <a:effectLst/>
                        <a:latin typeface="Cambria" panose="02040503050406030204" pitchFamily="18" charset="0"/>
                        <a:ea typeface="Cambria" panose="02040503050406030204" pitchFamily="18" charset="0"/>
                        <a:cs typeface="Times New Roman" panose="02020603050405020304" pitchFamily="18" charset="0"/>
                      </a:endParaRPr>
                    </a:p>
                  </a:txBody>
                  <a:tcPr marL="68553" marR="68553" marT="0" marB="0"/>
                </a:tc>
                <a:extLst>
                  <a:ext uri="{0D108BD9-81ED-4DB2-BD59-A6C34878D82A}">
                    <a16:rowId xmlns:a16="http://schemas.microsoft.com/office/drawing/2014/main" val="2843661810"/>
                  </a:ext>
                </a:extLst>
              </a:tr>
              <a:tr h="253943">
                <a:tc>
                  <a:txBody>
                    <a:bodyPr/>
                    <a:lstStyle/>
                    <a:p>
                      <a:pPr marL="0" marR="0" algn="r">
                        <a:lnSpc>
                          <a:spcPct val="107000"/>
                        </a:lnSpc>
                        <a:spcBef>
                          <a:spcPts val="0"/>
                        </a:spcBef>
                        <a:spcAft>
                          <a:spcPts val="0"/>
                        </a:spcAft>
                      </a:pPr>
                      <a:r>
                        <a:rPr lang="en-US" sz="1600" b="0" kern="100">
                          <a:effectLst/>
                        </a:rPr>
                        <a:t>Multi-Family</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53" marR="68553" marT="0" marB="0"/>
                </a:tc>
                <a:tc>
                  <a:txBody>
                    <a:bodyPr/>
                    <a:lstStyle/>
                    <a:p>
                      <a:pPr marL="0" marR="0" algn="ctr">
                        <a:lnSpc>
                          <a:spcPct val="107000"/>
                        </a:lnSpc>
                        <a:spcBef>
                          <a:spcPts val="0"/>
                        </a:spcBef>
                        <a:spcAft>
                          <a:spcPts val="0"/>
                        </a:spcAft>
                      </a:pPr>
                      <a:r>
                        <a:rPr lang="en-US" sz="1600" b="0" kern="100">
                          <a:effectLst/>
                        </a:rPr>
                        <a:t>---</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53" marR="68553" marT="0" marB="0"/>
                </a:tc>
                <a:tc>
                  <a:txBody>
                    <a:bodyPr/>
                    <a:lstStyle/>
                    <a:p>
                      <a:pPr marL="0" marR="0" algn="ctr">
                        <a:lnSpc>
                          <a:spcPct val="107000"/>
                        </a:lnSpc>
                        <a:spcBef>
                          <a:spcPts val="0"/>
                        </a:spcBef>
                        <a:spcAft>
                          <a:spcPts val="0"/>
                        </a:spcAft>
                      </a:pPr>
                      <a:r>
                        <a:rPr lang="en-US" sz="1600" b="0" kern="100">
                          <a:effectLst/>
                        </a:rPr>
                        <a:t>10,000 sq. ft.</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53" marR="68553" marT="0" marB="0"/>
                </a:tc>
                <a:tc>
                  <a:txBody>
                    <a:bodyPr/>
                    <a:lstStyle/>
                    <a:p>
                      <a:pPr marL="0" marR="0" algn="ctr">
                        <a:lnSpc>
                          <a:spcPct val="107000"/>
                        </a:lnSpc>
                        <a:spcBef>
                          <a:spcPts val="0"/>
                        </a:spcBef>
                        <a:spcAft>
                          <a:spcPts val="0"/>
                        </a:spcAft>
                      </a:pPr>
                      <a:r>
                        <a:rPr lang="en-US" sz="1600" b="0" kern="100">
                          <a:effectLst/>
                        </a:rPr>
                        <a:t>10,000 sq. ft.</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53" marR="68553" marT="0" marB="0"/>
                </a:tc>
                <a:tc>
                  <a:txBody>
                    <a:bodyPr/>
                    <a:lstStyle/>
                    <a:p>
                      <a:pPr marL="0" marR="0" algn="ctr">
                        <a:lnSpc>
                          <a:spcPct val="107000"/>
                        </a:lnSpc>
                        <a:spcBef>
                          <a:spcPts val="0"/>
                        </a:spcBef>
                        <a:spcAft>
                          <a:spcPts val="0"/>
                        </a:spcAft>
                      </a:pPr>
                      <a:r>
                        <a:rPr lang="en-US" sz="1600" b="0" kern="100">
                          <a:effectLst/>
                        </a:rPr>
                        <a:t>10,000 sq. ft.</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53" marR="68553" marT="0" marB="0"/>
                </a:tc>
                <a:extLst>
                  <a:ext uri="{0D108BD9-81ED-4DB2-BD59-A6C34878D82A}">
                    <a16:rowId xmlns:a16="http://schemas.microsoft.com/office/drawing/2014/main" val="2636877876"/>
                  </a:ext>
                </a:extLst>
              </a:tr>
              <a:tr h="253943">
                <a:tc>
                  <a:txBody>
                    <a:bodyPr/>
                    <a:lstStyle/>
                    <a:p>
                      <a:pPr marL="0" marR="0">
                        <a:lnSpc>
                          <a:spcPct val="107000"/>
                        </a:lnSpc>
                        <a:spcBef>
                          <a:spcPts val="0"/>
                        </a:spcBef>
                        <a:spcAft>
                          <a:spcPts val="0"/>
                        </a:spcAft>
                      </a:pPr>
                      <a:r>
                        <a:rPr lang="en-US" sz="1600" b="0" kern="100">
                          <a:effectLst/>
                        </a:rPr>
                        <a:t>Minimum lot width (ft.)</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53" marR="68553" marT="0" marB="0"/>
                </a:tc>
                <a:tc>
                  <a:txBody>
                    <a:bodyPr/>
                    <a:lstStyle/>
                    <a:p>
                      <a:pPr marL="0" marR="0" algn="ctr">
                        <a:lnSpc>
                          <a:spcPct val="107000"/>
                        </a:lnSpc>
                        <a:spcBef>
                          <a:spcPts val="0"/>
                        </a:spcBef>
                        <a:spcAft>
                          <a:spcPts val="0"/>
                        </a:spcAft>
                      </a:pPr>
                      <a:r>
                        <a:rPr lang="en-US" sz="1600" b="0" kern="100">
                          <a:effectLst/>
                        </a:rPr>
                        <a:t> </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53" marR="68553" marT="0" marB="0"/>
                </a:tc>
                <a:tc>
                  <a:txBody>
                    <a:bodyPr/>
                    <a:lstStyle/>
                    <a:p>
                      <a:pPr marL="0" marR="0" algn="ctr">
                        <a:lnSpc>
                          <a:spcPct val="107000"/>
                        </a:lnSpc>
                        <a:spcBef>
                          <a:spcPts val="0"/>
                        </a:spcBef>
                        <a:spcAft>
                          <a:spcPts val="0"/>
                        </a:spcAft>
                      </a:pPr>
                      <a:r>
                        <a:rPr lang="en-US" sz="1600" b="0" kern="100">
                          <a:effectLst/>
                        </a:rPr>
                        <a:t> </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53" marR="68553" marT="0" marB="0"/>
                </a:tc>
                <a:tc>
                  <a:txBody>
                    <a:bodyPr/>
                    <a:lstStyle/>
                    <a:p>
                      <a:pPr marL="0" marR="0" algn="ctr">
                        <a:lnSpc>
                          <a:spcPct val="107000"/>
                        </a:lnSpc>
                        <a:spcBef>
                          <a:spcPts val="0"/>
                        </a:spcBef>
                        <a:spcAft>
                          <a:spcPts val="0"/>
                        </a:spcAft>
                      </a:pPr>
                      <a:r>
                        <a:rPr lang="en-US" sz="1600" b="0" kern="100">
                          <a:effectLst/>
                        </a:rPr>
                        <a:t> </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53" marR="68553" marT="0" marB="0"/>
                </a:tc>
                <a:tc>
                  <a:txBody>
                    <a:bodyPr/>
                    <a:lstStyle/>
                    <a:p>
                      <a:pPr marL="0" marR="0" algn="ctr">
                        <a:lnSpc>
                          <a:spcPct val="107000"/>
                        </a:lnSpc>
                        <a:spcBef>
                          <a:spcPts val="0"/>
                        </a:spcBef>
                        <a:spcAft>
                          <a:spcPts val="0"/>
                        </a:spcAft>
                      </a:pPr>
                      <a:r>
                        <a:rPr lang="en-US" sz="1600" b="0" kern="100">
                          <a:effectLst/>
                        </a:rPr>
                        <a:t> </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53" marR="68553" marT="0" marB="0"/>
                </a:tc>
                <a:extLst>
                  <a:ext uri="{0D108BD9-81ED-4DB2-BD59-A6C34878D82A}">
                    <a16:rowId xmlns:a16="http://schemas.microsoft.com/office/drawing/2014/main" val="224773815"/>
                  </a:ext>
                </a:extLst>
              </a:tr>
              <a:tr h="253943">
                <a:tc>
                  <a:txBody>
                    <a:bodyPr/>
                    <a:lstStyle/>
                    <a:p>
                      <a:pPr marL="0" marR="0" algn="r">
                        <a:lnSpc>
                          <a:spcPct val="107000"/>
                        </a:lnSpc>
                        <a:spcBef>
                          <a:spcPts val="0"/>
                        </a:spcBef>
                        <a:spcAft>
                          <a:spcPts val="0"/>
                        </a:spcAft>
                      </a:pPr>
                      <a:r>
                        <a:rPr lang="en-US" sz="1600" b="0" kern="100">
                          <a:effectLst/>
                        </a:rPr>
                        <a:t>Single-Family Detached</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53" marR="68553" marT="0" marB="0"/>
                </a:tc>
                <a:tc>
                  <a:txBody>
                    <a:bodyPr/>
                    <a:lstStyle/>
                    <a:p>
                      <a:pPr marL="0" marR="0" algn="ctr">
                        <a:lnSpc>
                          <a:spcPct val="107000"/>
                        </a:lnSpc>
                        <a:spcBef>
                          <a:spcPts val="0"/>
                        </a:spcBef>
                        <a:spcAft>
                          <a:spcPts val="0"/>
                        </a:spcAft>
                      </a:pPr>
                      <a:r>
                        <a:rPr lang="en-US" sz="1600" b="0" kern="100" dirty="0">
                          <a:effectLst/>
                        </a:rPr>
                        <a:t>50’</a:t>
                      </a:r>
                      <a:endParaRPr lang="en-US" sz="1600" b="0" kern="100" dirty="0">
                        <a:effectLst/>
                        <a:latin typeface="Cambria" panose="02040503050406030204" pitchFamily="18" charset="0"/>
                        <a:ea typeface="Cambria" panose="02040503050406030204" pitchFamily="18" charset="0"/>
                        <a:cs typeface="Times New Roman" panose="02020603050405020304" pitchFamily="18" charset="0"/>
                      </a:endParaRPr>
                    </a:p>
                  </a:txBody>
                  <a:tcPr marL="68553" marR="68553" marT="0" marB="0"/>
                </a:tc>
                <a:tc>
                  <a:txBody>
                    <a:bodyPr/>
                    <a:lstStyle/>
                    <a:p>
                      <a:pPr marL="0" marR="0" algn="ctr">
                        <a:lnSpc>
                          <a:spcPct val="107000"/>
                        </a:lnSpc>
                        <a:spcBef>
                          <a:spcPts val="0"/>
                        </a:spcBef>
                        <a:spcAft>
                          <a:spcPts val="0"/>
                        </a:spcAft>
                      </a:pPr>
                      <a:r>
                        <a:rPr lang="en-US" sz="1600" b="1" strike="sngStrike" kern="100" dirty="0">
                          <a:solidFill>
                            <a:srgbClr val="C00000"/>
                          </a:solidFill>
                          <a:effectLst/>
                        </a:rPr>
                        <a:t>60 </a:t>
                      </a:r>
                      <a:r>
                        <a:rPr lang="en-US" sz="1600" b="1" strike="sngStrike" kern="100" dirty="0">
                          <a:solidFill>
                            <a:schemeClr val="accent5">
                              <a:lumMod val="75000"/>
                            </a:schemeClr>
                          </a:solidFill>
                          <a:effectLst/>
                        </a:rPr>
                        <a:t>50’</a:t>
                      </a:r>
                      <a:endParaRPr lang="en-US" sz="1600" b="1" strike="sngStrike" kern="100" dirty="0">
                        <a:solidFill>
                          <a:schemeClr val="accent5">
                            <a:lumMod val="75000"/>
                          </a:schemeClr>
                        </a:solidFill>
                        <a:effectLst/>
                        <a:latin typeface="Cambria" panose="02040503050406030204" pitchFamily="18" charset="0"/>
                        <a:ea typeface="Cambria" panose="02040503050406030204" pitchFamily="18" charset="0"/>
                        <a:cs typeface="Times New Roman" panose="02020603050405020304" pitchFamily="18" charset="0"/>
                      </a:endParaRPr>
                    </a:p>
                  </a:txBody>
                  <a:tcPr marL="68553" marR="68553" marT="0" marB="0"/>
                </a:tc>
                <a:tc>
                  <a:txBody>
                    <a:bodyPr/>
                    <a:lstStyle/>
                    <a:p>
                      <a:pPr marL="0" marR="0" algn="ctr">
                        <a:lnSpc>
                          <a:spcPct val="107000"/>
                        </a:lnSpc>
                        <a:spcBef>
                          <a:spcPts val="0"/>
                        </a:spcBef>
                        <a:spcAft>
                          <a:spcPts val="0"/>
                        </a:spcAft>
                      </a:pPr>
                      <a:r>
                        <a:rPr lang="en-US" sz="1600" b="0" kern="100" dirty="0">
                          <a:effectLst/>
                        </a:rPr>
                        <a:t>50’</a:t>
                      </a:r>
                      <a:endParaRPr lang="en-US" sz="1600" b="0" kern="100" dirty="0">
                        <a:effectLst/>
                        <a:latin typeface="Cambria" panose="02040503050406030204" pitchFamily="18" charset="0"/>
                        <a:ea typeface="Cambria" panose="02040503050406030204" pitchFamily="18" charset="0"/>
                        <a:cs typeface="Times New Roman" panose="02020603050405020304" pitchFamily="18" charset="0"/>
                      </a:endParaRPr>
                    </a:p>
                  </a:txBody>
                  <a:tcPr marL="68553" marR="68553" marT="0" marB="0"/>
                </a:tc>
                <a:tc>
                  <a:txBody>
                    <a:bodyPr/>
                    <a:lstStyle/>
                    <a:p>
                      <a:pPr marL="0" marR="0" algn="ctr">
                        <a:lnSpc>
                          <a:spcPct val="107000"/>
                        </a:lnSpc>
                        <a:spcBef>
                          <a:spcPts val="0"/>
                        </a:spcBef>
                        <a:spcAft>
                          <a:spcPts val="0"/>
                        </a:spcAft>
                      </a:pPr>
                      <a:r>
                        <a:rPr lang="en-US" sz="1600" b="0" kern="100">
                          <a:effectLst/>
                        </a:rPr>
                        <a:t>---</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53" marR="68553" marT="0" marB="0"/>
                </a:tc>
                <a:extLst>
                  <a:ext uri="{0D108BD9-81ED-4DB2-BD59-A6C34878D82A}">
                    <a16:rowId xmlns:a16="http://schemas.microsoft.com/office/drawing/2014/main" val="3036525763"/>
                  </a:ext>
                </a:extLst>
              </a:tr>
              <a:tr h="253943">
                <a:tc>
                  <a:txBody>
                    <a:bodyPr/>
                    <a:lstStyle/>
                    <a:p>
                      <a:pPr marL="0" marR="0" algn="r">
                        <a:lnSpc>
                          <a:spcPct val="107000"/>
                        </a:lnSpc>
                        <a:spcBef>
                          <a:spcPts val="0"/>
                        </a:spcBef>
                        <a:spcAft>
                          <a:spcPts val="0"/>
                        </a:spcAft>
                      </a:pPr>
                      <a:r>
                        <a:rPr lang="en-US" sz="1600" b="0" kern="100">
                          <a:effectLst/>
                        </a:rPr>
                        <a:t>Duplex</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53" marR="68553" marT="0" marB="0"/>
                </a:tc>
                <a:tc>
                  <a:txBody>
                    <a:bodyPr/>
                    <a:lstStyle/>
                    <a:p>
                      <a:pPr marL="0" marR="0" algn="ctr">
                        <a:lnSpc>
                          <a:spcPct val="107000"/>
                        </a:lnSpc>
                        <a:spcBef>
                          <a:spcPts val="0"/>
                        </a:spcBef>
                        <a:spcAft>
                          <a:spcPts val="0"/>
                        </a:spcAft>
                      </a:pPr>
                      <a:r>
                        <a:rPr lang="en-US" sz="1600" b="0" kern="100">
                          <a:effectLst/>
                        </a:rPr>
                        <a:t>100  ’</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53" marR="68553" marT="0" marB="0"/>
                </a:tc>
                <a:tc>
                  <a:txBody>
                    <a:bodyPr/>
                    <a:lstStyle/>
                    <a:p>
                      <a:pPr marL="0" marR="0" algn="ctr">
                        <a:lnSpc>
                          <a:spcPct val="107000"/>
                        </a:lnSpc>
                        <a:spcBef>
                          <a:spcPts val="0"/>
                        </a:spcBef>
                        <a:spcAft>
                          <a:spcPts val="0"/>
                        </a:spcAft>
                      </a:pPr>
                      <a:r>
                        <a:rPr lang="en-US" sz="1600" b="1" strike="sngStrike" kern="100" dirty="0">
                          <a:solidFill>
                            <a:srgbClr val="C00000"/>
                          </a:solidFill>
                          <a:effectLst/>
                        </a:rPr>
                        <a:t>100 </a:t>
                      </a:r>
                      <a:r>
                        <a:rPr lang="en-US" sz="1600" b="1" strike="sngStrike" kern="100" dirty="0">
                          <a:solidFill>
                            <a:schemeClr val="accent5">
                              <a:lumMod val="75000"/>
                            </a:schemeClr>
                          </a:solidFill>
                          <a:effectLst/>
                          <a:latin typeface="+mn-lt"/>
                          <a:ea typeface="+mn-ea"/>
                          <a:cs typeface="+mn-cs"/>
                        </a:rPr>
                        <a:t>90’</a:t>
                      </a:r>
                    </a:p>
                  </a:txBody>
                  <a:tcPr marL="68553" marR="68553" marT="0" marB="0"/>
                </a:tc>
                <a:tc>
                  <a:txBody>
                    <a:bodyPr/>
                    <a:lstStyle/>
                    <a:p>
                      <a:pPr marL="0" marR="0" algn="ctr">
                        <a:lnSpc>
                          <a:spcPct val="107000"/>
                        </a:lnSpc>
                        <a:spcBef>
                          <a:spcPts val="0"/>
                        </a:spcBef>
                        <a:spcAft>
                          <a:spcPts val="0"/>
                        </a:spcAft>
                      </a:pPr>
                      <a:r>
                        <a:rPr lang="en-US" sz="1600" b="0" kern="100">
                          <a:effectLst/>
                        </a:rPr>
                        <a:t>80’</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53" marR="68553" marT="0" marB="0"/>
                </a:tc>
                <a:tc>
                  <a:txBody>
                    <a:bodyPr/>
                    <a:lstStyle/>
                    <a:p>
                      <a:pPr marL="0" marR="0" algn="ctr">
                        <a:lnSpc>
                          <a:spcPct val="107000"/>
                        </a:lnSpc>
                        <a:spcBef>
                          <a:spcPts val="0"/>
                        </a:spcBef>
                        <a:spcAft>
                          <a:spcPts val="0"/>
                        </a:spcAft>
                      </a:pPr>
                      <a:r>
                        <a:rPr lang="en-US" sz="1600" b="0" kern="100">
                          <a:effectLst/>
                        </a:rPr>
                        <a:t>---</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53" marR="68553" marT="0" marB="0"/>
                </a:tc>
                <a:extLst>
                  <a:ext uri="{0D108BD9-81ED-4DB2-BD59-A6C34878D82A}">
                    <a16:rowId xmlns:a16="http://schemas.microsoft.com/office/drawing/2014/main" val="4173099252"/>
                  </a:ext>
                </a:extLst>
              </a:tr>
              <a:tr h="253943">
                <a:tc>
                  <a:txBody>
                    <a:bodyPr/>
                    <a:lstStyle/>
                    <a:p>
                      <a:pPr marL="0" marR="0" algn="r">
                        <a:lnSpc>
                          <a:spcPct val="107000"/>
                        </a:lnSpc>
                        <a:spcBef>
                          <a:spcPts val="0"/>
                        </a:spcBef>
                        <a:spcAft>
                          <a:spcPts val="0"/>
                        </a:spcAft>
                      </a:pPr>
                      <a:r>
                        <a:rPr lang="en-US" sz="1600" b="1" kern="100" dirty="0">
                          <a:effectLst/>
                        </a:rPr>
                        <a:t>Townhomes (interior lot/end lot )</a:t>
                      </a:r>
                      <a:endParaRPr lang="en-US" sz="1600" b="1" kern="100" dirty="0">
                        <a:effectLst/>
                        <a:latin typeface="Cambria" panose="02040503050406030204" pitchFamily="18" charset="0"/>
                        <a:ea typeface="Cambria" panose="02040503050406030204" pitchFamily="18" charset="0"/>
                        <a:cs typeface="Times New Roman" panose="02020603050405020304" pitchFamily="18" charset="0"/>
                      </a:endParaRPr>
                    </a:p>
                  </a:txBody>
                  <a:tcPr marL="68553" marR="68553" marT="0" marB="0"/>
                </a:tc>
                <a:tc>
                  <a:txBody>
                    <a:bodyPr/>
                    <a:lstStyle/>
                    <a:p>
                      <a:pPr marL="0" marR="0" algn="ctr">
                        <a:lnSpc>
                          <a:spcPct val="107000"/>
                        </a:lnSpc>
                        <a:spcBef>
                          <a:spcPts val="0"/>
                        </a:spcBef>
                        <a:spcAft>
                          <a:spcPts val="0"/>
                        </a:spcAft>
                      </a:pPr>
                      <a:r>
                        <a:rPr lang="en-US" sz="1600" b="1" kern="100">
                          <a:effectLst/>
                        </a:rPr>
                        <a:t>20/40</a:t>
                      </a:r>
                      <a:endParaRPr lang="en-US" sz="1600" b="1" kern="100">
                        <a:effectLst/>
                        <a:latin typeface="Cambria" panose="02040503050406030204" pitchFamily="18" charset="0"/>
                        <a:ea typeface="Cambria" panose="02040503050406030204" pitchFamily="18" charset="0"/>
                        <a:cs typeface="Times New Roman" panose="02020603050405020304" pitchFamily="18" charset="0"/>
                      </a:endParaRPr>
                    </a:p>
                  </a:txBody>
                  <a:tcPr marL="68553" marR="68553" marT="0" marB="0"/>
                </a:tc>
                <a:tc>
                  <a:txBody>
                    <a:bodyPr/>
                    <a:lstStyle/>
                    <a:p>
                      <a:pPr marL="0" marR="0" algn="ctr">
                        <a:lnSpc>
                          <a:spcPct val="107000"/>
                        </a:lnSpc>
                        <a:spcBef>
                          <a:spcPts val="0"/>
                        </a:spcBef>
                        <a:spcAft>
                          <a:spcPts val="0"/>
                        </a:spcAft>
                      </a:pPr>
                      <a:r>
                        <a:rPr lang="en-US" sz="1600" b="1" kern="100">
                          <a:effectLst/>
                        </a:rPr>
                        <a:t>20/40</a:t>
                      </a:r>
                      <a:endParaRPr lang="en-US" sz="1600" b="1" kern="100">
                        <a:effectLst/>
                        <a:latin typeface="Cambria" panose="02040503050406030204" pitchFamily="18" charset="0"/>
                        <a:ea typeface="Cambria" panose="02040503050406030204" pitchFamily="18" charset="0"/>
                        <a:cs typeface="Times New Roman" panose="02020603050405020304" pitchFamily="18" charset="0"/>
                      </a:endParaRPr>
                    </a:p>
                  </a:txBody>
                  <a:tcPr marL="68553" marR="68553" marT="0" marB="0"/>
                </a:tc>
                <a:tc>
                  <a:txBody>
                    <a:bodyPr/>
                    <a:lstStyle/>
                    <a:p>
                      <a:pPr marL="0" marR="0" algn="ctr">
                        <a:lnSpc>
                          <a:spcPct val="107000"/>
                        </a:lnSpc>
                        <a:spcBef>
                          <a:spcPts val="0"/>
                        </a:spcBef>
                        <a:spcAft>
                          <a:spcPts val="0"/>
                        </a:spcAft>
                      </a:pPr>
                      <a:r>
                        <a:rPr lang="en-US" sz="1600" b="1" kern="100">
                          <a:effectLst/>
                        </a:rPr>
                        <a:t>20/40</a:t>
                      </a:r>
                      <a:endParaRPr lang="en-US" sz="1600" b="1" kern="100">
                        <a:effectLst/>
                        <a:latin typeface="Cambria" panose="02040503050406030204" pitchFamily="18" charset="0"/>
                        <a:ea typeface="Cambria" panose="02040503050406030204" pitchFamily="18" charset="0"/>
                        <a:cs typeface="Times New Roman" panose="02020603050405020304" pitchFamily="18" charset="0"/>
                      </a:endParaRPr>
                    </a:p>
                  </a:txBody>
                  <a:tcPr marL="68553" marR="68553" marT="0" marB="0"/>
                </a:tc>
                <a:tc>
                  <a:txBody>
                    <a:bodyPr/>
                    <a:lstStyle/>
                    <a:p>
                      <a:pPr marL="0" marR="0" algn="ctr">
                        <a:lnSpc>
                          <a:spcPct val="107000"/>
                        </a:lnSpc>
                        <a:spcBef>
                          <a:spcPts val="0"/>
                        </a:spcBef>
                        <a:spcAft>
                          <a:spcPts val="0"/>
                        </a:spcAft>
                      </a:pPr>
                      <a:r>
                        <a:rPr lang="en-US" sz="1600" b="1" kern="100" dirty="0">
                          <a:effectLst/>
                        </a:rPr>
                        <a:t>---</a:t>
                      </a:r>
                      <a:endParaRPr lang="en-US" sz="1600" b="1" kern="100" dirty="0">
                        <a:effectLst/>
                        <a:latin typeface="Cambria" panose="02040503050406030204" pitchFamily="18" charset="0"/>
                        <a:ea typeface="Cambria" panose="02040503050406030204" pitchFamily="18" charset="0"/>
                        <a:cs typeface="Times New Roman" panose="02020603050405020304" pitchFamily="18" charset="0"/>
                      </a:endParaRPr>
                    </a:p>
                  </a:txBody>
                  <a:tcPr marL="68553" marR="68553" marT="0" marB="0"/>
                </a:tc>
                <a:extLst>
                  <a:ext uri="{0D108BD9-81ED-4DB2-BD59-A6C34878D82A}">
                    <a16:rowId xmlns:a16="http://schemas.microsoft.com/office/drawing/2014/main" val="1438533435"/>
                  </a:ext>
                </a:extLst>
              </a:tr>
              <a:tr h="253943">
                <a:tc>
                  <a:txBody>
                    <a:bodyPr/>
                    <a:lstStyle/>
                    <a:p>
                      <a:pPr marL="0" marR="0" algn="r">
                        <a:lnSpc>
                          <a:spcPct val="107000"/>
                        </a:lnSpc>
                        <a:spcBef>
                          <a:spcPts val="0"/>
                        </a:spcBef>
                        <a:spcAft>
                          <a:spcPts val="0"/>
                        </a:spcAft>
                      </a:pPr>
                      <a:r>
                        <a:rPr lang="en-US" sz="1600" b="0" kern="100" dirty="0">
                          <a:effectLst/>
                        </a:rPr>
                        <a:t>Multi-Family</a:t>
                      </a:r>
                      <a:endParaRPr lang="en-US" sz="1600" b="0" kern="100" dirty="0">
                        <a:effectLst/>
                        <a:latin typeface="Cambria" panose="02040503050406030204" pitchFamily="18" charset="0"/>
                        <a:ea typeface="Cambria" panose="02040503050406030204" pitchFamily="18" charset="0"/>
                        <a:cs typeface="Times New Roman" panose="02020603050405020304" pitchFamily="18" charset="0"/>
                      </a:endParaRPr>
                    </a:p>
                  </a:txBody>
                  <a:tcPr marL="68553" marR="68553" marT="0" marB="0"/>
                </a:tc>
                <a:tc>
                  <a:txBody>
                    <a:bodyPr/>
                    <a:lstStyle/>
                    <a:p>
                      <a:pPr marL="0" marR="0" algn="ctr">
                        <a:lnSpc>
                          <a:spcPct val="107000"/>
                        </a:lnSpc>
                        <a:spcBef>
                          <a:spcPts val="0"/>
                        </a:spcBef>
                        <a:spcAft>
                          <a:spcPts val="0"/>
                        </a:spcAft>
                      </a:pPr>
                      <a:r>
                        <a:rPr lang="en-US" sz="1600" b="0" kern="100">
                          <a:effectLst/>
                        </a:rPr>
                        <a:t>---</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53" marR="68553" marT="0" marB="0"/>
                </a:tc>
                <a:tc>
                  <a:txBody>
                    <a:bodyPr/>
                    <a:lstStyle/>
                    <a:p>
                      <a:pPr marL="0" marR="0" algn="ctr">
                        <a:lnSpc>
                          <a:spcPct val="107000"/>
                        </a:lnSpc>
                        <a:spcBef>
                          <a:spcPts val="0"/>
                        </a:spcBef>
                        <a:spcAft>
                          <a:spcPts val="0"/>
                        </a:spcAft>
                      </a:pPr>
                      <a:r>
                        <a:rPr lang="en-US" sz="1600" b="0" kern="100" dirty="0">
                          <a:effectLst/>
                        </a:rPr>
                        <a:t>100’</a:t>
                      </a:r>
                      <a:endParaRPr lang="en-US" sz="1600" b="0" kern="100" dirty="0">
                        <a:effectLst/>
                        <a:latin typeface="Cambria" panose="02040503050406030204" pitchFamily="18" charset="0"/>
                        <a:ea typeface="Cambria" panose="02040503050406030204" pitchFamily="18" charset="0"/>
                        <a:cs typeface="Times New Roman" panose="02020603050405020304" pitchFamily="18" charset="0"/>
                      </a:endParaRPr>
                    </a:p>
                  </a:txBody>
                  <a:tcPr marL="68553" marR="68553" marT="0" marB="0"/>
                </a:tc>
                <a:tc>
                  <a:txBody>
                    <a:bodyPr/>
                    <a:lstStyle/>
                    <a:p>
                      <a:pPr marL="0" marR="0" algn="ctr">
                        <a:lnSpc>
                          <a:spcPct val="107000"/>
                        </a:lnSpc>
                        <a:spcBef>
                          <a:spcPts val="0"/>
                        </a:spcBef>
                        <a:spcAft>
                          <a:spcPts val="0"/>
                        </a:spcAft>
                      </a:pPr>
                      <a:r>
                        <a:rPr lang="en-US" sz="1600" b="0" kern="100" dirty="0">
                          <a:effectLst/>
                        </a:rPr>
                        <a:t>100’</a:t>
                      </a:r>
                      <a:endParaRPr lang="en-US" sz="1600" b="0" kern="100" dirty="0">
                        <a:effectLst/>
                        <a:latin typeface="Cambria" panose="02040503050406030204" pitchFamily="18" charset="0"/>
                        <a:ea typeface="Cambria" panose="02040503050406030204" pitchFamily="18" charset="0"/>
                        <a:cs typeface="Times New Roman" panose="02020603050405020304" pitchFamily="18" charset="0"/>
                      </a:endParaRPr>
                    </a:p>
                  </a:txBody>
                  <a:tcPr marL="68553" marR="68553" marT="0" marB="0"/>
                </a:tc>
                <a:tc>
                  <a:txBody>
                    <a:bodyPr/>
                    <a:lstStyle/>
                    <a:p>
                      <a:pPr marL="0" marR="0" algn="ctr">
                        <a:lnSpc>
                          <a:spcPct val="107000"/>
                        </a:lnSpc>
                        <a:spcBef>
                          <a:spcPts val="0"/>
                        </a:spcBef>
                        <a:spcAft>
                          <a:spcPts val="0"/>
                        </a:spcAft>
                      </a:pPr>
                      <a:r>
                        <a:rPr lang="en-US" sz="1600" b="0" kern="100" dirty="0">
                          <a:effectLst/>
                        </a:rPr>
                        <a:t>100’</a:t>
                      </a:r>
                      <a:endParaRPr lang="en-US" sz="1600" b="0" kern="100" dirty="0">
                        <a:effectLst/>
                        <a:latin typeface="Cambria" panose="02040503050406030204" pitchFamily="18" charset="0"/>
                        <a:ea typeface="Cambria" panose="02040503050406030204" pitchFamily="18" charset="0"/>
                        <a:cs typeface="Times New Roman" panose="02020603050405020304" pitchFamily="18" charset="0"/>
                      </a:endParaRPr>
                    </a:p>
                  </a:txBody>
                  <a:tcPr marL="68553" marR="68553" marT="0" marB="0"/>
                </a:tc>
                <a:extLst>
                  <a:ext uri="{0D108BD9-81ED-4DB2-BD59-A6C34878D82A}">
                    <a16:rowId xmlns:a16="http://schemas.microsoft.com/office/drawing/2014/main" val="2625077516"/>
                  </a:ext>
                </a:extLst>
              </a:tr>
              <a:tr h="253943">
                <a:tc>
                  <a:txBody>
                    <a:bodyPr/>
                    <a:lstStyle/>
                    <a:p>
                      <a:pPr marL="0" marR="0">
                        <a:lnSpc>
                          <a:spcPct val="107000"/>
                        </a:lnSpc>
                        <a:spcBef>
                          <a:spcPts val="0"/>
                        </a:spcBef>
                        <a:spcAft>
                          <a:spcPts val="0"/>
                        </a:spcAft>
                      </a:pPr>
                      <a:r>
                        <a:rPr lang="en-US" sz="1600" b="0" kern="100" dirty="0">
                          <a:effectLst/>
                        </a:rPr>
                        <a:t>Minimum lot depth (ft.)</a:t>
                      </a:r>
                      <a:endParaRPr lang="en-US" sz="1600" b="0" kern="100" dirty="0">
                        <a:effectLst/>
                        <a:latin typeface="Cambria" panose="02040503050406030204" pitchFamily="18" charset="0"/>
                        <a:ea typeface="Cambria" panose="02040503050406030204" pitchFamily="18" charset="0"/>
                        <a:cs typeface="Times New Roman" panose="02020603050405020304" pitchFamily="18" charset="0"/>
                      </a:endParaRPr>
                    </a:p>
                  </a:txBody>
                  <a:tcPr marL="68553" marR="68553" marT="0" marB="0"/>
                </a:tc>
                <a:tc>
                  <a:txBody>
                    <a:bodyPr/>
                    <a:lstStyle/>
                    <a:p>
                      <a:pPr marL="0" marR="0" algn="ctr">
                        <a:lnSpc>
                          <a:spcPct val="107000"/>
                        </a:lnSpc>
                        <a:spcBef>
                          <a:spcPts val="0"/>
                        </a:spcBef>
                        <a:spcAft>
                          <a:spcPts val="0"/>
                        </a:spcAft>
                      </a:pPr>
                      <a:r>
                        <a:rPr lang="en-US" sz="1600" b="0" kern="100" dirty="0">
                          <a:effectLst/>
                        </a:rPr>
                        <a:t>100’</a:t>
                      </a:r>
                      <a:endParaRPr lang="en-US" sz="1600" b="0" kern="100" dirty="0">
                        <a:effectLst/>
                        <a:latin typeface="Cambria" panose="02040503050406030204" pitchFamily="18" charset="0"/>
                        <a:ea typeface="Cambria" panose="02040503050406030204" pitchFamily="18" charset="0"/>
                        <a:cs typeface="Times New Roman" panose="02020603050405020304" pitchFamily="18" charset="0"/>
                      </a:endParaRPr>
                    </a:p>
                  </a:txBody>
                  <a:tcPr marL="68553" marR="68553" marT="0" marB="0"/>
                </a:tc>
                <a:tc>
                  <a:txBody>
                    <a:bodyPr/>
                    <a:lstStyle/>
                    <a:p>
                      <a:pPr marL="0" marR="0" algn="ctr">
                        <a:lnSpc>
                          <a:spcPct val="107000"/>
                        </a:lnSpc>
                        <a:spcBef>
                          <a:spcPts val="0"/>
                        </a:spcBef>
                        <a:spcAft>
                          <a:spcPts val="0"/>
                        </a:spcAft>
                      </a:pPr>
                      <a:r>
                        <a:rPr lang="en-US" sz="1600" b="0" kern="100" dirty="0">
                          <a:effectLst/>
                        </a:rPr>
                        <a:t>100’</a:t>
                      </a:r>
                      <a:endParaRPr lang="en-US" sz="1600" b="0" kern="100" dirty="0">
                        <a:effectLst/>
                        <a:latin typeface="Cambria" panose="02040503050406030204" pitchFamily="18" charset="0"/>
                        <a:ea typeface="Cambria" panose="02040503050406030204" pitchFamily="18" charset="0"/>
                        <a:cs typeface="Times New Roman" panose="02020603050405020304" pitchFamily="18" charset="0"/>
                      </a:endParaRPr>
                    </a:p>
                  </a:txBody>
                  <a:tcPr marL="68553" marR="68553" marT="0" marB="0"/>
                </a:tc>
                <a:tc>
                  <a:txBody>
                    <a:bodyPr/>
                    <a:lstStyle/>
                    <a:p>
                      <a:pPr marL="0" marR="0" algn="ctr">
                        <a:lnSpc>
                          <a:spcPct val="107000"/>
                        </a:lnSpc>
                        <a:spcBef>
                          <a:spcPts val="0"/>
                        </a:spcBef>
                        <a:spcAft>
                          <a:spcPts val="0"/>
                        </a:spcAft>
                      </a:pPr>
                      <a:r>
                        <a:rPr lang="en-US" sz="1600" b="0" kern="100">
                          <a:effectLst/>
                        </a:rPr>
                        <a:t>100’</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53" marR="68553" marT="0" marB="0"/>
                </a:tc>
                <a:tc>
                  <a:txBody>
                    <a:bodyPr/>
                    <a:lstStyle/>
                    <a:p>
                      <a:pPr marL="0" marR="0" algn="ctr">
                        <a:lnSpc>
                          <a:spcPct val="107000"/>
                        </a:lnSpc>
                        <a:spcBef>
                          <a:spcPts val="0"/>
                        </a:spcBef>
                        <a:spcAft>
                          <a:spcPts val="0"/>
                        </a:spcAft>
                      </a:pPr>
                      <a:r>
                        <a:rPr lang="en-US" sz="1600" b="0" kern="100">
                          <a:effectLst/>
                        </a:rPr>
                        <a:t>100’</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53" marR="68553" marT="0" marB="0"/>
                </a:tc>
                <a:extLst>
                  <a:ext uri="{0D108BD9-81ED-4DB2-BD59-A6C34878D82A}">
                    <a16:rowId xmlns:a16="http://schemas.microsoft.com/office/drawing/2014/main" val="798265813"/>
                  </a:ext>
                </a:extLst>
              </a:tr>
              <a:tr h="253943">
                <a:tc>
                  <a:txBody>
                    <a:bodyPr/>
                    <a:lstStyle/>
                    <a:p>
                      <a:pPr marL="0" marR="0">
                        <a:lnSpc>
                          <a:spcPct val="107000"/>
                        </a:lnSpc>
                        <a:spcBef>
                          <a:spcPts val="0"/>
                        </a:spcBef>
                        <a:spcAft>
                          <a:spcPts val="0"/>
                        </a:spcAft>
                      </a:pPr>
                      <a:r>
                        <a:rPr lang="en-US" sz="1600" b="0" kern="100">
                          <a:effectLst/>
                        </a:rPr>
                        <a:t>Maximum building coverage (%)</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53" marR="68553" marT="0" marB="0"/>
                </a:tc>
                <a:tc>
                  <a:txBody>
                    <a:bodyPr/>
                    <a:lstStyle/>
                    <a:p>
                      <a:pPr marL="0" marR="0" algn="ctr">
                        <a:lnSpc>
                          <a:spcPct val="107000"/>
                        </a:lnSpc>
                        <a:spcBef>
                          <a:spcPts val="0"/>
                        </a:spcBef>
                        <a:spcAft>
                          <a:spcPts val="0"/>
                        </a:spcAft>
                      </a:pPr>
                      <a:r>
                        <a:rPr lang="en-US" sz="1600" b="0" kern="100">
                          <a:effectLst/>
                        </a:rPr>
                        <a:t>35%</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53" marR="68553" marT="0" marB="0"/>
                </a:tc>
                <a:tc>
                  <a:txBody>
                    <a:bodyPr/>
                    <a:lstStyle/>
                    <a:p>
                      <a:pPr marL="0" marR="0" algn="ctr">
                        <a:lnSpc>
                          <a:spcPct val="107000"/>
                        </a:lnSpc>
                        <a:spcBef>
                          <a:spcPts val="0"/>
                        </a:spcBef>
                        <a:spcAft>
                          <a:spcPts val="0"/>
                        </a:spcAft>
                      </a:pPr>
                      <a:r>
                        <a:rPr lang="en-US" sz="1600" b="0" kern="100">
                          <a:effectLst/>
                        </a:rPr>
                        <a:t>35%</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53" marR="68553" marT="0" marB="0"/>
                </a:tc>
                <a:tc>
                  <a:txBody>
                    <a:bodyPr/>
                    <a:lstStyle/>
                    <a:p>
                      <a:pPr marL="0" marR="0" algn="ctr">
                        <a:lnSpc>
                          <a:spcPct val="107000"/>
                        </a:lnSpc>
                        <a:spcBef>
                          <a:spcPts val="0"/>
                        </a:spcBef>
                        <a:spcAft>
                          <a:spcPts val="0"/>
                        </a:spcAft>
                      </a:pPr>
                      <a:r>
                        <a:rPr lang="en-US" sz="1600" b="0" kern="100">
                          <a:effectLst/>
                        </a:rPr>
                        <a:t>40%</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53" marR="68553" marT="0" marB="0"/>
                </a:tc>
                <a:tc>
                  <a:txBody>
                    <a:bodyPr/>
                    <a:lstStyle/>
                    <a:p>
                      <a:pPr marL="0" marR="0" algn="ctr">
                        <a:lnSpc>
                          <a:spcPct val="107000"/>
                        </a:lnSpc>
                        <a:spcBef>
                          <a:spcPts val="0"/>
                        </a:spcBef>
                        <a:spcAft>
                          <a:spcPts val="0"/>
                        </a:spcAft>
                      </a:pPr>
                      <a:r>
                        <a:rPr lang="en-US" sz="1600" b="0" kern="100">
                          <a:effectLst/>
                        </a:rPr>
                        <a:t>40%</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53" marR="68553" marT="0" marB="0"/>
                </a:tc>
                <a:extLst>
                  <a:ext uri="{0D108BD9-81ED-4DB2-BD59-A6C34878D82A}">
                    <a16:rowId xmlns:a16="http://schemas.microsoft.com/office/drawing/2014/main" val="1120298529"/>
                  </a:ext>
                </a:extLst>
              </a:tr>
              <a:tr h="253943">
                <a:tc>
                  <a:txBody>
                    <a:bodyPr/>
                    <a:lstStyle/>
                    <a:p>
                      <a:pPr marL="0" marR="0">
                        <a:lnSpc>
                          <a:spcPct val="107000"/>
                        </a:lnSpc>
                        <a:spcBef>
                          <a:spcPts val="0"/>
                        </a:spcBef>
                        <a:spcAft>
                          <a:spcPts val="0"/>
                        </a:spcAft>
                      </a:pPr>
                      <a:r>
                        <a:rPr lang="en-US" sz="1600" b="0" kern="100">
                          <a:effectLst/>
                        </a:rPr>
                        <a:t> </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53" marR="68553" marT="0" marB="0"/>
                </a:tc>
                <a:tc>
                  <a:txBody>
                    <a:bodyPr/>
                    <a:lstStyle/>
                    <a:p>
                      <a:pPr marL="0" marR="0" algn="ctr">
                        <a:lnSpc>
                          <a:spcPct val="107000"/>
                        </a:lnSpc>
                        <a:spcBef>
                          <a:spcPts val="0"/>
                        </a:spcBef>
                        <a:spcAft>
                          <a:spcPts val="0"/>
                        </a:spcAft>
                      </a:pPr>
                      <a:r>
                        <a:rPr lang="en-US" sz="1600" b="0" kern="100">
                          <a:effectLst/>
                        </a:rPr>
                        <a:t> </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53" marR="68553" marT="0" marB="0"/>
                </a:tc>
                <a:tc>
                  <a:txBody>
                    <a:bodyPr/>
                    <a:lstStyle/>
                    <a:p>
                      <a:pPr marL="0" marR="0" algn="ctr">
                        <a:lnSpc>
                          <a:spcPct val="107000"/>
                        </a:lnSpc>
                        <a:spcBef>
                          <a:spcPts val="0"/>
                        </a:spcBef>
                        <a:spcAft>
                          <a:spcPts val="0"/>
                        </a:spcAft>
                      </a:pPr>
                      <a:r>
                        <a:rPr lang="en-US" sz="1600" b="0" kern="100">
                          <a:effectLst/>
                        </a:rPr>
                        <a:t> </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53" marR="68553" marT="0" marB="0"/>
                </a:tc>
                <a:tc>
                  <a:txBody>
                    <a:bodyPr/>
                    <a:lstStyle/>
                    <a:p>
                      <a:pPr marL="0" marR="0" algn="ctr">
                        <a:lnSpc>
                          <a:spcPct val="107000"/>
                        </a:lnSpc>
                        <a:spcBef>
                          <a:spcPts val="0"/>
                        </a:spcBef>
                        <a:spcAft>
                          <a:spcPts val="0"/>
                        </a:spcAft>
                      </a:pPr>
                      <a:r>
                        <a:rPr lang="en-US" sz="1600" b="0" kern="100">
                          <a:effectLst/>
                        </a:rPr>
                        <a:t> </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53" marR="68553" marT="0" marB="0"/>
                </a:tc>
                <a:tc>
                  <a:txBody>
                    <a:bodyPr/>
                    <a:lstStyle/>
                    <a:p>
                      <a:pPr marL="0" marR="0" algn="ctr">
                        <a:lnSpc>
                          <a:spcPct val="107000"/>
                        </a:lnSpc>
                        <a:spcBef>
                          <a:spcPts val="0"/>
                        </a:spcBef>
                        <a:spcAft>
                          <a:spcPts val="0"/>
                        </a:spcAft>
                      </a:pPr>
                      <a:r>
                        <a:rPr lang="en-US" sz="1600" b="0" kern="100">
                          <a:effectLst/>
                        </a:rPr>
                        <a:t> </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53" marR="68553" marT="0" marB="0"/>
                </a:tc>
                <a:extLst>
                  <a:ext uri="{0D108BD9-81ED-4DB2-BD59-A6C34878D82A}">
                    <a16:rowId xmlns:a16="http://schemas.microsoft.com/office/drawing/2014/main" val="1671922570"/>
                  </a:ext>
                </a:extLst>
              </a:tr>
              <a:tr h="253943">
                <a:tc>
                  <a:txBody>
                    <a:bodyPr/>
                    <a:lstStyle/>
                    <a:p>
                      <a:pPr marL="0" marR="0">
                        <a:lnSpc>
                          <a:spcPct val="107000"/>
                        </a:lnSpc>
                        <a:spcBef>
                          <a:spcPts val="0"/>
                        </a:spcBef>
                        <a:spcAft>
                          <a:spcPts val="0"/>
                        </a:spcAft>
                      </a:pPr>
                      <a:r>
                        <a:rPr lang="en-US" sz="1600" b="0" kern="100">
                          <a:effectLst/>
                        </a:rPr>
                        <a:t>Maximum height (ft.)</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53" marR="68553" marT="0" marB="0"/>
                </a:tc>
                <a:tc>
                  <a:txBody>
                    <a:bodyPr/>
                    <a:lstStyle/>
                    <a:p>
                      <a:pPr marL="0" marR="0" algn="ctr">
                        <a:lnSpc>
                          <a:spcPct val="107000"/>
                        </a:lnSpc>
                        <a:spcBef>
                          <a:spcPts val="0"/>
                        </a:spcBef>
                        <a:spcAft>
                          <a:spcPts val="0"/>
                        </a:spcAft>
                      </a:pPr>
                      <a:r>
                        <a:rPr lang="en-US" sz="1600" b="0" kern="100">
                          <a:effectLst/>
                        </a:rPr>
                        <a:t>35’  </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53" marR="68553" marT="0" marB="0"/>
                </a:tc>
                <a:tc>
                  <a:txBody>
                    <a:bodyPr/>
                    <a:lstStyle/>
                    <a:p>
                      <a:pPr marL="0" marR="0" algn="ctr">
                        <a:lnSpc>
                          <a:spcPct val="107000"/>
                        </a:lnSpc>
                        <a:spcBef>
                          <a:spcPts val="0"/>
                        </a:spcBef>
                        <a:spcAft>
                          <a:spcPts val="0"/>
                        </a:spcAft>
                      </a:pPr>
                      <a:r>
                        <a:rPr lang="en-US" sz="1600" b="1" strike="sngStrike" kern="100" dirty="0">
                          <a:solidFill>
                            <a:srgbClr val="C00000"/>
                          </a:solidFill>
                          <a:effectLst/>
                        </a:rPr>
                        <a:t>25 </a:t>
                      </a:r>
                      <a:r>
                        <a:rPr lang="en-US" sz="1600" b="1" u="sng" kern="100" dirty="0">
                          <a:solidFill>
                            <a:schemeClr val="accent5">
                              <a:lumMod val="75000"/>
                            </a:schemeClr>
                          </a:solidFill>
                          <a:effectLst/>
                        </a:rPr>
                        <a:t>40’</a:t>
                      </a:r>
                      <a:endParaRPr lang="en-US" sz="1600" b="1" u="sng" kern="100" dirty="0">
                        <a:solidFill>
                          <a:schemeClr val="accent5">
                            <a:lumMod val="75000"/>
                          </a:schemeClr>
                        </a:solidFill>
                        <a:effectLst/>
                        <a:latin typeface="Cambria" panose="02040503050406030204" pitchFamily="18" charset="0"/>
                        <a:ea typeface="Cambria" panose="02040503050406030204" pitchFamily="18" charset="0"/>
                        <a:cs typeface="Times New Roman" panose="02020603050405020304" pitchFamily="18" charset="0"/>
                      </a:endParaRPr>
                    </a:p>
                  </a:txBody>
                  <a:tcPr marL="68553" marR="68553" marT="0" marB="0"/>
                </a:tc>
                <a:tc>
                  <a:txBody>
                    <a:bodyPr/>
                    <a:lstStyle/>
                    <a:p>
                      <a:pPr marL="0" marR="0" algn="ctr">
                        <a:lnSpc>
                          <a:spcPct val="107000"/>
                        </a:lnSpc>
                        <a:spcBef>
                          <a:spcPts val="0"/>
                        </a:spcBef>
                        <a:spcAft>
                          <a:spcPts val="0"/>
                        </a:spcAft>
                      </a:pPr>
                      <a:r>
                        <a:rPr lang="en-US" sz="1600" b="1" strike="sngStrike" kern="100" dirty="0">
                          <a:solidFill>
                            <a:srgbClr val="C00000"/>
                          </a:solidFill>
                          <a:effectLst/>
                        </a:rPr>
                        <a:t>25 </a:t>
                      </a:r>
                      <a:r>
                        <a:rPr lang="en-US" sz="1600" b="1" u="sng" kern="100" dirty="0">
                          <a:solidFill>
                            <a:schemeClr val="accent5">
                              <a:lumMod val="75000"/>
                            </a:schemeClr>
                          </a:solidFill>
                          <a:effectLst/>
                          <a:latin typeface="+mn-lt"/>
                          <a:ea typeface="+mn-ea"/>
                          <a:cs typeface="+mn-cs"/>
                        </a:rPr>
                        <a:t>50’</a:t>
                      </a:r>
                    </a:p>
                  </a:txBody>
                  <a:tcPr marL="68553" marR="68553" marT="0" marB="0"/>
                </a:tc>
                <a:tc>
                  <a:txBody>
                    <a:bodyPr/>
                    <a:lstStyle/>
                    <a:p>
                      <a:pPr marL="0" marR="0" algn="ctr">
                        <a:lnSpc>
                          <a:spcPct val="107000"/>
                        </a:lnSpc>
                        <a:spcBef>
                          <a:spcPts val="0"/>
                        </a:spcBef>
                        <a:spcAft>
                          <a:spcPts val="0"/>
                        </a:spcAft>
                      </a:pPr>
                      <a:r>
                        <a:rPr lang="en-US" sz="1600" b="1" u="none" kern="100" dirty="0">
                          <a:solidFill>
                            <a:schemeClr val="tx1"/>
                          </a:solidFill>
                          <a:effectLst/>
                          <a:latin typeface="+mn-lt"/>
                          <a:ea typeface="+mn-ea"/>
                          <a:cs typeface="+mn-cs"/>
                        </a:rPr>
                        <a:t>70’</a:t>
                      </a:r>
                    </a:p>
                  </a:txBody>
                  <a:tcPr marL="68553" marR="68553" marT="0" marB="0"/>
                </a:tc>
                <a:extLst>
                  <a:ext uri="{0D108BD9-81ED-4DB2-BD59-A6C34878D82A}">
                    <a16:rowId xmlns:a16="http://schemas.microsoft.com/office/drawing/2014/main" val="4164567262"/>
                  </a:ext>
                </a:extLst>
              </a:tr>
              <a:tr h="253943">
                <a:tc>
                  <a:txBody>
                    <a:bodyPr/>
                    <a:lstStyle/>
                    <a:p>
                      <a:pPr marL="0" marR="0">
                        <a:lnSpc>
                          <a:spcPct val="107000"/>
                        </a:lnSpc>
                        <a:spcBef>
                          <a:spcPts val="0"/>
                        </a:spcBef>
                        <a:spcAft>
                          <a:spcPts val="0"/>
                        </a:spcAft>
                      </a:pPr>
                      <a:r>
                        <a:rPr lang="en-US" sz="1600" b="0" kern="100">
                          <a:effectLst/>
                        </a:rPr>
                        <a:t>Minimum setback (ft.)</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53" marR="68553" marT="0" marB="0"/>
                </a:tc>
                <a:tc>
                  <a:txBody>
                    <a:bodyPr/>
                    <a:lstStyle/>
                    <a:p>
                      <a:pPr marL="0" marR="0" algn="ctr">
                        <a:lnSpc>
                          <a:spcPct val="107000"/>
                        </a:lnSpc>
                        <a:spcBef>
                          <a:spcPts val="0"/>
                        </a:spcBef>
                        <a:spcAft>
                          <a:spcPts val="0"/>
                        </a:spcAft>
                      </a:pPr>
                      <a:r>
                        <a:rPr lang="en-US" sz="1600" b="0" kern="100">
                          <a:effectLst/>
                        </a:rPr>
                        <a:t> </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53" marR="68553" marT="0" marB="0"/>
                </a:tc>
                <a:tc>
                  <a:txBody>
                    <a:bodyPr/>
                    <a:lstStyle/>
                    <a:p>
                      <a:pPr marL="0" marR="0" algn="ctr">
                        <a:lnSpc>
                          <a:spcPct val="107000"/>
                        </a:lnSpc>
                        <a:spcBef>
                          <a:spcPts val="0"/>
                        </a:spcBef>
                        <a:spcAft>
                          <a:spcPts val="0"/>
                        </a:spcAft>
                      </a:pPr>
                      <a:r>
                        <a:rPr lang="en-US" sz="1600" b="0" kern="100">
                          <a:effectLst/>
                        </a:rPr>
                        <a:t> </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53" marR="68553" marT="0" marB="0"/>
                </a:tc>
                <a:tc>
                  <a:txBody>
                    <a:bodyPr/>
                    <a:lstStyle/>
                    <a:p>
                      <a:pPr marL="0" marR="0" algn="ctr">
                        <a:lnSpc>
                          <a:spcPct val="107000"/>
                        </a:lnSpc>
                        <a:spcBef>
                          <a:spcPts val="0"/>
                        </a:spcBef>
                        <a:spcAft>
                          <a:spcPts val="0"/>
                        </a:spcAft>
                      </a:pPr>
                      <a:r>
                        <a:rPr lang="en-US" sz="1600" b="0" kern="100">
                          <a:effectLst/>
                        </a:rPr>
                        <a:t> </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53" marR="68553" marT="0" marB="0"/>
                </a:tc>
                <a:tc>
                  <a:txBody>
                    <a:bodyPr/>
                    <a:lstStyle/>
                    <a:p>
                      <a:pPr marL="0" marR="0" algn="ctr">
                        <a:lnSpc>
                          <a:spcPct val="107000"/>
                        </a:lnSpc>
                        <a:spcBef>
                          <a:spcPts val="0"/>
                        </a:spcBef>
                        <a:spcAft>
                          <a:spcPts val="0"/>
                        </a:spcAft>
                      </a:pPr>
                      <a:r>
                        <a:rPr lang="en-US" sz="1600" b="0" kern="100">
                          <a:effectLst/>
                        </a:rPr>
                        <a:t> </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53" marR="68553" marT="0" marB="0"/>
                </a:tc>
                <a:extLst>
                  <a:ext uri="{0D108BD9-81ED-4DB2-BD59-A6C34878D82A}">
                    <a16:rowId xmlns:a16="http://schemas.microsoft.com/office/drawing/2014/main" val="1890812676"/>
                  </a:ext>
                </a:extLst>
              </a:tr>
              <a:tr h="253943">
                <a:tc>
                  <a:txBody>
                    <a:bodyPr/>
                    <a:lstStyle/>
                    <a:p>
                      <a:pPr marL="0" marR="0" algn="r">
                        <a:lnSpc>
                          <a:spcPct val="107000"/>
                        </a:lnSpc>
                        <a:spcBef>
                          <a:spcPts val="0"/>
                        </a:spcBef>
                        <a:spcAft>
                          <a:spcPts val="0"/>
                        </a:spcAft>
                      </a:pPr>
                      <a:r>
                        <a:rPr lang="en-US" sz="1600" b="0" kern="100">
                          <a:effectLst/>
                        </a:rPr>
                        <a:t>Front</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53" marR="68553" marT="0" marB="0"/>
                </a:tc>
                <a:tc>
                  <a:txBody>
                    <a:bodyPr/>
                    <a:lstStyle/>
                    <a:p>
                      <a:pPr marL="0" marR="0" algn="ctr">
                        <a:lnSpc>
                          <a:spcPct val="107000"/>
                        </a:lnSpc>
                        <a:spcBef>
                          <a:spcPts val="0"/>
                        </a:spcBef>
                        <a:spcAft>
                          <a:spcPts val="0"/>
                        </a:spcAft>
                      </a:pPr>
                      <a:r>
                        <a:rPr lang="en-US" sz="1600" b="0" kern="100">
                          <a:effectLst/>
                        </a:rPr>
                        <a:t>20’</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53" marR="68553" marT="0" marB="0"/>
                </a:tc>
                <a:tc>
                  <a:txBody>
                    <a:bodyPr/>
                    <a:lstStyle/>
                    <a:p>
                      <a:pPr marL="0" marR="0" algn="ctr">
                        <a:lnSpc>
                          <a:spcPct val="107000"/>
                        </a:lnSpc>
                        <a:spcBef>
                          <a:spcPts val="0"/>
                        </a:spcBef>
                        <a:spcAft>
                          <a:spcPts val="0"/>
                        </a:spcAft>
                      </a:pPr>
                      <a:r>
                        <a:rPr lang="en-US" sz="1600" b="1" strike="sngStrike" kern="100" dirty="0">
                          <a:solidFill>
                            <a:srgbClr val="C00000"/>
                          </a:solidFill>
                          <a:effectLst/>
                        </a:rPr>
                        <a:t>25 </a:t>
                      </a:r>
                      <a:r>
                        <a:rPr lang="en-US" sz="1600" b="1" u="sng" kern="100" dirty="0">
                          <a:solidFill>
                            <a:srgbClr val="0070C0"/>
                          </a:solidFill>
                          <a:effectLst/>
                        </a:rPr>
                        <a:t>20’</a:t>
                      </a:r>
                      <a:endParaRPr lang="en-US" sz="1600" b="1" u="sng" kern="100" dirty="0">
                        <a:solidFill>
                          <a:srgbClr val="0070C0"/>
                        </a:solidFill>
                        <a:effectLst/>
                        <a:latin typeface="Cambria" panose="02040503050406030204" pitchFamily="18" charset="0"/>
                        <a:ea typeface="Cambria" panose="02040503050406030204" pitchFamily="18" charset="0"/>
                        <a:cs typeface="Times New Roman" panose="02020603050405020304" pitchFamily="18" charset="0"/>
                      </a:endParaRPr>
                    </a:p>
                  </a:txBody>
                  <a:tcPr marL="68553" marR="68553" marT="0" marB="0"/>
                </a:tc>
                <a:tc>
                  <a:txBody>
                    <a:bodyPr/>
                    <a:lstStyle/>
                    <a:p>
                      <a:pPr marL="0" marR="0" algn="ctr">
                        <a:lnSpc>
                          <a:spcPct val="107000"/>
                        </a:lnSpc>
                        <a:spcBef>
                          <a:spcPts val="0"/>
                        </a:spcBef>
                        <a:spcAft>
                          <a:spcPts val="0"/>
                        </a:spcAft>
                      </a:pPr>
                      <a:r>
                        <a:rPr lang="en-US" sz="1600" b="1" strike="sngStrike" kern="100" dirty="0">
                          <a:solidFill>
                            <a:srgbClr val="C00000"/>
                          </a:solidFill>
                          <a:effectLst/>
                        </a:rPr>
                        <a:t>25 </a:t>
                      </a:r>
                      <a:r>
                        <a:rPr lang="en-US" sz="1600" b="1" u="sng" kern="100" dirty="0">
                          <a:solidFill>
                            <a:srgbClr val="0070C0"/>
                          </a:solidFill>
                          <a:effectLst/>
                          <a:latin typeface="+mn-lt"/>
                          <a:ea typeface="+mn-ea"/>
                          <a:cs typeface="+mn-cs"/>
                        </a:rPr>
                        <a:t>20’</a:t>
                      </a:r>
                    </a:p>
                  </a:txBody>
                  <a:tcPr marL="68553" marR="68553" marT="0" marB="0"/>
                </a:tc>
                <a:tc>
                  <a:txBody>
                    <a:bodyPr/>
                    <a:lstStyle/>
                    <a:p>
                      <a:pPr marL="0" marR="0" algn="ctr">
                        <a:lnSpc>
                          <a:spcPct val="107000"/>
                        </a:lnSpc>
                        <a:spcBef>
                          <a:spcPts val="0"/>
                        </a:spcBef>
                        <a:spcAft>
                          <a:spcPts val="0"/>
                        </a:spcAft>
                      </a:pPr>
                      <a:r>
                        <a:rPr lang="en-US" sz="1600" b="1" strike="sngStrike" kern="100" dirty="0">
                          <a:solidFill>
                            <a:srgbClr val="C00000"/>
                          </a:solidFill>
                          <a:effectLst/>
                        </a:rPr>
                        <a:t>25 </a:t>
                      </a:r>
                      <a:r>
                        <a:rPr lang="en-US" sz="1600" b="1" u="sng" kern="100" dirty="0">
                          <a:solidFill>
                            <a:srgbClr val="0070C0"/>
                          </a:solidFill>
                          <a:effectLst/>
                          <a:latin typeface="+mn-lt"/>
                          <a:ea typeface="+mn-ea"/>
                          <a:cs typeface="+mn-cs"/>
                        </a:rPr>
                        <a:t>20’</a:t>
                      </a:r>
                      <a:r>
                        <a:rPr lang="en-US" sz="1600" b="0" kern="100" dirty="0">
                          <a:effectLst/>
                        </a:rPr>
                        <a:t> </a:t>
                      </a:r>
                      <a:r>
                        <a:rPr lang="en-US" sz="1600" b="0" kern="100" baseline="30000" dirty="0">
                          <a:effectLst/>
                        </a:rPr>
                        <a:t>(2)</a:t>
                      </a:r>
                      <a:endParaRPr lang="en-US" sz="1600" b="0" kern="100" dirty="0">
                        <a:effectLst/>
                        <a:latin typeface="Cambria" panose="02040503050406030204" pitchFamily="18" charset="0"/>
                        <a:ea typeface="Cambria" panose="02040503050406030204" pitchFamily="18" charset="0"/>
                        <a:cs typeface="Times New Roman" panose="02020603050405020304" pitchFamily="18" charset="0"/>
                      </a:endParaRPr>
                    </a:p>
                  </a:txBody>
                  <a:tcPr marL="68553" marR="68553" marT="0" marB="0"/>
                </a:tc>
                <a:extLst>
                  <a:ext uri="{0D108BD9-81ED-4DB2-BD59-A6C34878D82A}">
                    <a16:rowId xmlns:a16="http://schemas.microsoft.com/office/drawing/2014/main" val="2576607822"/>
                  </a:ext>
                </a:extLst>
              </a:tr>
              <a:tr h="253943">
                <a:tc>
                  <a:txBody>
                    <a:bodyPr/>
                    <a:lstStyle/>
                    <a:p>
                      <a:pPr marL="0" marR="0" algn="r">
                        <a:lnSpc>
                          <a:spcPct val="107000"/>
                        </a:lnSpc>
                        <a:spcBef>
                          <a:spcPts val="0"/>
                        </a:spcBef>
                        <a:spcAft>
                          <a:spcPts val="0"/>
                        </a:spcAft>
                      </a:pPr>
                      <a:r>
                        <a:rPr lang="en-US" sz="1600" b="0" kern="100">
                          <a:effectLst/>
                        </a:rPr>
                        <a:t>Side corner</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53" marR="68553" marT="0" marB="0"/>
                </a:tc>
                <a:tc>
                  <a:txBody>
                    <a:bodyPr/>
                    <a:lstStyle/>
                    <a:p>
                      <a:pPr marL="0" marR="0" algn="ctr">
                        <a:lnSpc>
                          <a:spcPct val="107000"/>
                        </a:lnSpc>
                        <a:spcBef>
                          <a:spcPts val="0"/>
                        </a:spcBef>
                        <a:spcAft>
                          <a:spcPts val="0"/>
                        </a:spcAft>
                      </a:pPr>
                      <a:r>
                        <a:rPr lang="en-US" sz="1600" b="0" kern="100">
                          <a:effectLst/>
                        </a:rPr>
                        <a:t>15’</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53" marR="68553" marT="0" marB="0"/>
                </a:tc>
                <a:tc>
                  <a:txBody>
                    <a:bodyPr/>
                    <a:lstStyle/>
                    <a:p>
                      <a:pPr marL="0" marR="0" algn="ctr">
                        <a:lnSpc>
                          <a:spcPct val="107000"/>
                        </a:lnSpc>
                        <a:spcBef>
                          <a:spcPts val="0"/>
                        </a:spcBef>
                        <a:spcAft>
                          <a:spcPts val="0"/>
                        </a:spcAft>
                      </a:pPr>
                      <a:r>
                        <a:rPr lang="en-US" sz="1600" b="1" strike="sngStrike" kern="100" dirty="0">
                          <a:solidFill>
                            <a:srgbClr val="C00000"/>
                          </a:solidFill>
                          <a:effectLst/>
                        </a:rPr>
                        <a:t>25 </a:t>
                      </a:r>
                      <a:r>
                        <a:rPr lang="en-US" sz="1600" b="1" u="sng" kern="100" dirty="0">
                          <a:solidFill>
                            <a:srgbClr val="0070C0"/>
                          </a:solidFill>
                          <a:effectLst/>
                        </a:rPr>
                        <a:t>15’</a:t>
                      </a:r>
                      <a:endParaRPr lang="en-US" sz="1600" b="1" u="sng" kern="100" dirty="0">
                        <a:solidFill>
                          <a:srgbClr val="0070C0"/>
                        </a:solidFill>
                        <a:effectLst/>
                        <a:latin typeface="Cambria" panose="02040503050406030204" pitchFamily="18" charset="0"/>
                        <a:ea typeface="Cambria" panose="02040503050406030204" pitchFamily="18" charset="0"/>
                        <a:cs typeface="Times New Roman" panose="02020603050405020304" pitchFamily="18" charset="0"/>
                      </a:endParaRPr>
                    </a:p>
                  </a:txBody>
                  <a:tcPr marL="68553" marR="68553" marT="0" marB="0"/>
                </a:tc>
                <a:tc>
                  <a:txBody>
                    <a:bodyPr/>
                    <a:lstStyle/>
                    <a:p>
                      <a:pPr marL="0" marR="0" algn="ctr">
                        <a:lnSpc>
                          <a:spcPct val="107000"/>
                        </a:lnSpc>
                        <a:spcBef>
                          <a:spcPts val="0"/>
                        </a:spcBef>
                        <a:spcAft>
                          <a:spcPts val="0"/>
                        </a:spcAft>
                      </a:pPr>
                      <a:r>
                        <a:rPr lang="en-US" sz="1600" b="1" strike="sngStrike" kern="100" dirty="0">
                          <a:solidFill>
                            <a:srgbClr val="C00000"/>
                          </a:solidFill>
                          <a:effectLst/>
                        </a:rPr>
                        <a:t>25 </a:t>
                      </a:r>
                      <a:r>
                        <a:rPr lang="en-US" sz="1600" b="1" u="sng" kern="100" dirty="0">
                          <a:solidFill>
                            <a:srgbClr val="0070C0"/>
                          </a:solidFill>
                          <a:effectLst/>
                          <a:latin typeface="+mn-lt"/>
                          <a:ea typeface="+mn-ea"/>
                          <a:cs typeface="+mn-cs"/>
                        </a:rPr>
                        <a:t>15’</a:t>
                      </a:r>
                    </a:p>
                  </a:txBody>
                  <a:tcPr marL="68553" marR="68553" marT="0" marB="0"/>
                </a:tc>
                <a:tc>
                  <a:txBody>
                    <a:bodyPr/>
                    <a:lstStyle/>
                    <a:p>
                      <a:pPr marL="0" marR="0" algn="ctr">
                        <a:lnSpc>
                          <a:spcPct val="107000"/>
                        </a:lnSpc>
                        <a:spcBef>
                          <a:spcPts val="0"/>
                        </a:spcBef>
                        <a:spcAft>
                          <a:spcPts val="0"/>
                        </a:spcAft>
                      </a:pPr>
                      <a:r>
                        <a:rPr lang="en-US" sz="1600" b="1" strike="sngStrike" kern="100" dirty="0">
                          <a:solidFill>
                            <a:srgbClr val="C00000"/>
                          </a:solidFill>
                          <a:effectLst/>
                        </a:rPr>
                        <a:t>25 </a:t>
                      </a:r>
                      <a:r>
                        <a:rPr lang="en-US" sz="1600" b="1" u="sng" kern="100" dirty="0">
                          <a:solidFill>
                            <a:srgbClr val="0070C0"/>
                          </a:solidFill>
                          <a:effectLst/>
                          <a:latin typeface="+mn-lt"/>
                          <a:ea typeface="+mn-ea"/>
                          <a:cs typeface="+mn-cs"/>
                        </a:rPr>
                        <a:t>15’ </a:t>
                      </a:r>
                      <a:r>
                        <a:rPr lang="en-US" sz="1600" b="0" kern="100" baseline="30000" dirty="0">
                          <a:effectLst/>
                        </a:rPr>
                        <a:t>(2)</a:t>
                      </a:r>
                      <a:endParaRPr lang="en-US" sz="1600" b="0" kern="100" dirty="0">
                        <a:effectLst/>
                        <a:latin typeface="Cambria" panose="02040503050406030204" pitchFamily="18" charset="0"/>
                        <a:ea typeface="Cambria" panose="02040503050406030204" pitchFamily="18" charset="0"/>
                        <a:cs typeface="Times New Roman" panose="02020603050405020304" pitchFamily="18" charset="0"/>
                      </a:endParaRPr>
                    </a:p>
                  </a:txBody>
                  <a:tcPr marL="68553" marR="68553" marT="0" marB="0"/>
                </a:tc>
                <a:extLst>
                  <a:ext uri="{0D108BD9-81ED-4DB2-BD59-A6C34878D82A}">
                    <a16:rowId xmlns:a16="http://schemas.microsoft.com/office/drawing/2014/main" val="1599507382"/>
                  </a:ext>
                </a:extLst>
              </a:tr>
              <a:tr h="521425">
                <a:tc>
                  <a:txBody>
                    <a:bodyPr/>
                    <a:lstStyle/>
                    <a:p>
                      <a:pPr marL="0" marR="0" algn="r">
                        <a:lnSpc>
                          <a:spcPct val="107000"/>
                        </a:lnSpc>
                        <a:spcBef>
                          <a:spcPts val="0"/>
                        </a:spcBef>
                        <a:spcAft>
                          <a:spcPts val="0"/>
                        </a:spcAft>
                      </a:pPr>
                      <a:r>
                        <a:rPr lang="en-US" sz="1600" b="0" kern="100">
                          <a:effectLst/>
                        </a:rPr>
                        <a:t>Side interior</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53" marR="68553" marT="0" marB="0"/>
                </a:tc>
                <a:tc>
                  <a:txBody>
                    <a:bodyPr/>
                    <a:lstStyle/>
                    <a:p>
                      <a:pPr marL="0" marR="0" algn="ctr">
                        <a:lnSpc>
                          <a:spcPct val="107000"/>
                        </a:lnSpc>
                        <a:spcBef>
                          <a:spcPts val="0"/>
                        </a:spcBef>
                        <a:spcAft>
                          <a:spcPts val="0"/>
                        </a:spcAft>
                      </a:pPr>
                      <a:r>
                        <a:rPr lang="en-US" sz="1600" b="1" kern="100" dirty="0">
                          <a:effectLst/>
                        </a:rPr>
                        <a:t>Townhomes: 0’</a:t>
                      </a:r>
                    </a:p>
                    <a:p>
                      <a:pPr marL="0" marR="0" algn="ctr">
                        <a:lnSpc>
                          <a:spcPct val="107000"/>
                        </a:lnSpc>
                        <a:spcBef>
                          <a:spcPts val="0"/>
                        </a:spcBef>
                        <a:spcAft>
                          <a:spcPts val="0"/>
                        </a:spcAft>
                      </a:pPr>
                      <a:r>
                        <a:rPr lang="en-US" sz="1600" b="0" kern="100" dirty="0">
                          <a:effectLst/>
                        </a:rPr>
                        <a:t>Other: 8’</a:t>
                      </a:r>
                      <a:endParaRPr lang="en-US" sz="1600" b="0" kern="100" dirty="0">
                        <a:effectLst/>
                        <a:latin typeface="Cambria" panose="02040503050406030204" pitchFamily="18" charset="0"/>
                        <a:ea typeface="Cambria" panose="02040503050406030204" pitchFamily="18" charset="0"/>
                        <a:cs typeface="Times New Roman" panose="02020603050405020304" pitchFamily="18" charset="0"/>
                      </a:endParaRPr>
                    </a:p>
                  </a:txBody>
                  <a:tcPr marL="68553" marR="68553" marT="0" marB="0"/>
                </a:tc>
                <a:tc>
                  <a:txBody>
                    <a:bodyPr/>
                    <a:lstStyle/>
                    <a:p>
                      <a:pPr marL="0" marR="0" algn="ctr">
                        <a:lnSpc>
                          <a:spcPct val="107000"/>
                        </a:lnSpc>
                        <a:spcBef>
                          <a:spcPts val="0"/>
                        </a:spcBef>
                        <a:spcAft>
                          <a:spcPts val="0"/>
                        </a:spcAft>
                      </a:pPr>
                      <a:r>
                        <a:rPr lang="en-US" sz="1600" b="1" kern="100" dirty="0">
                          <a:effectLst/>
                        </a:rPr>
                        <a:t>Townhomes: 0’</a:t>
                      </a:r>
                    </a:p>
                    <a:p>
                      <a:pPr marL="0" marR="0" algn="ctr">
                        <a:lnSpc>
                          <a:spcPct val="107000"/>
                        </a:lnSpc>
                        <a:spcBef>
                          <a:spcPts val="0"/>
                        </a:spcBef>
                        <a:spcAft>
                          <a:spcPts val="0"/>
                        </a:spcAft>
                      </a:pPr>
                      <a:r>
                        <a:rPr lang="en-US" sz="1600" b="0" kern="100" dirty="0">
                          <a:effectLst/>
                        </a:rPr>
                        <a:t>Other: 8’ </a:t>
                      </a:r>
                      <a:r>
                        <a:rPr lang="en-US" sz="1600" b="0" kern="100" baseline="30000" dirty="0">
                          <a:effectLst/>
                        </a:rPr>
                        <a:t>(2)</a:t>
                      </a:r>
                      <a:endParaRPr lang="en-US" sz="1600" b="0" kern="100" dirty="0">
                        <a:effectLst/>
                        <a:latin typeface="Cambria" panose="02040503050406030204" pitchFamily="18" charset="0"/>
                        <a:ea typeface="Cambria" panose="02040503050406030204" pitchFamily="18" charset="0"/>
                        <a:cs typeface="Times New Roman" panose="02020603050405020304" pitchFamily="18" charset="0"/>
                      </a:endParaRPr>
                    </a:p>
                  </a:txBody>
                  <a:tcPr marL="68553" marR="68553" marT="0" marB="0"/>
                </a:tc>
                <a:tc>
                  <a:txBody>
                    <a:bodyPr/>
                    <a:lstStyle/>
                    <a:p>
                      <a:pPr marL="0" marR="0" algn="ctr">
                        <a:lnSpc>
                          <a:spcPct val="107000"/>
                        </a:lnSpc>
                        <a:spcBef>
                          <a:spcPts val="0"/>
                        </a:spcBef>
                        <a:spcAft>
                          <a:spcPts val="0"/>
                        </a:spcAft>
                      </a:pPr>
                      <a:r>
                        <a:rPr lang="en-US" sz="1600" b="1" kern="100" dirty="0">
                          <a:effectLst/>
                        </a:rPr>
                        <a:t>Townhomes: 0’</a:t>
                      </a:r>
                    </a:p>
                    <a:p>
                      <a:pPr marL="0" marR="0" algn="ctr">
                        <a:lnSpc>
                          <a:spcPct val="107000"/>
                        </a:lnSpc>
                        <a:spcBef>
                          <a:spcPts val="0"/>
                        </a:spcBef>
                        <a:spcAft>
                          <a:spcPts val="0"/>
                        </a:spcAft>
                      </a:pPr>
                      <a:r>
                        <a:rPr lang="en-US" sz="1600" b="1" strike="sngStrike" kern="100" dirty="0">
                          <a:solidFill>
                            <a:srgbClr val="C00000"/>
                          </a:solidFill>
                          <a:effectLst/>
                        </a:rPr>
                        <a:t>MF=10’ </a:t>
                      </a:r>
                      <a:r>
                        <a:rPr lang="en-US" sz="1600" b="0" kern="100" dirty="0">
                          <a:effectLst/>
                        </a:rPr>
                        <a:t>Other: 8’ </a:t>
                      </a:r>
                      <a:r>
                        <a:rPr lang="en-US" sz="1600" b="0" kern="100" baseline="30000" dirty="0">
                          <a:effectLst/>
                        </a:rPr>
                        <a:t>(2)</a:t>
                      </a:r>
                      <a:endParaRPr lang="en-US" sz="1600" b="0" kern="100" dirty="0">
                        <a:effectLst/>
                        <a:latin typeface="Cambria" panose="02040503050406030204" pitchFamily="18" charset="0"/>
                        <a:ea typeface="Cambria" panose="02040503050406030204" pitchFamily="18" charset="0"/>
                        <a:cs typeface="Times New Roman" panose="02020603050405020304" pitchFamily="18" charset="0"/>
                      </a:endParaRPr>
                    </a:p>
                  </a:txBody>
                  <a:tcPr marL="68553" marR="68553" marT="0" marB="0"/>
                </a:tc>
                <a:tc>
                  <a:txBody>
                    <a:bodyPr/>
                    <a:lstStyle/>
                    <a:p>
                      <a:pPr marL="0" marR="0" algn="ctr">
                        <a:lnSpc>
                          <a:spcPct val="107000"/>
                        </a:lnSpc>
                        <a:spcBef>
                          <a:spcPts val="0"/>
                        </a:spcBef>
                        <a:spcAft>
                          <a:spcPts val="0"/>
                        </a:spcAft>
                      </a:pPr>
                      <a:r>
                        <a:rPr lang="en-US" sz="1600" b="0" kern="100" dirty="0">
                          <a:effectLst/>
                        </a:rPr>
                        <a:t>15’ </a:t>
                      </a:r>
                      <a:r>
                        <a:rPr lang="en-US" sz="1600" b="0" kern="100" baseline="30000" dirty="0">
                          <a:effectLst/>
                        </a:rPr>
                        <a:t>(2)</a:t>
                      </a:r>
                      <a:endParaRPr lang="en-US" sz="1600" b="0" kern="100" dirty="0">
                        <a:effectLst/>
                        <a:latin typeface="Cambria" panose="02040503050406030204" pitchFamily="18" charset="0"/>
                        <a:ea typeface="Cambria" panose="02040503050406030204" pitchFamily="18" charset="0"/>
                        <a:cs typeface="Times New Roman" panose="02020603050405020304" pitchFamily="18" charset="0"/>
                      </a:endParaRPr>
                    </a:p>
                  </a:txBody>
                  <a:tcPr marL="68553" marR="68553" marT="0" marB="0"/>
                </a:tc>
                <a:extLst>
                  <a:ext uri="{0D108BD9-81ED-4DB2-BD59-A6C34878D82A}">
                    <a16:rowId xmlns:a16="http://schemas.microsoft.com/office/drawing/2014/main" val="3833079592"/>
                  </a:ext>
                </a:extLst>
              </a:tr>
              <a:tr h="253943">
                <a:tc>
                  <a:txBody>
                    <a:bodyPr/>
                    <a:lstStyle/>
                    <a:p>
                      <a:pPr marL="0" marR="0" algn="r">
                        <a:lnSpc>
                          <a:spcPct val="107000"/>
                        </a:lnSpc>
                        <a:spcBef>
                          <a:spcPts val="0"/>
                        </a:spcBef>
                        <a:spcAft>
                          <a:spcPts val="0"/>
                        </a:spcAft>
                      </a:pPr>
                      <a:r>
                        <a:rPr lang="en-US" sz="1600" b="0" kern="100">
                          <a:effectLst/>
                        </a:rPr>
                        <a:t>Rear</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53" marR="68553" marT="0" marB="0"/>
                </a:tc>
                <a:tc>
                  <a:txBody>
                    <a:bodyPr/>
                    <a:lstStyle/>
                    <a:p>
                      <a:pPr marL="0" marR="0" algn="ctr">
                        <a:lnSpc>
                          <a:spcPct val="107000"/>
                        </a:lnSpc>
                        <a:spcBef>
                          <a:spcPts val="0"/>
                        </a:spcBef>
                        <a:spcAft>
                          <a:spcPts val="0"/>
                        </a:spcAft>
                      </a:pPr>
                      <a:r>
                        <a:rPr lang="en-US" sz="1600" b="0" kern="100">
                          <a:effectLst/>
                        </a:rPr>
                        <a:t>20’</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53" marR="68553" marT="0" marB="0"/>
                </a:tc>
                <a:tc>
                  <a:txBody>
                    <a:bodyPr/>
                    <a:lstStyle/>
                    <a:p>
                      <a:pPr marL="0" marR="0" algn="ctr">
                        <a:lnSpc>
                          <a:spcPct val="107000"/>
                        </a:lnSpc>
                        <a:spcBef>
                          <a:spcPts val="0"/>
                        </a:spcBef>
                        <a:spcAft>
                          <a:spcPts val="0"/>
                        </a:spcAft>
                      </a:pPr>
                      <a:r>
                        <a:rPr lang="en-US" sz="1600" b="0" kern="100" dirty="0">
                          <a:effectLst/>
                        </a:rPr>
                        <a:t>20’</a:t>
                      </a:r>
                      <a:endParaRPr lang="en-US" sz="1600" b="0" kern="100" dirty="0">
                        <a:effectLst/>
                        <a:latin typeface="Cambria" panose="02040503050406030204" pitchFamily="18" charset="0"/>
                        <a:ea typeface="Cambria" panose="02040503050406030204" pitchFamily="18" charset="0"/>
                        <a:cs typeface="Times New Roman" panose="02020603050405020304" pitchFamily="18" charset="0"/>
                      </a:endParaRPr>
                    </a:p>
                  </a:txBody>
                  <a:tcPr marL="68553" marR="68553" marT="0" marB="0"/>
                </a:tc>
                <a:tc>
                  <a:txBody>
                    <a:bodyPr/>
                    <a:lstStyle/>
                    <a:p>
                      <a:pPr marL="0" marR="0" algn="ctr">
                        <a:lnSpc>
                          <a:spcPct val="107000"/>
                        </a:lnSpc>
                        <a:spcBef>
                          <a:spcPts val="0"/>
                        </a:spcBef>
                        <a:spcAft>
                          <a:spcPts val="0"/>
                        </a:spcAft>
                      </a:pPr>
                      <a:r>
                        <a:rPr lang="en-US" sz="1600" b="0" kern="100" dirty="0">
                          <a:effectLst/>
                        </a:rPr>
                        <a:t>20’</a:t>
                      </a:r>
                      <a:endParaRPr lang="en-US" sz="1600" b="0" kern="100" dirty="0">
                        <a:effectLst/>
                        <a:latin typeface="Cambria" panose="02040503050406030204" pitchFamily="18" charset="0"/>
                        <a:ea typeface="Cambria" panose="02040503050406030204" pitchFamily="18" charset="0"/>
                        <a:cs typeface="Times New Roman" panose="02020603050405020304" pitchFamily="18" charset="0"/>
                      </a:endParaRPr>
                    </a:p>
                  </a:txBody>
                  <a:tcPr marL="68553" marR="68553" marT="0" marB="0"/>
                </a:tc>
                <a:tc>
                  <a:txBody>
                    <a:bodyPr/>
                    <a:lstStyle/>
                    <a:p>
                      <a:pPr marL="0" marR="0" algn="ctr">
                        <a:lnSpc>
                          <a:spcPct val="107000"/>
                        </a:lnSpc>
                        <a:spcBef>
                          <a:spcPts val="0"/>
                        </a:spcBef>
                        <a:spcAft>
                          <a:spcPts val="0"/>
                        </a:spcAft>
                      </a:pPr>
                      <a:r>
                        <a:rPr lang="en-US" sz="1600" b="0" kern="100" dirty="0">
                          <a:effectLst/>
                        </a:rPr>
                        <a:t>20’ </a:t>
                      </a:r>
                      <a:r>
                        <a:rPr lang="en-US" sz="1600" b="0" kern="100" baseline="30000" dirty="0">
                          <a:effectLst/>
                        </a:rPr>
                        <a:t>(2)</a:t>
                      </a:r>
                      <a:endParaRPr lang="en-US" sz="1600" b="0" kern="100" dirty="0">
                        <a:effectLst/>
                        <a:latin typeface="Cambria" panose="02040503050406030204" pitchFamily="18" charset="0"/>
                        <a:ea typeface="Cambria" panose="02040503050406030204" pitchFamily="18" charset="0"/>
                        <a:cs typeface="Times New Roman" panose="02020603050405020304" pitchFamily="18" charset="0"/>
                      </a:endParaRPr>
                    </a:p>
                  </a:txBody>
                  <a:tcPr marL="68553" marR="68553" marT="0" marB="0"/>
                </a:tc>
                <a:extLst>
                  <a:ext uri="{0D108BD9-81ED-4DB2-BD59-A6C34878D82A}">
                    <a16:rowId xmlns:a16="http://schemas.microsoft.com/office/drawing/2014/main" val="1974751510"/>
                  </a:ext>
                </a:extLst>
              </a:tr>
              <a:tr h="253943">
                <a:tc>
                  <a:txBody>
                    <a:bodyPr/>
                    <a:lstStyle/>
                    <a:p>
                      <a:pPr marL="0" marR="0">
                        <a:lnSpc>
                          <a:spcPct val="107000"/>
                        </a:lnSpc>
                        <a:spcBef>
                          <a:spcPts val="0"/>
                        </a:spcBef>
                        <a:spcAft>
                          <a:spcPts val="0"/>
                        </a:spcAft>
                      </a:pPr>
                      <a:r>
                        <a:rPr lang="en-US" sz="1600" b="0" kern="100">
                          <a:effectLst/>
                        </a:rPr>
                        <a:t>Parking setback (ft.)</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53" marR="68553" marT="0" marB="0"/>
                </a:tc>
                <a:tc>
                  <a:txBody>
                    <a:bodyPr/>
                    <a:lstStyle/>
                    <a:p>
                      <a:pPr marL="0" marR="0" algn="ctr">
                        <a:lnSpc>
                          <a:spcPct val="107000"/>
                        </a:lnSpc>
                        <a:spcBef>
                          <a:spcPts val="0"/>
                        </a:spcBef>
                        <a:spcAft>
                          <a:spcPts val="0"/>
                        </a:spcAft>
                      </a:pPr>
                      <a:r>
                        <a:rPr lang="en-US" sz="1600" b="0" kern="100">
                          <a:effectLst/>
                        </a:rPr>
                        <a:t>10’</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53" marR="68553" marT="0" marB="0"/>
                </a:tc>
                <a:tc>
                  <a:txBody>
                    <a:bodyPr/>
                    <a:lstStyle/>
                    <a:p>
                      <a:pPr marL="0" marR="0" algn="ctr">
                        <a:lnSpc>
                          <a:spcPct val="107000"/>
                        </a:lnSpc>
                        <a:spcBef>
                          <a:spcPts val="0"/>
                        </a:spcBef>
                        <a:spcAft>
                          <a:spcPts val="0"/>
                        </a:spcAft>
                      </a:pPr>
                      <a:r>
                        <a:rPr lang="en-US" sz="1600" b="0" kern="100">
                          <a:effectLst/>
                        </a:rPr>
                        <a:t>10’</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53" marR="68553" marT="0" marB="0"/>
                </a:tc>
                <a:tc>
                  <a:txBody>
                    <a:bodyPr/>
                    <a:lstStyle/>
                    <a:p>
                      <a:pPr marL="0" marR="0" algn="ctr">
                        <a:lnSpc>
                          <a:spcPct val="107000"/>
                        </a:lnSpc>
                        <a:spcBef>
                          <a:spcPts val="0"/>
                        </a:spcBef>
                        <a:spcAft>
                          <a:spcPts val="0"/>
                        </a:spcAft>
                      </a:pPr>
                      <a:r>
                        <a:rPr lang="en-US" sz="1600" b="0" kern="100">
                          <a:effectLst/>
                        </a:rPr>
                        <a:t>10’</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53" marR="68553" marT="0" marB="0"/>
                </a:tc>
                <a:tc>
                  <a:txBody>
                    <a:bodyPr/>
                    <a:lstStyle/>
                    <a:p>
                      <a:pPr marL="0" marR="0" algn="ctr">
                        <a:lnSpc>
                          <a:spcPct val="107000"/>
                        </a:lnSpc>
                        <a:spcBef>
                          <a:spcPts val="0"/>
                        </a:spcBef>
                        <a:spcAft>
                          <a:spcPts val="0"/>
                        </a:spcAft>
                      </a:pPr>
                      <a:r>
                        <a:rPr lang="en-US" sz="1600" b="0" kern="100">
                          <a:effectLst/>
                        </a:rPr>
                        <a:t>10’</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53" marR="68553" marT="0" marB="0"/>
                </a:tc>
                <a:extLst>
                  <a:ext uri="{0D108BD9-81ED-4DB2-BD59-A6C34878D82A}">
                    <a16:rowId xmlns:a16="http://schemas.microsoft.com/office/drawing/2014/main" val="2351648719"/>
                  </a:ext>
                </a:extLst>
              </a:tr>
              <a:tr h="253943">
                <a:tc>
                  <a:txBody>
                    <a:bodyPr/>
                    <a:lstStyle/>
                    <a:p>
                      <a:pPr marL="0" marR="0">
                        <a:lnSpc>
                          <a:spcPct val="107000"/>
                        </a:lnSpc>
                        <a:spcBef>
                          <a:spcPts val="0"/>
                        </a:spcBef>
                        <a:spcAft>
                          <a:spcPts val="0"/>
                        </a:spcAft>
                      </a:pPr>
                      <a:r>
                        <a:rPr lang="en-US" sz="1600" b="0" kern="100">
                          <a:effectLst/>
                        </a:rPr>
                        <a:t>Building separation (ft.)</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53" marR="68553" marT="0" marB="0"/>
                </a:tc>
                <a:tc>
                  <a:txBody>
                    <a:bodyPr/>
                    <a:lstStyle/>
                    <a:p>
                      <a:pPr marL="0" marR="0" algn="ctr">
                        <a:lnSpc>
                          <a:spcPct val="107000"/>
                        </a:lnSpc>
                        <a:spcBef>
                          <a:spcPts val="0"/>
                        </a:spcBef>
                        <a:spcAft>
                          <a:spcPts val="0"/>
                        </a:spcAft>
                      </a:pPr>
                      <a:r>
                        <a:rPr lang="en-US" sz="1600" b="0" kern="100">
                          <a:effectLst/>
                        </a:rPr>
                        <a:t>---</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53" marR="68553" marT="0" marB="0"/>
                </a:tc>
                <a:tc>
                  <a:txBody>
                    <a:bodyPr/>
                    <a:lstStyle/>
                    <a:p>
                      <a:pPr marL="0" marR="0" algn="ctr">
                        <a:lnSpc>
                          <a:spcPct val="107000"/>
                        </a:lnSpc>
                        <a:spcBef>
                          <a:spcPts val="0"/>
                        </a:spcBef>
                        <a:spcAft>
                          <a:spcPts val="0"/>
                        </a:spcAft>
                      </a:pPr>
                      <a:r>
                        <a:rPr lang="en-US" sz="1600" b="0" kern="100">
                          <a:effectLst/>
                        </a:rPr>
                        <a:t>---</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53" marR="68553" marT="0" marB="0"/>
                </a:tc>
                <a:tc>
                  <a:txBody>
                    <a:bodyPr/>
                    <a:lstStyle/>
                    <a:p>
                      <a:pPr marL="0" marR="0" algn="ctr">
                        <a:lnSpc>
                          <a:spcPct val="107000"/>
                        </a:lnSpc>
                        <a:spcBef>
                          <a:spcPts val="0"/>
                        </a:spcBef>
                        <a:spcAft>
                          <a:spcPts val="0"/>
                        </a:spcAft>
                      </a:pPr>
                      <a:r>
                        <a:rPr lang="en-US" sz="1600" b="0" kern="100">
                          <a:effectLst/>
                        </a:rPr>
                        <a:t>---</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53" marR="68553" marT="0" marB="0"/>
                </a:tc>
                <a:tc>
                  <a:txBody>
                    <a:bodyPr/>
                    <a:lstStyle/>
                    <a:p>
                      <a:pPr marL="0" marR="0" algn="ctr">
                        <a:lnSpc>
                          <a:spcPct val="107000"/>
                        </a:lnSpc>
                        <a:spcBef>
                          <a:spcPts val="0"/>
                        </a:spcBef>
                        <a:spcAft>
                          <a:spcPts val="0"/>
                        </a:spcAft>
                      </a:pPr>
                      <a:r>
                        <a:rPr lang="en-US" sz="1600" b="0" kern="100">
                          <a:effectLst/>
                        </a:rPr>
                        <a:t>30’</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53" marR="68553" marT="0" marB="0"/>
                </a:tc>
                <a:extLst>
                  <a:ext uri="{0D108BD9-81ED-4DB2-BD59-A6C34878D82A}">
                    <a16:rowId xmlns:a16="http://schemas.microsoft.com/office/drawing/2014/main" val="862199336"/>
                  </a:ext>
                </a:extLst>
              </a:tr>
              <a:tr h="253943">
                <a:tc>
                  <a:txBody>
                    <a:bodyPr/>
                    <a:lstStyle/>
                    <a:p>
                      <a:pPr marL="0" marR="0">
                        <a:lnSpc>
                          <a:spcPct val="107000"/>
                        </a:lnSpc>
                        <a:spcBef>
                          <a:spcPts val="0"/>
                        </a:spcBef>
                        <a:spcAft>
                          <a:spcPts val="0"/>
                        </a:spcAft>
                      </a:pPr>
                      <a:r>
                        <a:rPr lang="en-US" sz="1600" b="1" kern="100" dirty="0">
                          <a:effectLst/>
                        </a:rPr>
                        <a:t>Impervious Surface Ratio</a:t>
                      </a:r>
                      <a:endParaRPr lang="en-US" sz="1600" b="1" kern="100" dirty="0">
                        <a:effectLst/>
                        <a:latin typeface="Cambria" panose="02040503050406030204" pitchFamily="18" charset="0"/>
                        <a:ea typeface="Cambria" panose="02040503050406030204" pitchFamily="18" charset="0"/>
                        <a:cs typeface="Times New Roman" panose="02020603050405020304" pitchFamily="18" charset="0"/>
                      </a:endParaRPr>
                    </a:p>
                  </a:txBody>
                  <a:tcPr marL="68553" marR="68553" marT="0" marB="0"/>
                </a:tc>
                <a:tc>
                  <a:txBody>
                    <a:bodyPr/>
                    <a:lstStyle/>
                    <a:p>
                      <a:pPr marL="0" marR="0" algn="ctr">
                        <a:lnSpc>
                          <a:spcPct val="107000"/>
                        </a:lnSpc>
                        <a:spcBef>
                          <a:spcPts val="0"/>
                        </a:spcBef>
                        <a:spcAft>
                          <a:spcPts val="0"/>
                        </a:spcAft>
                      </a:pPr>
                      <a:r>
                        <a:rPr lang="en-US" sz="1600" b="1" kern="100" dirty="0">
                          <a:effectLst/>
                        </a:rPr>
                        <a:t>0.7</a:t>
                      </a:r>
                      <a:endParaRPr lang="en-US" sz="1600" b="1" kern="100" dirty="0">
                        <a:effectLst/>
                        <a:latin typeface="Cambria" panose="02040503050406030204" pitchFamily="18" charset="0"/>
                        <a:ea typeface="Cambria" panose="02040503050406030204" pitchFamily="18" charset="0"/>
                        <a:cs typeface="Times New Roman" panose="02020603050405020304" pitchFamily="18" charset="0"/>
                      </a:endParaRPr>
                    </a:p>
                  </a:txBody>
                  <a:tcPr marL="68553" marR="68553" marT="0" marB="0"/>
                </a:tc>
                <a:tc>
                  <a:txBody>
                    <a:bodyPr/>
                    <a:lstStyle/>
                    <a:p>
                      <a:pPr marL="0" marR="0" algn="ctr">
                        <a:lnSpc>
                          <a:spcPct val="107000"/>
                        </a:lnSpc>
                        <a:spcBef>
                          <a:spcPts val="0"/>
                        </a:spcBef>
                        <a:spcAft>
                          <a:spcPts val="0"/>
                        </a:spcAft>
                      </a:pPr>
                      <a:r>
                        <a:rPr lang="en-US" sz="1600" b="1" kern="100" dirty="0">
                          <a:effectLst/>
                        </a:rPr>
                        <a:t>0.7</a:t>
                      </a:r>
                      <a:endParaRPr lang="en-US" sz="1600" b="1" kern="100" dirty="0">
                        <a:effectLst/>
                        <a:latin typeface="Cambria" panose="02040503050406030204" pitchFamily="18" charset="0"/>
                        <a:ea typeface="Cambria" panose="02040503050406030204" pitchFamily="18" charset="0"/>
                        <a:cs typeface="Times New Roman" panose="02020603050405020304" pitchFamily="18" charset="0"/>
                      </a:endParaRPr>
                    </a:p>
                  </a:txBody>
                  <a:tcPr marL="68553" marR="68553" marT="0" marB="0"/>
                </a:tc>
                <a:tc>
                  <a:txBody>
                    <a:bodyPr/>
                    <a:lstStyle/>
                    <a:p>
                      <a:pPr marL="0" marR="0" algn="ctr">
                        <a:lnSpc>
                          <a:spcPct val="107000"/>
                        </a:lnSpc>
                        <a:spcBef>
                          <a:spcPts val="0"/>
                        </a:spcBef>
                        <a:spcAft>
                          <a:spcPts val="0"/>
                        </a:spcAft>
                      </a:pPr>
                      <a:r>
                        <a:rPr lang="en-US" sz="1600" b="1" kern="100" dirty="0">
                          <a:effectLst/>
                        </a:rPr>
                        <a:t>0.7</a:t>
                      </a:r>
                      <a:endParaRPr lang="en-US" sz="1600" b="1" kern="100" dirty="0">
                        <a:effectLst/>
                        <a:latin typeface="Cambria" panose="02040503050406030204" pitchFamily="18" charset="0"/>
                        <a:ea typeface="Cambria" panose="02040503050406030204" pitchFamily="18" charset="0"/>
                        <a:cs typeface="Times New Roman" panose="02020603050405020304" pitchFamily="18" charset="0"/>
                      </a:endParaRPr>
                    </a:p>
                  </a:txBody>
                  <a:tcPr marL="68553" marR="68553" marT="0" marB="0"/>
                </a:tc>
                <a:tc>
                  <a:txBody>
                    <a:bodyPr/>
                    <a:lstStyle/>
                    <a:p>
                      <a:pPr marL="0" marR="0" algn="ctr">
                        <a:lnSpc>
                          <a:spcPct val="107000"/>
                        </a:lnSpc>
                        <a:spcBef>
                          <a:spcPts val="0"/>
                        </a:spcBef>
                        <a:spcAft>
                          <a:spcPts val="0"/>
                        </a:spcAft>
                      </a:pPr>
                      <a:r>
                        <a:rPr lang="en-US" sz="1600" b="1" kern="100" dirty="0">
                          <a:effectLst/>
                        </a:rPr>
                        <a:t>0.8</a:t>
                      </a:r>
                      <a:endParaRPr lang="en-US" sz="1600" b="1" kern="100" dirty="0">
                        <a:effectLst/>
                        <a:latin typeface="Cambria" panose="02040503050406030204" pitchFamily="18" charset="0"/>
                        <a:ea typeface="Cambria" panose="02040503050406030204" pitchFamily="18" charset="0"/>
                        <a:cs typeface="Times New Roman" panose="02020603050405020304" pitchFamily="18" charset="0"/>
                      </a:endParaRPr>
                    </a:p>
                  </a:txBody>
                  <a:tcPr marL="68553" marR="68553" marT="0" marB="0"/>
                </a:tc>
                <a:extLst>
                  <a:ext uri="{0D108BD9-81ED-4DB2-BD59-A6C34878D82A}">
                    <a16:rowId xmlns:a16="http://schemas.microsoft.com/office/drawing/2014/main" val="4287007437"/>
                  </a:ext>
                </a:extLst>
              </a:tr>
            </a:tbl>
          </a:graphicData>
        </a:graphic>
      </p:graphicFrame>
      <p:sp>
        <p:nvSpPr>
          <p:cNvPr id="46" name="TextBox 45">
            <a:extLst>
              <a:ext uri="{FF2B5EF4-FFF2-40B4-BE49-F238E27FC236}">
                <a16:creationId xmlns:a16="http://schemas.microsoft.com/office/drawing/2014/main" id="{64BD413B-B0C0-9E19-37A5-AC92FBC1C5E2}"/>
              </a:ext>
            </a:extLst>
          </p:cNvPr>
          <p:cNvSpPr txBox="1"/>
          <p:nvPr/>
        </p:nvSpPr>
        <p:spPr>
          <a:xfrm>
            <a:off x="26179615" y="22288662"/>
            <a:ext cx="10934700" cy="907941"/>
          </a:xfrm>
          <a:prstGeom prst="rect">
            <a:avLst/>
          </a:prstGeom>
          <a:noFill/>
        </p:spPr>
        <p:txBody>
          <a:bodyPr wrap="square">
            <a:spAutoFit/>
          </a:bodyPr>
          <a:lstStyle/>
          <a:p>
            <a:pPr marL="0" marR="0">
              <a:spcBef>
                <a:spcPts val="0"/>
              </a:spcBef>
              <a:spcAft>
                <a:spcPts val="600"/>
              </a:spcAft>
            </a:pPr>
            <a:r>
              <a:rPr lang="en-US" sz="1600" dirty="0">
                <a:effectLst/>
                <a:latin typeface="Cambria" panose="02040503050406030204" pitchFamily="18" charset="0"/>
                <a:ea typeface="Cambria" panose="02040503050406030204" pitchFamily="18" charset="0"/>
                <a:cs typeface="Times New Roman" panose="02020603050405020304" pitchFamily="18" charset="0"/>
              </a:rPr>
              <a:t>(1) Lot size per unit.</a:t>
            </a:r>
          </a:p>
          <a:p>
            <a:pPr marL="0" marR="0">
              <a:spcBef>
                <a:spcPts val="0"/>
              </a:spcBef>
              <a:spcAft>
                <a:spcPts val="600"/>
              </a:spcAft>
            </a:pPr>
            <a:r>
              <a:rPr lang="en-US" sz="1600" dirty="0">
                <a:effectLst/>
                <a:latin typeface="Cambria" panose="02040503050406030204" pitchFamily="18" charset="0"/>
                <a:ea typeface="Cambria" panose="02040503050406030204" pitchFamily="18" charset="0"/>
                <a:cs typeface="Times New Roman" panose="02020603050405020304" pitchFamily="18" charset="0"/>
              </a:rPr>
              <a:t>(2) </a:t>
            </a:r>
            <a:r>
              <a:rPr lang="en-US" sz="1600" strike="sngStrike" dirty="0">
                <a:effectLst/>
                <a:latin typeface="Cambria" panose="02040503050406030204" pitchFamily="18" charset="0"/>
                <a:ea typeface="Cambria" panose="02040503050406030204" pitchFamily="18" charset="0"/>
                <a:cs typeface="Times New Roman" panose="02020603050405020304" pitchFamily="18" charset="0"/>
              </a:rPr>
              <a:t>or equal to the height of the building, whichever is greater</a:t>
            </a:r>
            <a:r>
              <a:rPr lang="en-US" sz="1600" dirty="0">
                <a:effectLst/>
                <a:latin typeface="Cambria" panose="02040503050406030204" pitchFamily="18" charset="0"/>
                <a:ea typeface="Cambria" panose="02040503050406030204" pitchFamily="18" charset="0"/>
                <a:cs typeface="Times New Roman" panose="02020603050405020304" pitchFamily="18" charset="0"/>
              </a:rPr>
              <a:t> If the building exceeds two stories in height, the setback shall be increased at a rate of 10 feet for every floor over two. </a:t>
            </a:r>
          </a:p>
        </p:txBody>
      </p:sp>
      <p:sp>
        <p:nvSpPr>
          <p:cNvPr id="47" name="Rectangle 2">
            <a:extLst>
              <a:ext uri="{FF2B5EF4-FFF2-40B4-BE49-F238E27FC236}">
                <a16:creationId xmlns:a16="http://schemas.microsoft.com/office/drawing/2014/main" id="{8DA5D21C-DB14-22CF-A676-B0385B89BAFA}"/>
              </a:ext>
            </a:extLst>
          </p:cNvPr>
          <p:cNvSpPr>
            <a:spLocks noChangeArrowheads="1"/>
          </p:cNvSpPr>
          <p:nvPr/>
        </p:nvSpPr>
        <p:spPr bwMode="auto">
          <a:xfrm>
            <a:off x="26179615" y="15414325"/>
            <a:ext cx="499399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400" b="1" i="0" u="none" strike="noStrike" cap="none" normalizeH="0" baseline="0" dirty="0" bmk="">
                <a:ln>
                  <a:noFill/>
                </a:ln>
                <a:solidFill>
                  <a:schemeClr val="tx1"/>
                </a:solidFill>
                <a:effectLst/>
                <a:latin typeface="Calibri" panose="020F0502020204030204" pitchFamily="34" charset="0"/>
                <a:cs typeface="Times New Roman" panose="02020603050405020304" pitchFamily="18" charset="0"/>
              </a:rPr>
              <a:t>MULTI-FAMILY RESIDENTIAL DISTRICTS</a:t>
            </a:r>
            <a:endParaRPr kumimoji="0" lang="en-US" altLang="en-US" sz="3200" b="0" i="0" u="none" strike="noStrike" cap="none" normalizeH="0" baseline="0" dirty="0">
              <a:ln>
                <a:noFill/>
              </a:ln>
              <a:solidFill>
                <a:schemeClr val="tx1"/>
              </a:solidFill>
              <a:effectLst/>
              <a:latin typeface="Arial" panose="020B0604020202020204" pitchFamily="34" charset="0"/>
            </a:endParaRPr>
          </a:p>
        </p:txBody>
      </p:sp>
      <p:cxnSp>
        <p:nvCxnSpPr>
          <p:cNvPr id="48" name="Straight Connector 47">
            <a:extLst>
              <a:ext uri="{FF2B5EF4-FFF2-40B4-BE49-F238E27FC236}">
                <a16:creationId xmlns:a16="http://schemas.microsoft.com/office/drawing/2014/main" id="{3583D9D8-35CC-94DC-25BB-21E9AABA4F0D}"/>
              </a:ext>
            </a:extLst>
          </p:cNvPr>
          <p:cNvCxnSpPr/>
          <p:nvPr/>
        </p:nvCxnSpPr>
        <p:spPr>
          <a:xfrm>
            <a:off x="21945600" y="0"/>
            <a:ext cx="0" cy="3291840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51" name="Arc 50">
            <a:extLst>
              <a:ext uri="{FF2B5EF4-FFF2-40B4-BE49-F238E27FC236}">
                <a16:creationId xmlns:a16="http://schemas.microsoft.com/office/drawing/2014/main" id="{82F15B84-F84E-9BEC-142B-C39E16D05301}"/>
              </a:ext>
            </a:extLst>
          </p:cNvPr>
          <p:cNvSpPr/>
          <p:nvPr/>
        </p:nvSpPr>
        <p:spPr>
          <a:xfrm rot="11129162">
            <a:off x="25539747" y="9684349"/>
            <a:ext cx="1279737" cy="527796"/>
          </a:xfrm>
          <a:prstGeom prst="arc">
            <a:avLst>
              <a:gd name="adj1" fmla="val 16200000"/>
              <a:gd name="adj2" fmla="val 21182302"/>
            </a:avLst>
          </a:prstGeom>
          <a:ln w="28575">
            <a:solidFill>
              <a:srgbClr val="C0000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TextBox 51">
            <a:extLst>
              <a:ext uri="{FF2B5EF4-FFF2-40B4-BE49-F238E27FC236}">
                <a16:creationId xmlns:a16="http://schemas.microsoft.com/office/drawing/2014/main" id="{F9439611-3D97-7626-F7EE-9CE780F5E35B}"/>
              </a:ext>
            </a:extLst>
          </p:cNvPr>
          <p:cNvSpPr txBox="1"/>
          <p:nvPr/>
        </p:nvSpPr>
        <p:spPr>
          <a:xfrm>
            <a:off x="24552627" y="9552477"/>
            <a:ext cx="1152880" cy="523220"/>
          </a:xfrm>
          <a:prstGeom prst="rect">
            <a:avLst/>
          </a:prstGeom>
          <a:noFill/>
        </p:spPr>
        <p:txBody>
          <a:bodyPr wrap="none" rtlCol="0">
            <a:spAutoFit/>
          </a:bodyPr>
          <a:lstStyle/>
          <a:p>
            <a:r>
              <a:rPr lang="en-US" sz="2800" b="1" spc="600" dirty="0">
                <a:ln w="22225">
                  <a:solidFill>
                    <a:schemeClr val="accent2"/>
                  </a:solidFill>
                  <a:prstDash val="solid"/>
                </a:ln>
                <a:solidFill>
                  <a:srgbClr val="C00000"/>
                </a:solidFill>
              </a:rPr>
              <a:t>NEW</a:t>
            </a:r>
            <a:endParaRPr lang="en-US" b="1" spc="600" dirty="0">
              <a:solidFill>
                <a:srgbClr val="C00000"/>
              </a:solidFill>
            </a:endParaRPr>
          </a:p>
        </p:txBody>
      </p:sp>
      <p:cxnSp>
        <p:nvCxnSpPr>
          <p:cNvPr id="54" name="Straight Arrow Connector 53">
            <a:extLst>
              <a:ext uri="{FF2B5EF4-FFF2-40B4-BE49-F238E27FC236}">
                <a16:creationId xmlns:a16="http://schemas.microsoft.com/office/drawing/2014/main" id="{582319F0-88AC-7E4C-F5BF-660D741CDD7E}"/>
              </a:ext>
            </a:extLst>
          </p:cNvPr>
          <p:cNvCxnSpPr>
            <a:cxnSpLocks/>
          </p:cNvCxnSpPr>
          <p:nvPr/>
        </p:nvCxnSpPr>
        <p:spPr>
          <a:xfrm flipH="1">
            <a:off x="34528951" y="5534526"/>
            <a:ext cx="579196" cy="2477882"/>
          </a:xfrm>
          <a:prstGeom prst="straightConnector1">
            <a:avLst/>
          </a:prstGeom>
          <a:ln w="28575">
            <a:solidFill>
              <a:srgbClr val="C00000"/>
            </a:solidFill>
            <a:tailEnd type="triangle"/>
          </a:ln>
        </p:spPr>
        <p:style>
          <a:lnRef idx="1">
            <a:schemeClr val="accent1"/>
          </a:lnRef>
          <a:fillRef idx="0">
            <a:schemeClr val="accent1"/>
          </a:fillRef>
          <a:effectRef idx="0">
            <a:schemeClr val="accent1"/>
          </a:effectRef>
          <a:fontRef idx="minor">
            <a:schemeClr val="tx1"/>
          </a:fontRef>
        </p:style>
      </p:cxnSp>
      <p:sp>
        <p:nvSpPr>
          <p:cNvPr id="58" name="TextBox 57">
            <a:extLst>
              <a:ext uri="{FF2B5EF4-FFF2-40B4-BE49-F238E27FC236}">
                <a16:creationId xmlns:a16="http://schemas.microsoft.com/office/drawing/2014/main" id="{F0FCCFB1-E35E-F96A-4AEB-49355B79A693}"/>
              </a:ext>
            </a:extLst>
          </p:cNvPr>
          <p:cNvSpPr txBox="1"/>
          <p:nvPr/>
        </p:nvSpPr>
        <p:spPr>
          <a:xfrm>
            <a:off x="34992030" y="5118519"/>
            <a:ext cx="3495509" cy="523220"/>
          </a:xfrm>
          <a:prstGeom prst="rect">
            <a:avLst/>
          </a:prstGeom>
          <a:noFill/>
        </p:spPr>
        <p:txBody>
          <a:bodyPr wrap="none" rtlCol="0">
            <a:spAutoFit/>
          </a:bodyPr>
          <a:lstStyle/>
          <a:p>
            <a:r>
              <a:rPr lang="en-US" sz="2800" b="1" spc="600" dirty="0">
                <a:ln w="22225">
                  <a:solidFill>
                    <a:schemeClr val="accent2"/>
                  </a:solidFill>
                  <a:prstDash val="solid"/>
                </a:ln>
                <a:solidFill>
                  <a:srgbClr val="C00000"/>
                </a:solidFill>
              </a:rPr>
              <a:t>RS-1 was 1,600</a:t>
            </a:r>
            <a:endParaRPr lang="en-US" b="1" spc="600" dirty="0">
              <a:solidFill>
                <a:srgbClr val="C00000"/>
              </a:solidFill>
            </a:endParaRPr>
          </a:p>
        </p:txBody>
      </p:sp>
      <p:cxnSp>
        <p:nvCxnSpPr>
          <p:cNvPr id="59" name="Straight Arrow Connector 58">
            <a:extLst>
              <a:ext uri="{FF2B5EF4-FFF2-40B4-BE49-F238E27FC236}">
                <a16:creationId xmlns:a16="http://schemas.microsoft.com/office/drawing/2014/main" id="{A845E2C0-6C24-85D2-B6A3-DD0053D11EFA}"/>
              </a:ext>
            </a:extLst>
          </p:cNvPr>
          <p:cNvCxnSpPr>
            <a:cxnSpLocks/>
          </p:cNvCxnSpPr>
          <p:nvPr/>
        </p:nvCxnSpPr>
        <p:spPr>
          <a:xfrm flipH="1">
            <a:off x="35974421" y="5939243"/>
            <a:ext cx="504106" cy="2159156"/>
          </a:xfrm>
          <a:prstGeom prst="straightConnector1">
            <a:avLst/>
          </a:prstGeom>
          <a:ln w="28575">
            <a:solidFill>
              <a:srgbClr val="C00000"/>
            </a:solidFill>
            <a:tailEnd type="triangle"/>
          </a:ln>
        </p:spPr>
        <p:style>
          <a:lnRef idx="1">
            <a:schemeClr val="accent1"/>
          </a:lnRef>
          <a:fillRef idx="0">
            <a:schemeClr val="accent1"/>
          </a:fillRef>
          <a:effectRef idx="0">
            <a:schemeClr val="accent1"/>
          </a:effectRef>
          <a:fontRef idx="minor">
            <a:schemeClr val="tx1"/>
          </a:fontRef>
        </p:style>
      </p:cxnSp>
      <p:sp>
        <p:nvSpPr>
          <p:cNvPr id="60" name="TextBox 59">
            <a:extLst>
              <a:ext uri="{FF2B5EF4-FFF2-40B4-BE49-F238E27FC236}">
                <a16:creationId xmlns:a16="http://schemas.microsoft.com/office/drawing/2014/main" id="{48F8D690-D05D-1EC1-1352-E62CBD4080E7}"/>
              </a:ext>
            </a:extLst>
          </p:cNvPr>
          <p:cNvSpPr txBox="1"/>
          <p:nvPr/>
        </p:nvSpPr>
        <p:spPr>
          <a:xfrm>
            <a:off x="36362410" y="5523236"/>
            <a:ext cx="3065904" cy="523220"/>
          </a:xfrm>
          <a:prstGeom prst="rect">
            <a:avLst/>
          </a:prstGeom>
          <a:noFill/>
        </p:spPr>
        <p:txBody>
          <a:bodyPr wrap="none" rtlCol="0">
            <a:spAutoFit/>
          </a:bodyPr>
          <a:lstStyle/>
          <a:p>
            <a:r>
              <a:rPr lang="en-US" sz="2800" b="1" spc="600" dirty="0">
                <a:ln w="22225">
                  <a:solidFill>
                    <a:schemeClr val="accent2"/>
                  </a:solidFill>
                  <a:prstDash val="solid"/>
                </a:ln>
                <a:solidFill>
                  <a:srgbClr val="C00000"/>
                </a:solidFill>
              </a:rPr>
              <a:t>RS-3 was 800</a:t>
            </a:r>
            <a:endParaRPr lang="en-US" b="1" spc="600" dirty="0">
              <a:solidFill>
                <a:srgbClr val="C00000"/>
              </a:solidFill>
            </a:endParaRPr>
          </a:p>
        </p:txBody>
      </p:sp>
      <p:sp>
        <p:nvSpPr>
          <p:cNvPr id="62" name="Arc 61">
            <a:extLst>
              <a:ext uri="{FF2B5EF4-FFF2-40B4-BE49-F238E27FC236}">
                <a16:creationId xmlns:a16="http://schemas.microsoft.com/office/drawing/2014/main" id="{A56CF6FD-E7FF-3944-91A4-A33917BBCE14}"/>
              </a:ext>
            </a:extLst>
          </p:cNvPr>
          <p:cNvSpPr/>
          <p:nvPr/>
        </p:nvSpPr>
        <p:spPr>
          <a:xfrm rot="15676172">
            <a:off x="30879436" y="14796818"/>
            <a:ext cx="1279737" cy="1973678"/>
          </a:xfrm>
          <a:prstGeom prst="arc">
            <a:avLst>
              <a:gd name="adj1" fmla="val 16200000"/>
              <a:gd name="adj2" fmla="val 90304"/>
            </a:avLst>
          </a:prstGeom>
          <a:ln w="28575">
            <a:solidFill>
              <a:srgbClr val="FF000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3" name="TextBox 62">
            <a:extLst>
              <a:ext uri="{FF2B5EF4-FFF2-40B4-BE49-F238E27FC236}">
                <a16:creationId xmlns:a16="http://schemas.microsoft.com/office/drawing/2014/main" id="{DDC8D22B-5AB2-8DDF-468E-74BC6A9A7EF9}"/>
              </a:ext>
            </a:extLst>
          </p:cNvPr>
          <p:cNvSpPr txBox="1"/>
          <p:nvPr/>
        </p:nvSpPr>
        <p:spPr>
          <a:xfrm>
            <a:off x="31500256" y="14883271"/>
            <a:ext cx="1152880" cy="523220"/>
          </a:xfrm>
          <a:prstGeom prst="rect">
            <a:avLst/>
          </a:prstGeom>
          <a:noFill/>
        </p:spPr>
        <p:txBody>
          <a:bodyPr wrap="none" rtlCol="0">
            <a:spAutoFit/>
          </a:bodyPr>
          <a:lstStyle/>
          <a:p>
            <a:r>
              <a:rPr lang="en-US" sz="2800" b="1" spc="600" dirty="0">
                <a:ln w="22225">
                  <a:solidFill>
                    <a:schemeClr val="accent2"/>
                  </a:solidFill>
                  <a:prstDash val="solid"/>
                </a:ln>
                <a:solidFill>
                  <a:srgbClr val="C00000"/>
                </a:solidFill>
              </a:rPr>
              <a:t>NEW</a:t>
            </a:r>
            <a:endParaRPr lang="en-US" b="1" spc="600" dirty="0">
              <a:solidFill>
                <a:srgbClr val="C00000"/>
              </a:solidFill>
            </a:endParaRPr>
          </a:p>
        </p:txBody>
      </p:sp>
      <p:sp>
        <p:nvSpPr>
          <p:cNvPr id="67" name="Arc 66">
            <a:extLst>
              <a:ext uri="{FF2B5EF4-FFF2-40B4-BE49-F238E27FC236}">
                <a16:creationId xmlns:a16="http://schemas.microsoft.com/office/drawing/2014/main" id="{9CB022BC-8892-ED4D-C121-8F7BD4A7CD23}"/>
              </a:ext>
            </a:extLst>
          </p:cNvPr>
          <p:cNvSpPr/>
          <p:nvPr/>
        </p:nvSpPr>
        <p:spPr>
          <a:xfrm rot="11129162">
            <a:off x="25539747" y="16826658"/>
            <a:ext cx="1279737" cy="527796"/>
          </a:xfrm>
          <a:prstGeom prst="arc">
            <a:avLst>
              <a:gd name="adj1" fmla="val 16200000"/>
              <a:gd name="adj2" fmla="val 21182302"/>
            </a:avLst>
          </a:prstGeom>
          <a:ln w="28575">
            <a:solidFill>
              <a:srgbClr val="FF000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8" name="TextBox 67">
            <a:extLst>
              <a:ext uri="{FF2B5EF4-FFF2-40B4-BE49-F238E27FC236}">
                <a16:creationId xmlns:a16="http://schemas.microsoft.com/office/drawing/2014/main" id="{D23D0E99-1B60-55D9-C63B-9D4C827B7221}"/>
              </a:ext>
            </a:extLst>
          </p:cNvPr>
          <p:cNvSpPr txBox="1"/>
          <p:nvPr/>
        </p:nvSpPr>
        <p:spPr>
          <a:xfrm>
            <a:off x="24552627" y="16694786"/>
            <a:ext cx="1152880" cy="523220"/>
          </a:xfrm>
          <a:prstGeom prst="rect">
            <a:avLst/>
          </a:prstGeom>
          <a:noFill/>
        </p:spPr>
        <p:txBody>
          <a:bodyPr wrap="none" rtlCol="0">
            <a:spAutoFit/>
          </a:bodyPr>
          <a:lstStyle/>
          <a:p>
            <a:r>
              <a:rPr lang="en-US" sz="2800" b="1" spc="600" dirty="0">
                <a:ln w="22225">
                  <a:solidFill>
                    <a:schemeClr val="accent2"/>
                  </a:solidFill>
                  <a:prstDash val="solid"/>
                </a:ln>
                <a:solidFill>
                  <a:srgbClr val="C00000"/>
                </a:solidFill>
              </a:rPr>
              <a:t>NEW</a:t>
            </a:r>
            <a:endParaRPr lang="en-US" b="1" spc="600" dirty="0">
              <a:solidFill>
                <a:srgbClr val="C00000"/>
              </a:solidFill>
            </a:endParaRPr>
          </a:p>
        </p:txBody>
      </p:sp>
      <p:sp>
        <p:nvSpPr>
          <p:cNvPr id="69" name="Arc 68">
            <a:extLst>
              <a:ext uri="{FF2B5EF4-FFF2-40B4-BE49-F238E27FC236}">
                <a16:creationId xmlns:a16="http://schemas.microsoft.com/office/drawing/2014/main" id="{082F21F6-5A67-9CF0-6FF1-9FB60B449EC4}"/>
              </a:ext>
            </a:extLst>
          </p:cNvPr>
          <p:cNvSpPr/>
          <p:nvPr/>
        </p:nvSpPr>
        <p:spPr>
          <a:xfrm rot="11129162">
            <a:off x="25539747" y="18078116"/>
            <a:ext cx="1279737" cy="527796"/>
          </a:xfrm>
          <a:prstGeom prst="arc">
            <a:avLst>
              <a:gd name="adj1" fmla="val 16200000"/>
              <a:gd name="adj2" fmla="val 21182302"/>
            </a:avLst>
          </a:prstGeom>
          <a:ln w="28575">
            <a:solidFill>
              <a:srgbClr val="FF000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0" name="TextBox 69">
            <a:extLst>
              <a:ext uri="{FF2B5EF4-FFF2-40B4-BE49-F238E27FC236}">
                <a16:creationId xmlns:a16="http://schemas.microsoft.com/office/drawing/2014/main" id="{1AFF8A78-8BD8-F2B4-5F19-851EB7492CDC}"/>
              </a:ext>
            </a:extLst>
          </p:cNvPr>
          <p:cNvSpPr txBox="1"/>
          <p:nvPr/>
        </p:nvSpPr>
        <p:spPr>
          <a:xfrm>
            <a:off x="24552627" y="17946244"/>
            <a:ext cx="1152880" cy="523220"/>
          </a:xfrm>
          <a:prstGeom prst="rect">
            <a:avLst/>
          </a:prstGeom>
          <a:noFill/>
        </p:spPr>
        <p:txBody>
          <a:bodyPr wrap="none" rtlCol="0">
            <a:spAutoFit/>
          </a:bodyPr>
          <a:lstStyle/>
          <a:p>
            <a:r>
              <a:rPr lang="en-US" sz="2800" b="1" spc="600" dirty="0">
                <a:ln w="22225">
                  <a:solidFill>
                    <a:schemeClr val="accent2"/>
                  </a:solidFill>
                  <a:prstDash val="solid"/>
                </a:ln>
                <a:solidFill>
                  <a:srgbClr val="C00000"/>
                </a:solidFill>
              </a:rPr>
              <a:t>NEW</a:t>
            </a:r>
            <a:endParaRPr lang="en-US" b="1" spc="600" dirty="0">
              <a:solidFill>
                <a:srgbClr val="C00000"/>
              </a:solidFill>
            </a:endParaRPr>
          </a:p>
        </p:txBody>
      </p:sp>
      <p:sp>
        <p:nvSpPr>
          <p:cNvPr id="79" name="Arc 78">
            <a:extLst>
              <a:ext uri="{FF2B5EF4-FFF2-40B4-BE49-F238E27FC236}">
                <a16:creationId xmlns:a16="http://schemas.microsoft.com/office/drawing/2014/main" id="{2E712500-C228-320F-7FA5-949F7AF94851}"/>
              </a:ext>
            </a:extLst>
          </p:cNvPr>
          <p:cNvSpPr/>
          <p:nvPr/>
        </p:nvSpPr>
        <p:spPr>
          <a:xfrm rot="11129162">
            <a:off x="25539747" y="21659565"/>
            <a:ext cx="1279737" cy="527796"/>
          </a:xfrm>
          <a:prstGeom prst="arc">
            <a:avLst>
              <a:gd name="adj1" fmla="val 16200000"/>
              <a:gd name="adj2" fmla="val 21182302"/>
            </a:avLst>
          </a:prstGeom>
          <a:ln w="28575">
            <a:solidFill>
              <a:srgbClr val="FF000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80" name="TextBox 79">
            <a:extLst>
              <a:ext uri="{FF2B5EF4-FFF2-40B4-BE49-F238E27FC236}">
                <a16:creationId xmlns:a16="http://schemas.microsoft.com/office/drawing/2014/main" id="{BD70FD7A-D8B2-5852-1CD6-AA48B1E66BF3}"/>
              </a:ext>
            </a:extLst>
          </p:cNvPr>
          <p:cNvSpPr txBox="1"/>
          <p:nvPr/>
        </p:nvSpPr>
        <p:spPr>
          <a:xfrm>
            <a:off x="24552627" y="21527693"/>
            <a:ext cx="1152880" cy="523220"/>
          </a:xfrm>
          <a:prstGeom prst="rect">
            <a:avLst/>
          </a:prstGeom>
          <a:noFill/>
        </p:spPr>
        <p:txBody>
          <a:bodyPr wrap="none" rtlCol="0">
            <a:spAutoFit/>
          </a:bodyPr>
          <a:lstStyle/>
          <a:p>
            <a:r>
              <a:rPr lang="en-US" sz="2800" b="1" spc="600" dirty="0">
                <a:ln w="22225">
                  <a:solidFill>
                    <a:schemeClr val="accent2"/>
                  </a:solidFill>
                  <a:prstDash val="solid"/>
                </a:ln>
                <a:solidFill>
                  <a:srgbClr val="C00000"/>
                </a:solidFill>
              </a:rPr>
              <a:t>NEW</a:t>
            </a:r>
            <a:endParaRPr lang="en-US" b="1" spc="600" dirty="0">
              <a:solidFill>
                <a:srgbClr val="C00000"/>
              </a:solidFill>
            </a:endParaRPr>
          </a:p>
        </p:txBody>
      </p:sp>
    </p:spTree>
    <p:extLst>
      <p:ext uri="{BB962C8B-B14F-4D97-AF65-F5344CB8AC3E}">
        <p14:creationId xmlns:p14="http://schemas.microsoft.com/office/powerpoint/2010/main" val="32706413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TextBox 25">
            <a:extLst>
              <a:ext uri="{FF2B5EF4-FFF2-40B4-BE49-F238E27FC236}">
                <a16:creationId xmlns:a16="http://schemas.microsoft.com/office/drawing/2014/main" id="{BD5F7B85-111C-D4A0-9432-6F1820FC92A6}"/>
              </a:ext>
            </a:extLst>
          </p:cNvPr>
          <p:cNvSpPr txBox="1"/>
          <p:nvPr/>
        </p:nvSpPr>
        <p:spPr>
          <a:xfrm>
            <a:off x="3720441" y="4113095"/>
            <a:ext cx="5245100" cy="461665"/>
          </a:xfrm>
          <a:prstGeom prst="rect">
            <a:avLst/>
          </a:prstGeom>
          <a:noFill/>
        </p:spPr>
        <p:txBody>
          <a:bodyPr wrap="square">
            <a:spAutoFit/>
          </a:bodyPr>
          <a:lstStyle/>
          <a:p>
            <a:r>
              <a:rPr lang="en-US" sz="2400" b="1" kern="0" dirty="0">
                <a:effectLst/>
                <a:latin typeface="Calibri" panose="020F0502020204030204" pitchFamily="34" charset="0"/>
                <a:ea typeface="Calibri" panose="020F0502020204030204" pitchFamily="34" charset="0"/>
                <a:cs typeface="Times New Roman" panose="02020603050405020304" pitchFamily="18" charset="0"/>
              </a:rPr>
              <a:t>OFFICE AND COMMERCIAL DISTRICTS </a:t>
            </a:r>
            <a:endParaRPr lang="en-US" sz="2400" b="1" dirty="0"/>
          </a:p>
        </p:txBody>
      </p:sp>
      <p:sp>
        <p:nvSpPr>
          <p:cNvPr id="27" name="TextBox 26">
            <a:extLst>
              <a:ext uri="{FF2B5EF4-FFF2-40B4-BE49-F238E27FC236}">
                <a16:creationId xmlns:a16="http://schemas.microsoft.com/office/drawing/2014/main" id="{26C4D7D4-9807-F9D3-45FB-52CA3F7F0493}"/>
              </a:ext>
            </a:extLst>
          </p:cNvPr>
          <p:cNvSpPr txBox="1"/>
          <p:nvPr/>
        </p:nvSpPr>
        <p:spPr>
          <a:xfrm>
            <a:off x="3720441" y="12469779"/>
            <a:ext cx="14030328" cy="3662541"/>
          </a:xfrm>
          <a:prstGeom prst="rect">
            <a:avLst/>
          </a:prstGeom>
          <a:noFill/>
        </p:spPr>
        <p:txBody>
          <a:bodyPr wrap="square">
            <a:spAutoFit/>
          </a:bodyPr>
          <a:lstStyle/>
          <a:p>
            <a:pPr marL="0" marR="0">
              <a:spcAft>
                <a:spcPts val="600"/>
              </a:spcAft>
            </a:pPr>
            <a:r>
              <a:rPr lang="en-US" sz="1600" dirty="0">
                <a:effectLst/>
                <a:latin typeface="Cambria" panose="02040503050406030204" pitchFamily="18" charset="0"/>
                <a:ea typeface="Cambria" panose="02040503050406030204" pitchFamily="18" charset="0"/>
                <a:cs typeface="Times New Roman" panose="02020603050405020304" pitchFamily="18" charset="0"/>
              </a:rPr>
              <a:t>(1) Shared access and parking areas:</a:t>
            </a:r>
          </a:p>
          <a:p>
            <a:pPr marL="228600" marR="0">
              <a:spcAft>
                <a:spcPts val="600"/>
              </a:spcAft>
            </a:pPr>
            <a:r>
              <a:rPr lang="en-US" sz="1600" dirty="0">
                <a:effectLst/>
                <a:latin typeface="Cambria" panose="02040503050406030204" pitchFamily="18" charset="0"/>
                <a:ea typeface="Cambria" panose="02040503050406030204" pitchFamily="18" charset="0"/>
                <a:cs typeface="Times New Roman" panose="02020603050405020304" pitchFamily="18" charset="0"/>
              </a:rPr>
              <a:t>(a)   No side interior building and parking area setbacks are required provided all of the following are met:</a:t>
            </a:r>
          </a:p>
          <a:p>
            <a:pPr marL="228600" marR="0">
              <a:spcAft>
                <a:spcPts val="600"/>
              </a:spcAft>
            </a:pPr>
            <a:r>
              <a:rPr lang="en-US" sz="1600" dirty="0">
                <a:effectLst/>
                <a:latin typeface="Cambria" panose="02040503050406030204" pitchFamily="18" charset="0"/>
                <a:ea typeface="Cambria" panose="02040503050406030204" pitchFamily="18" charset="0"/>
                <a:cs typeface="Times New Roman" panose="02020603050405020304" pitchFamily="18" charset="0"/>
              </a:rPr>
              <a:t>1.    Buildings on adjacent parcels, under separate ownership, are joined by a common wall.</a:t>
            </a:r>
          </a:p>
          <a:p>
            <a:pPr marL="228600" marR="0">
              <a:spcAft>
                <a:spcPts val="600"/>
              </a:spcAft>
            </a:pPr>
            <a:r>
              <a:rPr lang="en-US" sz="1600" dirty="0">
                <a:effectLst/>
                <a:latin typeface="Cambria" panose="02040503050406030204" pitchFamily="18" charset="0"/>
                <a:ea typeface="Cambria" panose="02040503050406030204" pitchFamily="18" charset="0"/>
                <a:cs typeface="Times New Roman" panose="02020603050405020304" pitchFamily="18" charset="0"/>
              </a:rPr>
              <a:t>2.   Parking areas and aisles are joined with adjacent parcel(s) under separate ownership.</a:t>
            </a:r>
          </a:p>
          <a:p>
            <a:pPr marL="228600" marR="0">
              <a:spcAft>
                <a:spcPts val="600"/>
              </a:spcAft>
            </a:pPr>
            <a:r>
              <a:rPr lang="en-US" sz="1600" dirty="0">
                <a:effectLst/>
                <a:latin typeface="Cambria" panose="02040503050406030204" pitchFamily="18" charset="0"/>
                <a:ea typeface="Cambria" panose="02040503050406030204" pitchFamily="18" charset="0"/>
                <a:cs typeface="Times New Roman" panose="02020603050405020304" pitchFamily="18" charset="0"/>
              </a:rPr>
              <a:t>3.   Curb cuts and driveways on principal roadways (collector and arterial streets) are shared in common parcels involved and a minimum spacing of one hundred fifty (150) feet is maintained, or access is provided by an approved frontage road.</a:t>
            </a:r>
          </a:p>
          <a:p>
            <a:pPr marL="228600" marR="0">
              <a:spcAft>
                <a:spcPts val="600"/>
              </a:spcAft>
            </a:pPr>
            <a:r>
              <a:rPr lang="en-US" sz="1600" dirty="0">
                <a:effectLst/>
                <a:latin typeface="Cambria" panose="02040503050406030204" pitchFamily="18" charset="0"/>
                <a:ea typeface="Cambria" panose="02040503050406030204" pitchFamily="18" charset="0"/>
                <a:cs typeface="Times New Roman" panose="02020603050405020304" pitchFamily="18" charset="0"/>
              </a:rPr>
              <a:t>4.    Easements and/or written assurances of cross access and a sharing of common facilities (stormwater system, solid waste container(s), lighting, landscaping, etc.), as may be applicable, common facilities from all property owners involved must be approved prior to the issuance of a building permit.</a:t>
            </a:r>
          </a:p>
          <a:p>
            <a:pPr marL="228600" marR="0">
              <a:spcAft>
                <a:spcPts val="600"/>
              </a:spcAft>
            </a:pPr>
            <a:r>
              <a:rPr lang="en-US" sz="1600" dirty="0">
                <a:effectLst/>
                <a:latin typeface="Cambria" panose="02040503050406030204" pitchFamily="18" charset="0"/>
                <a:ea typeface="Cambria" panose="02040503050406030204" pitchFamily="18" charset="0"/>
                <a:cs typeface="Times New Roman" panose="02020603050405020304" pitchFamily="18" charset="0"/>
              </a:rPr>
              <a:t>(b)   No interior side parking area setbacks are required, provided the requirements of subdivisions (8)(a)2. through 4. above are met.</a:t>
            </a:r>
          </a:p>
          <a:p>
            <a:pPr marL="0" marR="0">
              <a:spcAft>
                <a:spcPts val="600"/>
              </a:spcAft>
            </a:pPr>
            <a:r>
              <a:rPr lang="en-US" sz="1600" dirty="0">
                <a:effectLst/>
                <a:latin typeface="Cambria" panose="02040503050406030204" pitchFamily="18" charset="0"/>
                <a:ea typeface="Cambria" panose="02040503050406030204" pitchFamily="18" charset="0"/>
                <a:cs typeface="Times New Roman" panose="02020603050405020304" pitchFamily="18" charset="0"/>
              </a:rPr>
              <a:t>(2) Hotels/motels shall not exceed 75 rooms/units per acre in the CC district, 50 in HC.</a:t>
            </a:r>
          </a:p>
          <a:p>
            <a:pPr marL="0" marR="0">
              <a:spcAft>
                <a:spcPts val="600"/>
              </a:spcAft>
            </a:pPr>
            <a:r>
              <a:rPr lang="en-US" sz="1600" dirty="0">
                <a:effectLst/>
                <a:latin typeface="Cambria" panose="02040503050406030204" pitchFamily="18" charset="0"/>
                <a:ea typeface="Cambria" panose="02040503050406030204" pitchFamily="18" charset="0"/>
                <a:cs typeface="Times New Roman" panose="02020603050405020304" pitchFamily="18" charset="0"/>
              </a:rPr>
              <a:t>(3) Lots in commercial or industrial districts abutting a residential district shall provide a minimum building and parking setback of 25 feet unless the district requires a larger setback</a:t>
            </a:r>
          </a:p>
        </p:txBody>
      </p:sp>
      <p:graphicFrame>
        <p:nvGraphicFramePr>
          <p:cNvPr id="28" name="Table 27">
            <a:extLst>
              <a:ext uri="{FF2B5EF4-FFF2-40B4-BE49-F238E27FC236}">
                <a16:creationId xmlns:a16="http://schemas.microsoft.com/office/drawing/2014/main" id="{0B228E7E-02EA-DE9B-0DFA-16BBB729B0D1}"/>
              </a:ext>
            </a:extLst>
          </p:cNvPr>
          <p:cNvGraphicFramePr>
            <a:graphicFrameLocks noGrp="1"/>
          </p:cNvGraphicFramePr>
          <p:nvPr>
            <p:extLst>
              <p:ext uri="{D42A27DB-BD31-4B8C-83A1-F6EECF244321}">
                <p14:modId xmlns:p14="http://schemas.microsoft.com/office/powerpoint/2010/main" val="3409859204"/>
              </p:ext>
            </p:extLst>
          </p:nvPr>
        </p:nvGraphicFramePr>
        <p:xfrm>
          <a:off x="3720441" y="4574761"/>
          <a:ext cx="14030329" cy="7695638"/>
        </p:xfrm>
        <a:graphic>
          <a:graphicData uri="http://schemas.openxmlformats.org/drawingml/2006/table">
            <a:tbl>
              <a:tblPr firstRow="1" firstCol="1" bandRow="1">
                <a:tableStyleId>{72833802-FEF1-4C79-8D5D-14CF1EAF98D9}</a:tableStyleId>
              </a:tblPr>
              <a:tblGrid>
                <a:gridCol w="3279560">
                  <a:extLst>
                    <a:ext uri="{9D8B030D-6E8A-4147-A177-3AD203B41FA5}">
                      <a16:colId xmlns:a16="http://schemas.microsoft.com/office/drawing/2014/main" val="1980773559"/>
                    </a:ext>
                  </a:extLst>
                </a:gridCol>
                <a:gridCol w="1640740">
                  <a:extLst>
                    <a:ext uri="{9D8B030D-6E8A-4147-A177-3AD203B41FA5}">
                      <a16:colId xmlns:a16="http://schemas.microsoft.com/office/drawing/2014/main" val="4272996180"/>
                    </a:ext>
                  </a:extLst>
                </a:gridCol>
                <a:gridCol w="1987321">
                  <a:extLst>
                    <a:ext uri="{9D8B030D-6E8A-4147-A177-3AD203B41FA5}">
                      <a16:colId xmlns:a16="http://schemas.microsoft.com/office/drawing/2014/main" val="1877533063"/>
                    </a:ext>
                  </a:extLst>
                </a:gridCol>
                <a:gridCol w="2073727">
                  <a:extLst>
                    <a:ext uri="{9D8B030D-6E8A-4147-A177-3AD203B41FA5}">
                      <a16:colId xmlns:a16="http://schemas.microsoft.com/office/drawing/2014/main" val="1910824483"/>
                    </a:ext>
                  </a:extLst>
                </a:gridCol>
                <a:gridCol w="1987321">
                  <a:extLst>
                    <a:ext uri="{9D8B030D-6E8A-4147-A177-3AD203B41FA5}">
                      <a16:colId xmlns:a16="http://schemas.microsoft.com/office/drawing/2014/main" val="72276191"/>
                    </a:ext>
                  </a:extLst>
                </a:gridCol>
                <a:gridCol w="1996921">
                  <a:extLst>
                    <a:ext uri="{9D8B030D-6E8A-4147-A177-3AD203B41FA5}">
                      <a16:colId xmlns:a16="http://schemas.microsoft.com/office/drawing/2014/main" val="1508731329"/>
                    </a:ext>
                  </a:extLst>
                </a:gridCol>
                <a:gridCol w="1064739">
                  <a:extLst>
                    <a:ext uri="{9D8B030D-6E8A-4147-A177-3AD203B41FA5}">
                      <a16:colId xmlns:a16="http://schemas.microsoft.com/office/drawing/2014/main" val="1958674207"/>
                    </a:ext>
                  </a:extLst>
                </a:gridCol>
              </a:tblGrid>
              <a:tr h="478501">
                <a:tc>
                  <a:txBody>
                    <a:bodyPr/>
                    <a:lstStyle/>
                    <a:p>
                      <a:pPr marL="0" marR="0">
                        <a:spcBef>
                          <a:spcPts val="0"/>
                        </a:spcBef>
                        <a:spcAft>
                          <a:spcPts val="0"/>
                        </a:spcAft>
                      </a:pPr>
                      <a:r>
                        <a:rPr lang="en-US" sz="1600" b="1" kern="100" dirty="0">
                          <a:effectLst/>
                          <a:latin typeface="Cambria" panose="02040503050406030204" pitchFamily="18" charset="0"/>
                          <a:ea typeface="Cambria" panose="02040503050406030204" pitchFamily="18" charset="0"/>
                        </a:rPr>
                        <a:t> </a:t>
                      </a:r>
                      <a:endParaRPr lang="en-US" sz="1600" b="1" kern="100" dirty="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nchor="b"/>
                </a:tc>
                <a:tc>
                  <a:txBody>
                    <a:bodyPr/>
                    <a:lstStyle/>
                    <a:p>
                      <a:pPr marL="0" marR="0" algn="ctr">
                        <a:spcBef>
                          <a:spcPts val="0"/>
                        </a:spcBef>
                        <a:spcAft>
                          <a:spcPts val="0"/>
                        </a:spcAft>
                      </a:pPr>
                      <a:r>
                        <a:rPr lang="en-US" sz="1600" b="1" kern="100" dirty="0">
                          <a:effectLst/>
                          <a:latin typeface="Cambria" panose="02040503050406030204" pitchFamily="18" charset="0"/>
                          <a:ea typeface="Cambria" panose="02040503050406030204" pitchFamily="18" charset="0"/>
                        </a:rPr>
                        <a:t>OP</a:t>
                      </a:r>
                      <a:endParaRPr lang="en-US" sz="1600" b="1" kern="100" dirty="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nchor="b"/>
                </a:tc>
                <a:tc>
                  <a:txBody>
                    <a:bodyPr/>
                    <a:lstStyle/>
                    <a:p>
                      <a:pPr marL="0" marR="0" algn="ctr">
                        <a:spcBef>
                          <a:spcPts val="0"/>
                        </a:spcBef>
                        <a:spcAft>
                          <a:spcPts val="0"/>
                        </a:spcAft>
                      </a:pPr>
                      <a:r>
                        <a:rPr lang="en-US" sz="1600" b="1" kern="100">
                          <a:effectLst/>
                          <a:latin typeface="Cambria" panose="02040503050406030204" pitchFamily="18" charset="0"/>
                          <a:ea typeface="Cambria" panose="02040503050406030204" pitchFamily="18" charset="0"/>
                        </a:rPr>
                        <a:t>RC</a:t>
                      </a:r>
                      <a:endParaRPr lang="en-US" sz="1600" b="1"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nchor="b"/>
                </a:tc>
                <a:tc>
                  <a:txBody>
                    <a:bodyPr/>
                    <a:lstStyle/>
                    <a:p>
                      <a:pPr marL="0" marR="0" algn="ctr">
                        <a:spcBef>
                          <a:spcPts val="0"/>
                        </a:spcBef>
                        <a:spcAft>
                          <a:spcPts val="0"/>
                        </a:spcAft>
                      </a:pPr>
                      <a:r>
                        <a:rPr lang="en-US" sz="1600" b="1" kern="100" dirty="0">
                          <a:effectLst/>
                          <a:latin typeface="Cambria" panose="02040503050406030204" pitchFamily="18" charset="0"/>
                          <a:ea typeface="Cambria" panose="02040503050406030204" pitchFamily="18" charset="0"/>
                        </a:rPr>
                        <a:t>NC</a:t>
                      </a:r>
                      <a:endParaRPr lang="en-US" sz="1600" b="1" kern="100" dirty="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nchor="b"/>
                </a:tc>
                <a:tc>
                  <a:txBody>
                    <a:bodyPr/>
                    <a:lstStyle/>
                    <a:p>
                      <a:pPr marL="0" marR="0" algn="ctr">
                        <a:spcBef>
                          <a:spcPts val="0"/>
                        </a:spcBef>
                        <a:spcAft>
                          <a:spcPts val="0"/>
                        </a:spcAft>
                      </a:pPr>
                      <a:r>
                        <a:rPr lang="en-US" sz="1600" b="1" kern="100">
                          <a:effectLst/>
                          <a:latin typeface="Cambria" panose="02040503050406030204" pitchFamily="18" charset="0"/>
                          <a:ea typeface="Cambria" panose="02040503050406030204" pitchFamily="18" charset="0"/>
                        </a:rPr>
                        <a:t>CC</a:t>
                      </a:r>
                      <a:endParaRPr lang="en-US" sz="1600" b="1"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nchor="b"/>
                </a:tc>
                <a:tc>
                  <a:txBody>
                    <a:bodyPr/>
                    <a:lstStyle/>
                    <a:p>
                      <a:pPr marL="0" marR="0" algn="ctr">
                        <a:spcBef>
                          <a:spcPts val="0"/>
                        </a:spcBef>
                        <a:spcAft>
                          <a:spcPts val="0"/>
                        </a:spcAft>
                      </a:pPr>
                      <a:r>
                        <a:rPr lang="en-US" sz="1600" b="1" kern="100">
                          <a:effectLst/>
                          <a:latin typeface="Cambria" panose="02040503050406030204" pitchFamily="18" charset="0"/>
                          <a:ea typeface="Cambria" panose="02040503050406030204" pitchFamily="18" charset="0"/>
                        </a:rPr>
                        <a:t>HC</a:t>
                      </a:r>
                      <a:endParaRPr lang="en-US" sz="1600" b="1"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nchor="b"/>
                </a:tc>
                <a:tc>
                  <a:txBody>
                    <a:bodyPr/>
                    <a:lstStyle/>
                    <a:p>
                      <a:pPr marL="0" marR="0" algn="ctr">
                        <a:spcBef>
                          <a:spcPts val="0"/>
                        </a:spcBef>
                        <a:spcAft>
                          <a:spcPts val="0"/>
                        </a:spcAft>
                      </a:pPr>
                      <a:r>
                        <a:rPr lang="en-US" sz="1600" b="1" kern="100" dirty="0">
                          <a:effectLst/>
                          <a:latin typeface="Cambria" panose="02040503050406030204" pitchFamily="18" charset="0"/>
                          <a:ea typeface="Cambria" panose="02040503050406030204" pitchFamily="18" charset="0"/>
                        </a:rPr>
                        <a:t>GC</a:t>
                      </a:r>
                      <a:endParaRPr lang="en-US" sz="1600" b="1" kern="100" dirty="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nchor="b"/>
                </a:tc>
                <a:extLst>
                  <a:ext uri="{0D108BD9-81ED-4DB2-BD59-A6C34878D82A}">
                    <a16:rowId xmlns:a16="http://schemas.microsoft.com/office/drawing/2014/main" val="3871058515"/>
                  </a:ext>
                </a:extLst>
              </a:tr>
              <a:tr h="471163">
                <a:tc>
                  <a:txBody>
                    <a:bodyPr/>
                    <a:lstStyle/>
                    <a:p>
                      <a:pPr marL="0" marR="0">
                        <a:spcBef>
                          <a:spcPts val="0"/>
                        </a:spcBef>
                        <a:spcAft>
                          <a:spcPts val="0"/>
                        </a:spcAft>
                      </a:pPr>
                      <a:r>
                        <a:rPr lang="en-US" sz="1600" b="0" kern="100">
                          <a:effectLst/>
                          <a:latin typeface="Cambria" panose="02040503050406030204" pitchFamily="18" charset="0"/>
                          <a:ea typeface="Cambria" panose="02040503050406030204" pitchFamily="18" charset="0"/>
                        </a:rPr>
                        <a:t>Minimum lot area (sq. ft.)</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600" b="0" kern="100">
                          <a:effectLst/>
                          <a:latin typeface="Cambria" panose="02040503050406030204" pitchFamily="18" charset="0"/>
                          <a:ea typeface="Cambria" panose="02040503050406030204" pitchFamily="18" charset="0"/>
                        </a:rPr>
                        <a:t>10,000 </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600" b="0" kern="100">
                          <a:effectLst/>
                          <a:latin typeface="Cambria" panose="02040503050406030204" pitchFamily="18" charset="0"/>
                          <a:ea typeface="Cambria" panose="02040503050406030204" pitchFamily="18" charset="0"/>
                        </a:rPr>
                        <a:t>15,000 </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600" b="0" kern="100">
                          <a:effectLst/>
                          <a:latin typeface="Cambria" panose="02040503050406030204" pitchFamily="18" charset="0"/>
                          <a:ea typeface="Cambria" panose="02040503050406030204" pitchFamily="18" charset="0"/>
                        </a:rPr>
                        <a:t>10,000 </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600" b="0" kern="100">
                          <a:effectLst/>
                          <a:latin typeface="Cambria" panose="02040503050406030204" pitchFamily="18" charset="0"/>
                          <a:ea typeface="Cambria" panose="02040503050406030204" pitchFamily="18" charset="0"/>
                        </a:rPr>
                        <a:t>12,500 </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600" b="0" kern="100">
                          <a:effectLst/>
                          <a:latin typeface="Cambria" panose="02040503050406030204" pitchFamily="18" charset="0"/>
                          <a:ea typeface="Cambria" panose="02040503050406030204" pitchFamily="18" charset="0"/>
                        </a:rPr>
                        <a:t>15,625 </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600" b="0" kern="100">
                          <a:effectLst/>
                          <a:latin typeface="Cambria" panose="02040503050406030204" pitchFamily="18" charset="0"/>
                          <a:ea typeface="Cambria" panose="02040503050406030204" pitchFamily="18" charset="0"/>
                        </a:rPr>
                        <a:t>15,000 </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089790628"/>
                  </a:ext>
                </a:extLst>
              </a:tr>
              <a:tr h="471163">
                <a:tc>
                  <a:txBody>
                    <a:bodyPr/>
                    <a:lstStyle/>
                    <a:p>
                      <a:pPr marL="0" marR="0">
                        <a:spcBef>
                          <a:spcPts val="0"/>
                        </a:spcBef>
                        <a:spcAft>
                          <a:spcPts val="0"/>
                        </a:spcAft>
                      </a:pPr>
                      <a:r>
                        <a:rPr lang="en-US" sz="1600" b="0" kern="100">
                          <a:effectLst/>
                          <a:latin typeface="Cambria" panose="02040503050406030204" pitchFamily="18" charset="0"/>
                          <a:ea typeface="Cambria" panose="02040503050406030204" pitchFamily="18" charset="0"/>
                        </a:rPr>
                        <a:t>Minimum lot width (ft.)</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600" b="0" kern="100">
                          <a:effectLst/>
                          <a:latin typeface="Cambria" panose="02040503050406030204" pitchFamily="18" charset="0"/>
                          <a:ea typeface="Cambria" panose="02040503050406030204" pitchFamily="18" charset="0"/>
                        </a:rPr>
                        <a:t>100’</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600" b="0" kern="100">
                          <a:effectLst/>
                          <a:latin typeface="Cambria" panose="02040503050406030204" pitchFamily="18" charset="0"/>
                          <a:ea typeface="Cambria" panose="02040503050406030204" pitchFamily="18" charset="0"/>
                        </a:rPr>
                        <a:t>100’</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600" b="0" kern="100">
                          <a:effectLst/>
                          <a:latin typeface="Cambria" panose="02040503050406030204" pitchFamily="18" charset="0"/>
                          <a:ea typeface="Cambria" panose="02040503050406030204" pitchFamily="18" charset="0"/>
                        </a:rPr>
                        <a:t>100’</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600" b="0" kern="100">
                          <a:effectLst/>
                          <a:latin typeface="Cambria" panose="02040503050406030204" pitchFamily="18" charset="0"/>
                          <a:ea typeface="Cambria" panose="02040503050406030204" pitchFamily="18" charset="0"/>
                        </a:rPr>
                        <a:t>100’</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600" b="0" kern="100">
                          <a:effectLst/>
                          <a:latin typeface="Cambria" panose="02040503050406030204" pitchFamily="18" charset="0"/>
                          <a:ea typeface="Cambria" panose="02040503050406030204" pitchFamily="18" charset="0"/>
                        </a:rPr>
                        <a:t>125’</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600" b="0" kern="100">
                          <a:effectLst/>
                          <a:latin typeface="Cambria" panose="02040503050406030204" pitchFamily="18" charset="0"/>
                          <a:ea typeface="Cambria" panose="02040503050406030204" pitchFamily="18" charset="0"/>
                        </a:rPr>
                        <a:t>100’</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565366581"/>
                  </a:ext>
                </a:extLst>
              </a:tr>
              <a:tr h="471163">
                <a:tc>
                  <a:txBody>
                    <a:bodyPr/>
                    <a:lstStyle/>
                    <a:p>
                      <a:pPr marL="0" marR="0">
                        <a:spcBef>
                          <a:spcPts val="0"/>
                        </a:spcBef>
                        <a:spcAft>
                          <a:spcPts val="0"/>
                        </a:spcAft>
                      </a:pPr>
                      <a:r>
                        <a:rPr lang="en-US" sz="1600" b="0" kern="100">
                          <a:effectLst/>
                          <a:latin typeface="Cambria" panose="02040503050406030204" pitchFamily="18" charset="0"/>
                          <a:ea typeface="Cambria" panose="02040503050406030204" pitchFamily="18" charset="0"/>
                        </a:rPr>
                        <a:t>Minimum lot depth (ft.)</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600" b="0" kern="100">
                          <a:effectLst/>
                          <a:latin typeface="Cambria" panose="02040503050406030204" pitchFamily="18" charset="0"/>
                          <a:ea typeface="Cambria" panose="02040503050406030204" pitchFamily="18" charset="0"/>
                        </a:rPr>
                        <a:t>100’</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600" b="0" kern="100">
                          <a:effectLst/>
                          <a:latin typeface="Cambria" panose="02040503050406030204" pitchFamily="18" charset="0"/>
                          <a:ea typeface="Cambria" panose="02040503050406030204" pitchFamily="18" charset="0"/>
                        </a:rPr>
                        <a:t>150’</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600" b="0" kern="100">
                          <a:effectLst/>
                          <a:latin typeface="Cambria" panose="02040503050406030204" pitchFamily="18" charset="0"/>
                          <a:ea typeface="Cambria" panose="02040503050406030204" pitchFamily="18" charset="0"/>
                        </a:rPr>
                        <a:t>100’</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600" b="0" kern="100">
                          <a:effectLst/>
                          <a:latin typeface="Cambria" panose="02040503050406030204" pitchFamily="18" charset="0"/>
                          <a:ea typeface="Cambria" panose="02040503050406030204" pitchFamily="18" charset="0"/>
                        </a:rPr>
                        <a:t>125’</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600" b="0" kern="100">
                          <a:effectLst/>
                          <a:latin typeface="Cambria" panose="02040503050406030204" pitchFamily="18" charset="0"/>
                          <a:ea typeface="Cambria" panose="02040503050406030204" pitchFamily="18" charset="0"/>
                        </a:rPr>
                        <a:t>125’</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600" b="0" kern="100">
                          <a:effectLst/>
                          <a:latin typeface="Cambria" panose="02040503050406030204" pitchFamily="18" charset="0"/>
                          <a:ea typeface="Cambria" panose="02040503050406030204" pitchFamily="18" charset="0"/>
                        </a:rPr>
                        <a:t>150’</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848572013"/>
                  </a:ext>
                </a:extLst>
              </a:tr>
              <a:tr h="471163">
                <a:tc>
                  <a:txBody>
                    <a:bodyPr/>
                    <a:lstStyle/>
                    <a:p>
                      <a:pPr marL="0" marR="0">
                        <a:spcBef>
                          <a:spcPts val="0"/>
                        </a:spcBef>
                        <a:spcAft>
                          <a:spcPts val="0"/>
                        </a:spcAft>
                      </a:pPr>
                      <a:r>
                        <a:rPr lang="en-US" sz="1600" b="0" kern="100">
                          <a:effectLst/>
                          <a:latin typeface="Cambria" panose="02040503050406030204" pitchFamily="18" charset="0"/>
                          <a:ea typeface="Cambria" panose="02040503050406030204" pitchFamily="18" charset="0"/>
                        </a:rPr>
                        <a:t>Maximum building coverage (%)</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600" b="0" kern="100">
                          <a:effectLst/>
                          <a:latin typeface="Cambria" panose="02040503050406030204" pitchFamily="18" charset="0"/>
                          <a:ea typeface="Cambria" panose="02040503050406030204" pitchFamily="18" charset="0"/>
                        </a:rPr>
                        <a:t>25%</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600" b="0" kern="100">
                          <a:effectLst/>
                          <a:latin typeface="Cambria" panose="02040503050406030204" pitchFamily="18" charset="0"/>
                          <a:ea typeface="Cambria" panose="02040503050406030204" pitchFamily="18" charset="0"/>
                        </a:rPr>
                        <a:t>35%</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600" b="0" kern="100">
                          <a:effectLst/>
                          <a:latin typeface="Cambria" panose="02040503050406030204" pitchFamily="18" charset="0"/>
                          <a:ea typeface="Cambria" panose="02040503050406030204" pitchFamily="18" charset="0"/>
                        </a:rPr>
                        <a:t>30%</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600" b="0" kern="100">
                          <a:effectLst/>
                          <a:latin typeface="Cambria" panose="02040503050406030204" pitchFamily="18" charset="0"/>
                          <a:ea typeface="Cambria" panose="02040503050406030204" pitchFamily="18" charset="0"/>
                        </a:rPr>
                        <a:t>35%</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600" b="0" kern="100">
                          <a:effectLst/>
                          <a:latin typeface="Cambria" panose="02040503050406030204" pitchFamily="18" charset="0"/>
                          <a:ea typeface="Cambria" panose="02040503050406030204" pitchFamily="18" charset="0"/>
                        </a:rPr>
                        <a:t>35%</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600" b="0" kern="100">
                          <a:effectLst/>
                          <a:latin typeface="Cambria" panose="02040503050406030204" pitchFamily="18" charset="0"/>
                          <a:ea typeface="Cambria" panose="02040503050406030204" pitchFamily="18" charset="0"/>
                        </a:rPr>
                        <a:t>50%</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311387192"/>
                  </a:ext>
                </a:extLst>
              </a:tr>
              <a:tr h="770180">
                <a:tc>
                  <a:txBody>
                    <a:bodyPr/>
                    <a:lstStyle/>
                    <a:p>
                      <a:pPr marL="0" marR="0">
                        <a:spcBef>
                          <a:spcPts val="0"/>
                        </a:spcBef>
                        <a:spcAft>
                          <a:spcPts val="0"/>
                        </a:spcAft>
                      </a:pPr>
                      <a:r>
                        <a:rPr lang="en-US" sz="1600" b="0" kern="100">
                          <a:effectLst/>
                          <a:latin typeface="Cambria" panose="02040503050406030204" pitchFamily="18" charset="0"/>
                          <a:ea typeface="Cambria" panose="02040503050406030204" pitchFamily="18" charset="0"/>
                        </a:rPr>
                        <a:t>Minimum floor area (sq. ft.)</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600" b="0" kern="100">
                          <a:effectLst/>
                          <a:latin typeface="Cambria" panose="02040503050406030204" pitchFamily="18" charset="0"/>
                          <a:ea typeface="Cambria" panose="02040503050406030204" pitchFamily="18" charset="0"/>
                        </a:rPr>
                        <a:t>300 </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600" b="0" kern="100">
                          <a:effectLst/>
                          <a:latin typeface="Cambria" panose="02040503050406030204" pitchFamily="18" charset="0"/>
                          <a:ea typeface="Cambria" panose="02040503050406030204" pitchFamily="18" charset="0"/>
                        </a:rPr>
                        <a:t>300 </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600" b="0" kern="100">
                          <a:effectLst/>
                          <a:latin typeface="Cambria" panose="02040503050406030204" pitchFamily="18" charset="0"/>
                          <a:ea typeface="Cambria" panose="02040503050406030204" pitchFamily="18" charset="0"/>
                        </a:rPr>
                        <a:t>300 </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600" b="0" kern="100">
                          <a:effectLst/>
                          <a:latin typeface="Cambria" panose="02040503050406030204" pitchFamily="18" charset="0"/>
                          <a:ea typeface="Cambria" panose="02040503050406030204" pitchFamily="18" charset="0"/>
                        </a:rPr>
                        <a:t>300</a:t>
                      </a:r>
                    </a:p>
                    <a:p>
                      <a:pPr marL="0" marR="0" algn="ctr">
                        <a:spcBef>
                          <a:spcPts val="0"/>
                        </a:spcBef>
                        <a:spcAft>
                          <a:spcPts val="0"/>
                        </a:spcAft>
                      </a:pPr>
                      <a:r>
                        <a:rPr lang="en-US" sz="1600" b="0" kern="100">
                          <a:effectLst/>
                          <a:latin typeface="Cambria" panose="02040503050406030204" pitchFamily="18" charset="0"/>
                          <a:ea typeface="Cambria" panose="02040503050406030204" pitchFamily="18" charset="0"/>
                        </a:rPr>
                        <a:t>280 hotel/motel or efficiency units </a:t>
                      </a:r>
                      <a:r>
                        <a:rPr lang="en-US" sz="1600" b="0" kern="100" baseline="30000">
                          <a:effectLst/>
                          <a:latin typeface="Cambria" panose="02040503050406030204" pitchFamily="18" charset="0"/>
                          <a:ea typeface="Cambria" panose="02040503050406030204" pitchFamily="18" charset="0"/>
                        </a:rPr>
                        <a:t>(2)</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600" b="0" kern="100">
                          <a:effectLst/>
                          <a:latin typeface="Cambria" panose="02040503050406030204" pitchFamily="18" charset="0"/>
                          <a:ea typeface="Cambria" panose="02040503050406030204" pitchFamily="18" charset="0"/>
                        </a:rPr>
                        <a:t>300 </a:t>
                      </a:r>
                    </a:p>
                    <a:p>
                      <a:pPr marL="0" marR="0" algn="ctr">
                        <a:spcBef>
                          <a:spcPts val="0"/>
                        </a:spcBef>
                        <a:spcAft>
                          <a:spcPts val="0"/>
                        </a:spcAft>
                      </a:pPr>
                      <a:r>
                        <a:rPr lang="en-US" sz="1600" b="0" kern="100">
                          <a:effectLst/>
                          <a:latin typeface="Cambria" panose="02040503050406030204" pitchFamily="18" charset="0"/>
                          <a:ea typeface="Cambria" panose="02040503050406030204" pitchFamily="18" charset="0"/>
                        </a:rPr>
                        <a:t>280 hotel/motel or efficiency units </a:t>
                      </a:r>
                      <a:r>
                        <a:rPr lang="en-US" sz="1600" b="0" kern="100" baseline="30000">
                          <a:effectLst/>
                          <a:latin typeface="Cambria" panose="02040503050406030204" pitchFamily="18" charset="0"/>
                          <a:ea typeface="Cambria" panose="02040503050406030204" pitchFamily="18" charset="0"/>
                        </a:rPr>
                        <a:t>(2)</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600" b="0" kern="100">
                          <a:effectLst/>
                          <a:latin typeface="Cambria" panose="02040503050406030204" pitchFamily="18" charset="0"/>
                          <a:ea typeface="Cambria" panose="02040503050406030204" pitchFamily="18" charset="0"/>
                        </a:rPr>
                        <a:t>300 </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490634079"/>
                  </a:ext>
                </a:extLst>
              </a:tr>
              <a:tr h="235582">
                <a:tc>
                  <a:txBody>
                    <a:bodyPr/>
                    <a:lstStyle/>
                    <a:p>
                      <a:pPr marL="0" marR="0">
                        <a:spcBef>
                          <a:spcPts val="0"/>
                        </a:spcBef>
                        <a:spcAft>
                          <a:spcPts val="0"/>
                        </a:spcAft>
                      </a:pPr>
                      <a:r>
                        <a:rPr lang="en-US" sz="1600" b="0" kern="100">
                          <a:effectLst/>
                          <a:latin typeface="Cambria" panose="02040503050406030204" pitchFamily="18" charset="0"/>
                          <a:ea typeface="Cambria" panose="02040503050406030204" pitchFamily="18" charset="0"/>
                        </a:rPr>
                        <a:t>Maximum height (ft.)</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600" b="0" kern="100">
                          <a:effectLst/>
                          <a:latin typeface="Cambria" panose="02040503050406030204" pitchFamily="18" charset="0"/>
                          <a:ea typeface="Cambria" panose="02040503050406030204" pitchFamily="18" charset="0"/>
                        </a:rPr>
                        <a:t>25’</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600" b="0" kern="100">
                          <a:effectLst/>
                          <a:latin typeface="Cambria" panose="02040503050406030204" pitchFamily="18" charset="0"/>
                          <a:ea typeface="Cambria" panose="02040503050406030204" pitchFamily="18" charset="0"/>
                        </a:rPr>
                        <a:t>25’</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600" b="0" kern="100">
                          <a:effectLst/>
                          <a:latin typeface="Cambria" panose="02040503050406030204" pitchFamily="18" charset="0"/>
                          <a:ea typeface="Cambria" panose="02040503050406030204" pitchFamily="18" charset="0"/>
                        </a:rPr>
                        <a:t>25’</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600" b="0" kern="100">
                          <a:effectLst/>
                          <a:latin typeface="Cambria" panose="02040503050406030204" pitchFamily="18" charset="0"/>
                          <a:ea typeface="Cambria" panose="02040503050406030204" pitchFamily="18" charset="0"/>
                        </a:rPr>
                        <a:t>70’</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600" b="0" kern="100">
                          <a:effectLst/>
                          <a:latin typeface="Cambria" panose="02040503050406030204" pitchFamily="18" charset="0"/>
                          <a:ea typeface="Cambria" panose="02040503050406030204" pitchFamily="18" charset="0"/>
                        </a:rPr>
                        <a:t>40’</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600" b="0" kern="100">
                          <a:effectLst/>
                          <a:latin typeface="Cambria" panose="02040503050406030204" pitchFamily="18" charset="0"/>
                          <a:ea typeface="Cambria" panose="02040503050406030204" pitchFamily="18" charset="0"/>
                        </a:rPr>
                        <a:t>40’</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80134983"/>
                  </a:ext>
                </a:extLst>
              </a:tr>
              <a:tr h="471163">
                <a:tc>
                  <a:txBody>
                    <a:bodyPr/>
                    <a:lstStyle/>
                    <a:p>
                      <a:pPr marL="0" marR="0">
                        <a:spcBef>
                          <a:spcPts val="0"/>
                        </a:spcBef>
                        <a:spcAft>
                          <a:spcPts val="0"/>
                        </a:spcAft>
                      </a:pPr>
                      <a:r>
                        <a:rPr lang="en-US" sz="1600" b="0" kern="100">
                          <a:effectLst/>
                          <a:latin typeface="Cambria" panose="02040503050406030204" pitchFamily="18" charset="0"/>
                          <a:ea typeface="Cambria" panose="02040503050406030204" pitchFamily="18" charset="0"/>
                        </a:rPr>
                        <a:t>BUILDING SETBACKS: </a:t>
                      </a:r>
                      <a:r>
                        <a:rPr lang="en-US" sz="1600" b="0" kern="100" baseline="30000">
                          <a:effectLst/>
                          <a:latin typeface="Cambria" panose="02040503050406030204" pitchFamily="18" charset="0"/>
                          <a:ea typeface="Cambria" panose="02040503050406030204" pitchFamily="18" charset="0"/>
                        </a:rPr>
                        <a:t>(3)</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600" b="0" kern="100">
                          <a:effectLst/>
                          <a:latin typeface="Cambria" panose="02040503050406030204" pitchFamily="18" charset="0"/>
                          <a:ea typeface="Cambria" panose="02040503050406030204" pitchFamily="18" charset="0"/>
                        </a:rPr>
                        <a:t> </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600" b="0" kern="100">
                          <a:effectLst/>
                          <a:latin typeface="Cambria" panose="02040503050406030204" pitchFamily="18" charset="0"/>
                          <a:ea typeface="Cambria" panose="02040503050406030204" pitchFamily="18" charset="0"/>
                        </a:rPr>
                        <a:t> </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600" b="0" kern="100">
                          <a:effectLst/>
                          <a:latin typeface="Cambria" panose="02040503050406030204" pitchFamily="18" charset="0"/>
                          <a:ea typeface="Cambria" panose="02040503050406030204" pitchFamily="18" charset="0"/>
                        </a:rPr>
                        <a:t> </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600" b="0" kern="100">
                          <a:effectLst/>
                          <a:latin typeface="Cambria" panose="02040503050406030204" pitchFamily="18" charset="0"/>
                          <a:ea typeface="Cambria" panose="02040503050406030204" pitchFamily="18" charset="0"/>
                        </a:rPr>
                        <a:t> </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600" b="0" kern="100">
                          <a:effectLst/>
                          <a:latin typeface="Cambria" panose="02040503050406030204" pitchFamily="18" charset="0"/>
                          <a:ea typeface="Cambria" panose="02040503050406030204" pitchFamily="18" charset="0"/>
                        </a:rPr>
                        <a:t> </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600" b="0" kern="100">
                          <a:effectLst/>
                          <a:latin typeface="Cambria" panose="02040503050406030204" pitchFamily="18" charset="0"/>
                          <a:ea typeface="Cambria" panose="02040503050406030204" pitchFamily="18" charset="0"/>
                        </a:rPr>
                        <a:t> </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979405916"/>
                  </a:ext>
                </a:extLst>
              </a:tr>
              <a:tr h="706745">
                <a:tc>
                  <a:txBody>
                    <a:bodyPr/>
                    <a:lstStyle/>
                    <a:p>
                      <a:pPr marL="0" marR="0">
                        <a:spcBef>
                          <a:spcPts val="0"/>
                        </a:spcBef>
                        <a:spcAft>
                          <a:spcPts val="0"/>
                        </a:spcAft>
                      </a:pPr>
                      <a:r>
                        <a:rPr lang="en-US" sz="1600" b="0" kern="100">
                          <a:effectLst/>
                          <a:latin typeface="Cambria" panose="02040503050406030204" pitchFamily="18" charset="0"/>
                          <a:ea typeface="Cambria" panose="02040503050406030204" pitchFamily="18" charset="0"/>
                        </a:rPr>
                        <a:t>Front setback </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600" b="0" kern="100">
                          <a:effectLst/>
                          <a:latin typeface="Cambria" panose="02040503050406030204" pitchFamily="18" charset="0"/>
                          <a:ea typeface="Cambria" panose="02040503050406030204" pitchFamily="18" charset="0"/>
                        </a:rPr>
                        <a:t>30’</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600" b="0" kern="100">
                          <a:effectLst/>
                          <a:latin typeface="Cambria" panose="02040503050406030204" pitchFamily="18" charset="0"/>
                          <a:ea typeface="Cambria" panose="02040503050406030204" pitchFamily="18" charset="0"/>
                        </a:rPr>
                        <a:t>40’ (30’ along arterial roads)</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600" b="0" kern="100">
                          <a:effectLst/>
                          <a:latin typeface="Cambria" panose="02040503050406030204" pitchFamily="18" charset="0"/>
                          <a:ea typeface="Cambria" panose="02040503050406030204" pitchFamily="18" charset="0"/>
                        </a:rPr>
                        <a:t>30’</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600" b="0" kern="100">
                          <a:effectLst/>
                          <a:latin typeface="Cambria" panose="02040503050406030204" pitchFamily="18" charset="0"/>
                          <a:ea typeface="Cambria" panose="02040503050406030204" pitchFamily="18" charset="0"/>
                        </a:rPr>
                        <a:t>30’</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600" b="0" kern="100">
                          <a:effectLst/>
                          <a:latin typeface="Cambria" panose="02040503050406030204" pitchFamily="18" charset="0"/>
                          <a:ea typeface="Cambria" panose="02040503050406030204" pitchFamily="18" charset="0"/>
                        </a:rPr>
                        <a:t>50’</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600" b="0" kern="100">
                          <a:effectLst/>
                          <a:latin typeface="Cambria" panose="02040503050406030204" pitchFamily="18" charset="0"/>
                          <a:ea typeface="Cambria" panose="02040503050406030204" pitchFamily="18" charset="0"/>
                        </a:rPr>
                        <a:t>30’</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36415326"/>
                  </a:ext>
                </a:extLst>
              </a:tr>
              <a:tr h="235582">
                <a:tc>
                  <a:txBody>
                    <a:bodyPr/>
                    <a:lstStyle/>
                    <a:p>
                      <a:pPr marL="0" marR="0">
                        <a:spcBef>
                          <a:spcPts val="0"/>
                        </a:spcBef>
                        <a:spcAft>
                          <a:spcPts val="0"/>
                        </a:spcAft>
                      </a:pPr>
                      <a:r>
                        <a:rPr lang="en-US" sz="1600" b="0" kern="100">
                          <a:effectLst/>
                          <a:latin typeface="Cambria" panose="02040503050406030204" pitchFamily="18" charset="0"/>
                          <a:ea typeface="Cambria" panose="02040503050406030204" pitchFamily="18" charset="0"/>
                        </a:rPr>
                        <a:t>Side corner setback</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600" b="0" kern="100">
                          <a:effectLst/>
                          <a:latin typeface="Cambria" panose="02040503050406030204" pitchFamily="18" charset="0"/>
                          <a:ea typeface="Cambria" panose="02040503050406030204" pitchFamily="18" charset="0"/>
                        </a:rPr>
                        <a:t>25’</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600" b="0" kern="100">
                          <a:effectLst/>
                          <a:latin typeface="Cambria" panose="02040503050406030204" pitchFamily="18" charset="0"/>
                          <a:ea typeface="Cambria" panose="02040503050406030204" pitchFamily="18" charset="0"/>
                        </a:rPr>
                        <a:t>25’</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600" b="0" kern="100">
                          <a:effectLst/>
                          <a:latin typeface="Cambria" panose="02040503050406030204" pitchFamily="18" charset="0"/>
                          <a:ea typeface="Cambria" panose="02040503050406030204" pitchFamily="18" charset="0"/>
                        </a:rPr>
                        <a:t>25’</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600" b="0" kern="100">
                          <a:effectLst/>
                          <a:latin typeface="Cambria" panose="02040503050406030204" pitchFamily="18" charset="0"/>
                          <a:ea typeface="Cambria" panose="02040503050406030204" pitchFamily="18" charset="0"/>
                        </a:rPr>
                        <a:t>25’</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600" b="0" kern="100">
                          <a:effectLst/>
                          <a:latin typeface="Cambria" panose="02040503050406030204" pitchFamily="18" charset="0"/>
                          <a:ea typeface="Cambria" panose="02040503050406030204" pitchFamily="18" charset="0"/>
                        </a:rPr>
                        <a:t>25’</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600" b="0" kern="100">
                          <a:effectLst/>
                          <a:latin typeface="Cambria" panose="02040503050406030204" pitchFamily="18" charset="0"/>
                          <a:ea typeface="Cambria" panose="02040503050406030204" pitchFamily="18" charset="0"/>
                        </a:rPr>
                        <a:t>25’</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309968358"/>
                  </a:ext>
                </a:extLst>
              </a:tr>
              <a:tr h="235582">
                <a:tc>
                  <a:txBody>
                    <a:bodyPr/>
                    <a:lstStyle/>
                    <a:p>
                      <a:pPr marL="0" marR="0">
                        <a:spcBef>
                          <a:spcPts val="0"/>
                        </a:spcBef>
                        <a:spcAft>
                          <a:spcPts val="0"/>
                        </a:spcAft>
                      </a:pPr>
                      <a:r>
                        <a:rPr lang="en-US" sz="1600" b="0" kern="100">
                          <a:effectLst/>
                          <a:latin typeface="Cambria" panose="02040503050406030204" pitchFamily="18" charset="0"/>
                          <a:ea typeface="Cambria" panose="02040503050406030204" pitchFamily="18" charset="0"/>
                        </a:rPr>
                        <a:t>Side interior setback</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600" b="0" kern="100">
                          <a:effectLst/>
                          <a:latin typeface="Cambria" panose="02040503050406030204" pitchFamily="18" charset="0"/>
                          <a:ea typeface="Cambria" panose="02040503050406030204" pitchFamily="18" charset="0"/>
                        </a:rPr>
                        <a:t>10’</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600" b="0" kern="100">
                          <a:effectLst/>
                          <a:latin typeface="Cambria" panose="02040503050406030204" pitchFamily="18" charset="0"/>
                          <a:ea typeface="Cambria" panose="02040503050406030204" pitchFamily="18" charset="0"/>
                        </a:rPr>
                        <a:t>10’</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600" b="0" kern="100">
                          <a:effectLst/>
                          <a:latin typeface="Cambria" panose="02040503050406030204" pitchFamily="18" charset="0"/>
                          <a:ea typeface="Cambria" panose="02040503050406030204" pitchFamily="18" charset="0"/>
                        </a:rPr>
                        <a:t>10’</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600" b="0" kern="100">
                          <a:effectLst/>
                          <a:latin typeface="Cambria" panose="02040503050406030204" pitchFamily="18" charset="0"/>
                          <a:ea typeface="Cambria" panose="02040503050406030204" pitchFamily="18" charset="0"/>
                        </a:rPr>
                        <a:t>10’</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600" b="0" kern="100">
                          <a:effectLst/>
                          <a:latin typeface="Cambria" panose="02040503050406030204" pitchFamily="18" charset="0"/>
                          <a:ea typeface="Cambria" panose="02040503050406030204" pitchFamily="18" charset="0"/>
                        </a:rPr>
                        <a:t>20’ </a:t>
                      </a:r>
                      <a:r>
                        <a:rPr lang="en-US" sz="1600" b="0" kern="100" baseline="30000">
                          <a:effectLst/>
                          <a:latin typeface="Cambria" panose="02040503050406030204" pitchFamily="18" charset="0"/>
                          <a:ea typeface="Cambria" panose="02040503050406030204" pitchFamily="18" charset="0"/>
                        </a:rPr>
                        <a:t>(1)</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600" b="0" kern="100">
                          <a:effectLst/>
                          <a:latin typeface="Cambria" panose="02040503050406030204" pitchFamily="18" charset="0"/>
                          <a:ea typeface="Cambria" panose="02040503050406030204" pitchFamily="18" charset="0"/>
                        </a:rPr>
                        <a:t>10’ </a:t>
                      </a:r>
                      <a:r>
                        <a:rPr lang="en-US" sz="1600" b="0" kern="100" baseline="30000">
                          <a:effectLst/>
                          <a:latin typeface="Cambria" panose="02040503050406030204" pitchFamily="18" charset="0"/>
                          <a:ea typeface="Cambria" panose="02040503050406030204" pitchFamily="18" charset="0"/>
                        </a:rPr>
                        <a:t>(1)</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598558462"/>
                  </a:ext>
                </a:extLst>
              </a:tr>
              <a:tr h="778913">
                <a:tc>
                  <a:txBody>
                    <a:bodyPr/>
                    <a:lstStyle/>
                    <a:p>
                      <a:pPr marL="0" marR="0">
                        <a:spcBef>
                          <a:spcPts val="0"/>
                        </a:spcBef>
                        <a:spcAft>
                          <a:spcPts val="0"/>
                        </a:spcAft>
                      </a:pPr>
                      <a:r>
                        <a:rPr lang="en-US" sz="1600" b="0" kern="100">
                          <a:effectLst/>
                          <a:latin typeface="Cambria" panose="02040503050406030204" pitchFamily="18" charset="0"/>
                          <a:ea typeface="Cambria" panose="02040503050406030204" pitchFamily="18" charset="0"/>
                        </a:rPr>
                        <a:t>Rear setback</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600" b="0" kern="100">
                          <a:effectLst/>
                          <a:latin typeface="Cambria" panose="02040503050406030204" pitchFamily="18" charset="0"/>
                          <a:ea typeface="Cambria" panose="02040503050406030204" pitchFamily="18" charset="0"/>
                        </a:rPr>
                        <a:t>30’</a:t>
                      </a:r>
                    </a:p>
                    <a:p>
                      <a:pPr marL="0" marR="0" algn="ctr">
                        <a:spcBef>
                          <a:spcPts val="0"/>
                        </a:spcBef>
                        <a:spcAft>
                          <a:spcPts val="0"/>
                        </a:spcAft>
                      </a:pPr>
                      <a:r>
                        <a:rPr lang="en-US" sz="1600" b="0" kern="100">
                          <a:effectLst/>
                          <a:latin typeface="Cambria" panose="02040503050406030204" pitchFamily="18" charset="0"/>
                          <a:ea typeface="Cambria" panose="02040503050406030204" pitchFamily="18" charset="0"/>
                        </a:rPr>
                        <a:t>15’ abutting dedicated alley</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600" b="0" kern="100" dirty="0">
                          <a:effectLst/>
                          <a:latin typeface="Cambria" panose="02040503050406030204" pitchFamily="18" charset="0"/>
                          <a:ea typeface="Cambria" panose="02040503050406030204" pitchFamily="18" charset="0"/>
                        </a:rPr>
                        <a:t>30’</a:t>
                      </a:r>
                      <a:endParaRPr lang="en-US" sz="1600" b="0" kern="100" dirty="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600" b="0" kern="100">
                          <a:effectLst/>
                          <a:latin typeface="Cambria" panose="02040503050406030204" pitchFamily="18" charset="0"/>
                          <a:ea typeface="Cambria" panose="02040503050406030204" pitchFamily="18" charset="0"/>
                        </a:rPr>
                        <a:t>25’</a:t>
                      </a:r>
                    </a:p>
                    <a:p>
                      <a:pPr marL="0" marR="0" algn="ctr">
                        <a:spcBef>
                          <a:spcPts val="0"/>
                        </a:spcBef>
                        <a:spcAft>
                          <a:spcPts val="0"/>
                        </a:spcAft>
                      </a:pPr>
                      <a:r>
                        <a:rPr lang="en-US" sz="1600" b="0" kern="100">
                          <a:effectLst/>
                          <a:latin typeface="Cambria" panose="02040503050406030204" pitchFamily="18" charset="0"/>
                          <a:ea typeface="Cambria" panose="02040503050406030204" pitchFamily="18" charset="0"/>
                        </a:rPr>
                        <a:t>10’ abutting dedicated alley</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600" b="0" kern="100">
                          <a:effectLst/>
                          <a:latin typeface="Cambria" panose="02040503050406030204" pitchFamily="18" charset="0"/>
                          <a:ea typeface="Cambria" panose="02040503050406030204" pitchFamily="18" charset="0"/>
                        </a:rPr>
                        <a:t>25’</a:t>
                      </a:r>
                    </a:p>
                    <a:p>
                      <a:pPr marL="0" marR="0" algn="ctr">
                        <a:spcBef>
                          <a:spcPts val="0"/>
                        </a:spcBef>
                        <a:spcAft>
                          <a:spcPts val="0"/>
                        </a:spcAft>
                      </a:pPr>
                      <a:r>
                        <a:rPr lang="en-US" sz="1600" b="0" kern="100">
                          <a:effectLst/>
                          <a:latin typeface="Cambria" panose="02040503050406030204" pitchFamily="18" charset="0"/>
                          <a:ea typeface="Cambria" panose="02040503050406030204" pitchFamily="18" charset="0"/>
                        </a:rPr>
                        <a:t>10’ abutting dedicated alley</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600" b="0" kern="100">
                          <a:effectLst/>
                          <a:latin typeface="Cambria" panose="02040503050406030204" pitchFamily="18" charset="0"/>
                          <a:ea typeface="Cambria" panose="02040503050406030204" pitchFamily="18" charset="0"/>
                        </a:rPr>
                        <a:t>30’</a:t>
                      </a:r>
                    </a:p>
                    <a:p>
                      <a:pPr marL="0" marR="0" algn="ctr">
                        <a:spcBef>
                          <a:spcPts val="0"/>
                        </a:spcBef>
                        <a:spcAft>
                          <a:spcPts val="0"/>
                        </a:spcAft>
                      </a:pPr>
                      <a:r>
                        <a:rPr lang="en-US" sz="1600" b="0" kern="100">
                          <a:effectLst/>
                          <a:latin typeface="Cambria" panose="02040503050406030204" pitchFamily="18" charset="0"/>
                          <a:ea typeface="Cambria" panose="02040503050406030204" pitchFamily="18" charset="0"/>
                        </a:rPr>
                        <a:t>15’ abutting dedicated alley</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600" b="0" kern="100">
                          <a:effectLst/>
                          <a:latin typeface="Cambria" panose="02040503050406030204" pitchFamily="18" charset="0"/>
                          <a:ea typeface="Cambria" panose="02040503050406030204" pitchFamily="18" charset="0"/>
                        </a:rPr>
                        <a:t>10’</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966296320"/>
                  </a:ext>
                </a:extLst>
              </a:tr>
              <a:tr h="471163">
                <a:tc>
                  <a:txBody>
                    <a:bodyPr/>
                    <a:lstStyle/>
                    <a:p>
                      <a:pPr marL="0" marR="0">
                        <a:spcBef>
                          <a:spcPts val="0"/>
                        </a:spcBef>
                        <a:spcAft>
                          <a:spcPts val="0"/>
                        </a:spcAft>
                      </a:pPr>
                      <a:r>
                        <a:rPr lang="en-US" sz="1600" b="0" kern="100">
                          <a:effectLst/>
                          <a:latin typeface="Cambria" panose="02040503050406030204" pitchFamily="18" charset="0"/>
                          <a:ea typeface="Cambria" panose="02040503050406030204" pitchFamily="18" charset="0"/>
                        </a:rPr>
                        <a:t>PARKING AREA SETBACKS: </a:t>
                      </a:r>
                      <a:r>
                        <a:rPr lang="en-US" sz="1600" b="0" kern="100" baseline="30000">
                          <a:effectLst/>
                          <a:latin typeface="Cambria" panose="02040503050406030204" pitchFamily="18" charset="0"/>
                          <a:ea typeface="Cambria" panose="02040503050406030204" pitchFamily="18" charset="0"/>
                        </a:rPr>
                        <a:t>(3)</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600" b="0" kern="100">
                          <a:effectLst/>
                          <a:latin typeface="Cambria" panose="02040503050406030204" pitchFamily="18" charset="0"/>
                          <a:ea typeface="Cambria" panose="02040503050406030204" pitchFamily="18" charset="0"/>
                        </a:rPr>
                        <a:t> </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600" b="0" kern="100">
                          <a:effectLst/>
                          <a:latin typeface="Cambria" panose="02040503050406030204" pitchFamily="18" charset="0"/>
                          <a:ea typeface="Cambria" panose="02040503050406030204" pitchFamily="18" charset="0"/>
                        </a:rPr>
                        <a:t> </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600" b="0" kern="100">
                          <a:effectLst/>
                          <a:latin typeface="Cambria" panose="02040503050406030204" pitchFamily="18" charset="0"/>
                          <a:ea typeface="Cambria" panose="02040503050406030204" pitchFamily="18" charset="0"/>
                        </a:rPr>
                        <a:t> </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600" b="0" kern="100">
                          <a:effectLst/>
                          <a:latin typeface="Cambria" panose="02040503050406030204" pitchFamily="18" charset="0"/>
                          <a:ea typeface="Cambria" panose="02040503050406030204" pitchFamily="18" charset="0"/>
                        </a:rPr>
                        <a:t> </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600" b="0" kern="100">
                          <a:effectLst/>
                          <a:latin typeface="Cambria" panose="02040503050406030204" pitchFamily="18" charset="0"/>
                          <a:ea typeface="Cambria" panose="02040503050406030204" pitchFamily="18" charset="0"/>
                        </a:rPr>
                        <a:t> </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600" b="0" kern="100">
                          <a:effectLst/>
                          <a:latin typeface="Cambria" panose="02040503050406030204" pitchFamily="18" charset="0"/>
                          <a:ea typeface="Cambria" panose="02040503050406030204" pitchFamily="18" charset="0"/>
                        </a:rPr>
                        <a:t> </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809311957"/>
                  </a:ext>
                </a:extLst>
              </a:tr>
              <a:tr h="518881">
                <a:tc>
                  <a:txBody>
                    <a:bodyPr/>
                    <a:lstStyle/>
                    <a:p>
                      <a:pPr marL="0" marR="0">
                        <a:spcBef>
                          <a:spcPts val="0"/>
                        </a:spcBef>
                        <a:spcAft>
                          <a:spcPts val="0"/>
                        </a:spcAft>
                      </a:pPr>
                      <a:r>
                        <a:rPr lang="en-US" sz="1600" b="0" kern="100">
                          <a:effectLst/>
                          <a:latin typeface="Cambria" panose="02040503050406030204" pitchFamily="18" charset="0"/>
                          <a:ea typeface="Cambria" panose="02040503050406030204" pitchFamily="18" charset="0"/>
                        </a:rPr>
                        <a:t>Front </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600" b="0" kern="100">
                          <a:effectLst/>
                          <a:latin typeface="Cambria" panose="02040503050406030204" pitchFamily="18" charset="0"/>
                          <a:ea typeface="Cambria" panose="02040503050406030204" pitchFamily="18" charset="0"/>
                        </a:rPr>
                        <a:t>10’</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600" b="0" kern="100">
                          <a:effectLst/>
                          <a:latin typeface="Cambria" panose="02040503050406030204" pitchFamily="18" charset="0"/>
                          <a:ea typeface="Cambria" panose="02040503050406030204" pitchFamily="18" charset="0"/>
                        </a:rPr>
                        <a:t>15’ (10; along arterial roads)</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600" b="0" kern="100">
                          <a:effectLst/>
                          <a:latin typeface="Cambria" panose="02040503050406030204" pitchFamily="18" charset="0"/>
                          <a:ea typeface="Cambria" panose="02040503050406030204" pitchFamily="18" charset="0"/>
                        </a:rPr>
                        <a:t>10’</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600" b="0" kern="100">
                          <a:effectLst/>
                          <a:latin typeface="Cambria" panose="02040503050406030204" pitchFamily="18" charset="0"/>
                          <a:ea typeface="Cambria" panose="02040503050406030204" pitchFamily="18" charset="0"/>
                        </a:rPr>
                        <a:t>10’</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600" b="0" kern="100">
                          <a:effectLst/>
                          <a:latin typeface="Cambria" panose="02040503050406030204" pitchFamily="18" charset="0"/>
                          <a:ea typeface="Cambria" panose="02040503050406030204" pitchFamily="18" charset="0"/>
                        </a:rPr>
                        <a:t>10’</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600" b="0" kern="100">
                          <a:effectLst/>
                          <a:latin typeface="Cambria" panose="02040503050406030204" pitchFamily="18" charset="0"/>
                          <a:ea typeface="Cambria" panose="02040503050406030204" pitchFamily="18" charset="0"/>
                        </a:rPr>
                        <a:t>10’</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514903185"/>
                  </a:ext>
                </a:extLst>
              </a:tr>
              <a:tr h="235582">
                <a:tc>
                  <a:txBody>
                    <a:bodyPr/>
                    <a:lstStyle/>
                    <a:p>
                      <a:pPr marL="0" marR="0">
                        <a:spcBef>
                          <a:spcPts val="0"/>
                        </a:spcBef>
                        <a:spcAft>
                          <a:spcPts val="0"/>
                        </a:spcAft>
                      </a:pPr>
                      <a:r>
                        <a:rPr lang="en-US" sz="1600" b="0" kern="100">
                          <a:effectLst/>
                          <a:latin typeface="Cambria" panose="02040503050406030204" pitchFamily="18" charset="0"/>
                          <a:ea typeface="Cambria" panose="02040503050406030204" pitchFamily="18" charset="0"/>
                        </a:rPr>
                        <a:t>Side corner </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600" b="0" kern="100">
                          <a:effectLst/>
                          <a:latin typeface="Cambria" panose="02040503050406030204" pitchFamily="18" charset="0"/>
                          <a:ea typeface="Cambria" panose="02040503050406030204" pitchFamily="18" charset="0"/>
                        </a:rPr>
                        <a:t>10’</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600" b="0" kern="100">
                          <a:effectLst/>
                          <a:latin typeface="Cambria" panose="02040503050406030204" pitchFamily="18" charset="0"/>
                          <a:ea typeface="Cambria" panose="02040503050406030204" pitchFamily="18" charset="0"/>
                        </a:rPr>
                        <a:t>10’</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600" b="0" kern="100">
                          <a:effectLst/>
                          <a:latin typeface="Cambria" panose="02040503050406030204" pitchFamily="18" charset="0"/>
                          <a:ea typeface="Cambria" panose="02040503050406030204" pitchFamily="18" charset="0"/>
                        </a:rPr>
                        <a:t>10’</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600" b="0" kern="100">
                          <a:effectLst/>
                          <a:latin typeface="Cambria" panose="02040503050406030204" pitchFamily="18" charset="0"/>
                          <a:ea typeface="Cambria" panose="02040503050406030204" pitchFamily="18" charset="0"/>
                        </a:rPr>
                        <a:t>10’</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600" b="0" kern="100">
                          <a:effectLst/>
                          <a:latin typeface="Cambria" panose="02040503050406030204" pitchFamily="18" charset="0"/>
                          <a:ea typeface="Cambria" panose="02040503050406030204" pitchFamily="18" charset="0"/>
                        </a:rPr>
                        <a:t>10’</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600" b="0" kern="100">
                          <a:effectLst/>
                          <a:latin typeface="Cambria" panose="02040503050406030204" pitchFamily="18" charset="0"/>
                          <a:ea typeface="Cambria" panose="02040503050406030204" pitchFamily="18" charset="0"/>
                        </a:rPr>
                        <a:t>10’</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4250490141"/>
                  </a:ext>
                </a:extLst>
              </a:tr>
              <a:tr h="640080">
                <a:tc>
                  <a:txBody>
                    <a:bodyPr/>
                    <a:lstStyle/>
                    <a:p>
                      <a:pPr marL="0" marR="0">
                        <a:spcBef>
                          <a:spcPts val="0"/>
                        </a:spcBef>
                        <a:spcAft>
                          <a:spcPts val="0"/>
                        </a:spcAft>
                      </a:pPr>
                      <a:r>
                        <a:rPr lang="en-US" sz="1600" b="0" kern="100" dirty="0">
                          <a:effectLst/>
                          <a:latin typeface="Cambria" panose="02040503050406030204" pitchFamily="18" charset="0"/>
                          <a:ea typeface="Cambria" panose="02040503050406030204" pitchFamily="18" charset="0"/>
                        </a:rPr>
                        <a:t>Side interior </a:t>
                      </a:r>
                      <a:endParaRPr lang="en-US" sz="1600" b="0" kern="100" dirty="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600" b="0" kern="100">
                          <a:effectLst/>
                          <a:latin typeface="Cambria" panose="02040503050406030204" pitchFamily="18" charset="0"/>
                          <a:ea typeface="Cambria" panose="02040503050406030204" pitchFamily="18" charset="0"/>
                        </a:rPr>
                        <a:t>25’</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600" b="0" kern="100">
                          <a:effectLst/>
                          <a:latin typeface="Cambria" panose="02040503050406030204" pitchFamily="18" charset="0"/>
                          <a:ea typeface="Cambria" panose="02040503050406030204" pitchFamily="18" charset="0"/>
                        </a:rPr>
                        <a:t>5’ (30’ next to residential zoning)</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600" b="0" kern="100">
                          <a:effectLst/>
                          <a:latin typeface="Cambria" panose="02040503050406030204" pitchFamily="18" charset="0"/>
                          <a:ea typeface="Cambria" panose="02040503050406030204" pitchFamily="18" charset="0"/>
                        </a:rPr>
                        <a:t>5’ (25’ next to residential zoning)</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600" b="0" kern="100">
                          <a:effectLst/>
                          <a:latin typeface="Cambria" panose="02040503050406030204" pitchFamily="18" charset="0"/>
                          <a:ea typeface="Cambria" panose="02040503050406030204" pitchFamily="18" charset="0"/>
                        </a:rPr>
                        <a:t>5’ </a:t>
                      </a:r>
                      <a:r>
                        <a:rPr lang="en-US" sz="1600" b="0" kern="100" baseline="30000">
                          <a:effectLst/>
                          <a:latin typeface="Cambria" panose="02040503050406030204" pitchFamily="18" charset="0"/>
                          <a:ea typeface="Cambria" panose="02040503050406030204" pitchFamily="18" charset="0"/>
                        </a:rPr>
                        <a:t>(1)</a:t>
                      </a:r>
                      <a:r>
                        <a:rPr lang="en-US" sz="1600" b="0" kern="100">
                          <a:effectLst/>
                          <a:latin typeface="Cambria" panose="02040503050406030204" pitchFamily="18" charset="0"/>
                          <a:ea typeface="Cambria" panose="02040503050406030204" pitchFamily="18" charset="0"/>
                        </a:rPr>
                        <a:t> (25’ next to residential zoning)</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600" b="0" kern="100">
                          <a:effectLst/>
                          <a:latin typeface="Cambria" panose="02040503050406030204" pitchFamily="18" charset="0"/>
                          <a:ea typeface="Cambria" panose="02040503050406030204" pitchFamily="18" charset="0"/>
                        </a:rPr>
                        <a:t>10’ </a:t>
                      </a:r>
                      <a:r>
                        <a:rPr lang="en-US" sz="1600" b="0" kern="100" baseline="30000">
                          <a:effectLst/>
                          <a:latin typeface="Cambria" panose="02040503050406030204" pitchFamily="18" charset="0"/>
                          <a:ea typeface="Cambria" panose="02040503050406030204" pitchFamily="18" charset="0"/>
                        </a:rPr>
                        <a:t>(1)</a:t>
                      </a:r>
                      <a:r>
                        <a:rPr lang="en-US" sz="1600" b="0" kern="100">
                          <a:effectLst/>
                          <a:latin typeface="Cambria" panose="02040503050406030204" pitchFamily="18" charset="0"/>
                          <a:ea typeface="Cambria" panose="02040503050406030204" pitchFamily="18" charset="0"/>
                        </a:rPr>
                        <a:t> (25’ next to residential zoning)</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600" b="0" kern="100" dirty="0">
                          <a:effectLst/>
                          <a:latin typeface="Cambria" panose="02040503050406030204" pitchFamily="18" charset="0"/>
                          <a:ea typeface="Cambria" panose="02040503050406030204" pitchFamily="18" charset="0"/>
                        </a:rPr>
                        <a:t>5’</a:t>
                      </a:r>
                      <a:endParaRPr lang="en-US" sz="1600" b="0" kern="100" dirty="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117322623"/>
                  </a:ext>
                </a:extLst>
              </a:tr>
            </a:tbl>
          </a:graphicData>
        </a:graphic>
      </p:graphicFrame>
      <p:sp>
        <p:nvSpPr>
          <p:cNvPr id="29" name="TextBox 28">
            <a:extLst>
              <a:ext uri="{FF2B5EF4-FFF2-40B4-BE49-F238E27FC236}">
                <a16:creationId xmlns:a16="http://schemas.microsoft.com/office/drawing/2014/main" id="{859BC175-4BAE-8E75-F024-E2694F4F320F}"/>
              </a:ext>
            </a:extLst>
          </p:cNvPr>
          <p:cNvSpPr txBox="1"/>
          <p:nvPr/>
        </p:nvSpPr>
        <p:spPr>
          <a:xfrm>
            <a:off x="26609697" y="17295476"/>
            <a:ext cx="9261156" cy="461665"/>
          </a:xfrm>
          <a:prstGeom prst="rect">
            <a:avLst/>
          </a:prstGeom>
          <a:noFill/>
        </p:spPr>
        <p:txBody>
          <a:bodyPr wrap="square">
            <a:spAutoFit/>
          </a:bodyPr>
          <a:lstStyle/>
          <a:p>
            <a:r>
              <a:rPr lang="en-US" sz="2400" b="1" kern="0" dirty="0">
                <a:effectLst/>
                <a:latin typeface="Cambria" panose="02040503050406030204" pitchFamily="18" charset="0"/>
                <a:ea typeface="Cambria" panose="02040503050406030204" pitchFamily="18" charset="0"/>
                <a:cs typeface="Times New Roman" panose="02020603050405020304" pitchFamily="18" charset="0"/>
              </a:rPr>
              <a:t>MIXED-USE, INDUSTRIAL &amp; OTHER DISTRICTS </a:t>
            </a:r>
            <a:endParaRPr lang="en-US" sz="2400" b="1" dirty="0">
              <a:latin typeface="Cambria" panose="02040503050406030204" pitchFamily="18" charset="0"/>
              <a:ea typeface="Cambria" panose="02040503050406030204" pitchFamily="18" charset="0"/>
            </a:endParaRPr>
          </a:p>
        </p:txBody>
      </p:sp>
      <p:graphicFrame>
        <p:nvGraphicFramePr>
          <p:cNvPr id="30" name="Table 29">
            <a:extLst>
              <a:ext uri="{FF2B5EF4-FFF2-40B4-BE49-F238E27FC236}">
                <a16:creationId xmlns:a16="http://schemas.microsoft.com/office/drawing/2014/main" id="{71DDFB8E-564B-7166-C964-F3FE45903CE0}"/>
              </a:ext>
            </a:extLst>
          </p:cNvPr>
          <p:cNvGraphicFramePr>
            <a:graphicFrameLocks noGrp="1"/>
          </p:cNvGraphicFramePr>
          <p:nvPr>
            <p:extLst>
              <p:ext uri="{D42A27DB-BD31-4B8C-83A1-F6EECF244321}">
                <p14:modId xmlns:p14="http://schemas.microsoft.com/office/powerpoint/2010/main" val="2231672786"/>
              </p:ext>
            </p:extLst>
          </p:nvPr>
        </p:nvGraphicFramePr>
        <p:xfrm>
          <a:off x="3720438" y="17823258"/>
          <a:ext cx="14030327" cy="6750103"/>
        </p:xfrm>
        <a:graphic>
          <a:graphicData uri="http://schemas.openxmlformats.org/drawingml/2006/table">
            <a:tbl>
              <a:tblPr firstRow="1" firstCol="1" bandRow="1">
                <a:tableStyleId>{72833802-FEF1-4C79-8D5D-14CF1EAF98D9}</a:tableStyleId>
              </a:tblPr>
              <a:tblGrid>
                <a:gridCol w="3278599">
                  <a:extLst>
                    <a:ext uri="{9D8B030D-6E8A-4147-A177-3AD203B41FA5}">
                      <a16:colId xmlns:a16="http://schemas.microsoft.com/office/drawing/2014/main" val="94486845"/>
                    </a:ext>
                  </a:extLst>
                </a:gridCol>
                <a:gridCol w="849652">
                  <a:extLst>
                    <a:ext uri="{9D8B030D-6E8A-4147-A177-3AD203B41FA5}">
                      <a16:colId xmlns:a16="http://schemas.microsoft.com/office/drawing/2014/main" val="617251028"/>
                    </a:ext>
                  </a:extLst>
                </a:gridCol>
                <a:gridCol w="1064740">
                  <a:extLst>
                    <a:ext uri="{9D8B030D-6E8A-4147-A177-3AD203B41FA5}">
                      <a16:colId xmlns:a16="http://schemas.microsoft.com/office/drawing/2014/main" val="2223805690"/>
                    </a:ext>
                  </a:extLst>
                </a:gridCol>
                <a:gridCol w="2275338">
                  <a:extLst>
                    <a:ext uri="{9D8B030D-6E8A-4147-A177-3AD203B41FA5}">
                      <a16:colId xmlns:a16="http://schemas.microsoft.com/office/drawing/2014/main" val="1081249438"/>
                    </a:ext>
                  </a:extLst>
                </a:gridCol>
                <a:gridCol w="1555294">
                  <a:extLst>
                    <a:ext uri="{9D8B030D-6E8A-4147-A177-3AD203B41FA5}">
                      <a16:colId xmlns:a16="http://schemas.microsoft.com/office/drawing/2014/main" val="2230852521"/>
                    </a:ext>
                  </a:extLst>
                </a:gridCol>
                <a:gridCol w="2505752">
                  <a:extLst>
                    <a:ext uri="{9D8B030D-6E8A-4147-A177-3AD203B41FA5}">
                      <a16:colId xmlns:a16="http://schemas.microsoft.com/office/drawing/2014/main" val="3429635271"/>
                    </a:ext>
                  </a:extLst>
                </a:gridCol>
                <a:gridCol w="2500952">
                  <a:extLst>
                    <a:ext uri="{9D8B030D-6E8A-4147-A177-3AD203B41FA5}">
                      <a16:colId xmlns:a16="http://schemas.microsoft.com/office/drawing/2014/main" val="2152688020"/>
                    </a:ext>
                  </a:extLst>
                </a:gridCol>
              </a:tblGrid>
              <a:tr h="560994">
                <a:tc>
                  <a:txBody>
                    <a:bodyPr/>
                    <a:lstStyle/>
                    <a:p>
                      <a:pPr marL="0" marR="0">
                        <a:spcBef>
                          <a:spcPts val="0"/>
                        </a:spcBef>
                        <a:spcAft>
                          <a:spcPts val="0"/>
                        </a:spcAft>
                      </a:pPr>
                      <a:r>
                        <a:rPr lang="en-US" sz="1600" b="1" kern="100" dirty="0">
                          <a:effectLst/>
                        </a:rPr>
                        <a:t> </a:t>
                      </a:r>
                      <a:endParaRPr lang="en-US" sz="1600" b="1" kern="100" dirty="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nchor="b"/>
                </a:tc>
                <a:tc>
                  <a:txBody>
                    <a:bodyPr/>
                    <a:lstStyle/>
                    <a:p>
                      <a:pPr marL="0" marR="0" algn="ctr">
                        <a:spcBef>
                          <a:spcPts val="0"/>
                        </a:spcBef>
                        <a:spcAft>
                          <a:spcPts val="0"/>
                        </a:spcAft>
                      </a:pPr>
                      <a:r>
                        <a:rPr lang="en-US" sz="1600" b="1" kern="100" dirty="0">
                          <a:effectLst/>
                        </a:rPr>
                        <a:t>LI</a:t>
                      </a:r>
                      <a:endParaRPr lang="en-US" sz="1600" b="1" kern="100" dirty="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nchor="b"/>
                </a:tc>
                <a:tc>
                  <a:txBody>
                    <a:bodyPr/>
                    <a:lstStyle/>
                    <a:p>
                      <a:pPr marL="0" marR="0" algn="ctr">
                        <a:spcBef>
                          <a:spcPts val="0"/>
                        </a:spcBef>
                        <a:spcAft>
                          <a:spcPts val="0"/>
                        </a:spcAft>
                      </a:pPr>
                      <a:r>
                        <a:rPr lang="en-US" sz="1600" b="1" kern="100">
                          <a:effectLst/>
                        </a:rPr>
                        <a:t>HI</a:t>
                      </a:r>
                      <a:endParaRPr lang="en-US" sz="1600" b="1"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nchor="b"/>
                </a:tc>
                <a:tc>
                  <a:txBody>
                    <a:bodyPr/>
                    <a:lstStyle/>
                    <a:p>
                      <a:pPr marL="0" marR="0" algn="ctr">
                        <a:spcBef>
                          <a:spcPts val="0"/>
                        </a:spcBef>
                        <a:spcAft>
                          <a:spcPts val="0"/>
                        </a:spcAft>
                      </a:pPr>
                      <a:r>
                        <a:rPr lang="en-US" sz="1600" b="1" kern="100">
                          <a:effectLst/>
                        </a:rPr>
                        <a:t>IU</a:t>
                      </a:r>
                      <a:endParaRPr lang="en-US" sz="1600" b="1"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nchor="b"/>
                </a:tc>
                <a:tc>
                  <a:txBody>
                    <a:bodyPr/>
                    <a:lstStyle/>
                    <a:p>
                      <a:pPr marL="0" marR="0" algn="ctr">
                        <a:spcBef>
                          <a:spcPts val="0"/>
                        </a:spcBef>
                        <a:spcAft>
                          <a:spcPts val="0"/>
                        </a:spcAft>
                      </a:pPr>
                      <a:r>
                        <a:rPr lang="en-US" sz="1600" b="1" kern="100">
                          <a:effectLst/>
                        </a:rPr>
                        <a:t>FC</a:t>
                      </a:r>
                      <a:endParaRPr lang="en-US" sz="1600" b="1"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nchor="b"/>
                </a:tc>
                <a:tc>
                  <a:txBody>
                    <a:bodyPr/>
                    <a:lstStyle/>
                    <a:p>
                      <a:pPr marL="0" marR="0" algn="ctr">
                        <a:spcBef>
                          <a:spcPts val="0"/>
                        </a:spcBef>
                        <a:spcAft>
                          <a:spcPts val="0"/>
                        </a:spcAft>
                      </a:pPr>
                      <a:r>
                        <a:rPr lang="en-US" sz="1600" b="1" kern="100">
                          <a:effectLst/>
                        </a:rPr>
                        <a:t>BMUV</a:t>
                      </a:r>
                      <a:endParaRPr lang="en-US" sz="1600" b="1"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nchor="b"/>
                </a:tc>
                <a:tc>
                  <a:txBody>
                    <a:bodyPr/>
                    <a:lstStyle/>
                    <a:p>
                      <a:pPr marL="0" marR="0" algn="ctr">
                        <a:spcBef>
                          <a:spcPts val="0"/>
                        </a:spcBef>
                        <a:spcAft>
                          <a:spcPts val="0"/>
                        </a:spcAft>
                      </a:pPr>
                      <a:r>
                        <a:rPr lang="en-US" sz="1600" b="1" kern="100" dirty="0">
                          <a:effectLst/>
                        </a:rPr>
                        <a:t>BMU</a:t>
                      </a:r>
                      <a:endParaRPr lang="en-US" sz="1600" b="1" kern="100" dirty="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nchor="b"/>
                </a:tc>
                <a:extLst>
                  <a:ext uri="{0D108BD9-81ED-4DB2-BD59-A6C34878D82A}">
                    <a16:rowId xmlns:a16="http://schemas.microsoft.com/office/drawing/2014/main" val="3571025322"/>
                  </a:ext>
                </a:extLst>
              </a:tr>
              <a:tr h="269092">
                <a:tc>
                  <a:txBody>
                    <a:bodyPr/>
                    <a:lstStyle/>
                    <a:p>
                      <a:pPr marL="0" marR="0">
                        <a:spcBef>
                          <a:spcPts val="0"/>
                        </a:spcBef>
                        <a:spcAft>
                          <a:spcPts val="0"/>
                        </a:spcAft>
                      </a:pPr>
                      <a:r>
                        <a:rPr lang="en-US" sz="1600" b="0" kern="100" dirty="0">
                          <a:effectLst/>
                        </a:rPr>
                        <a:t>Minimum lot area (sq. ft.)</a:t>
                      </a:r>
                      <a:endParaRPr lang="en-US" sz="1600" b="0" kern="100" dirty="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600" b="0" kern="100">
                          <a:effectLst/>
                        </a:rPr>
                        <a:t>20,000</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600" b="0" kern="100">
                          <a:effectLst/>
                        </a:rPr>
                        <a:t>30,000</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600" b="0" kern="100">
                          <a:effectLst/>
                        </a:rPr>
                        <a:t>43,560</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600" b="0" kern="100">
                          <a:effectLst/>
                        </a:rPr>
                        <a:t>---</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600" b="0" kern="100">
                          <a:effectLst/>
                        </a:rPr>
                        <a:t>4,800</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600" b="0" kern="100">
                          <a:effectLst/>
                        </a:rPr>
                        <a:t>43,560</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997785104"/>
                  </a:ext>
                </a:extLst>
              </a:tr>
              <a:tr h="538183">
                <a:tc>
                  <a:txBody>
                    <a:bodyPr/>
                    <a:lstStyle/>
                    <a:p>
                      <a:pPr marL="0" marR="0">
                        <a:spcBef>
                          <a:spcPts val="0"/>
                        </a:spcBef>
                        <a:spcAft>
                          <a:spcPts val="0"/>
                        </a:spcAft>
                      </a:pPr>
                      <a:r>
                        <a:rPr lang="en-US" sz="1600" b="0" kern="100">
                          <a:effectLst/>
                        </a:rPr>
                        <a:t>Minimum lot width (ft.)</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600" b="0" kern="100">
                          <a:effectLst/>
                        </a:rPr>
                        <a:t>100’</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600" b="0" kern="100">
                          <a:effectLst/>
                        </a:rPr>
                        <a:t>150’</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600" b="0" kern="100">
                          <a:effectLst/>
                        </a:rPr>
                        <a:t>150’</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600" b="0" kern="100">
                          <a:effectLst/>
                        </a:rPr>
                        <a:t>SF: 100’</a:t>
                      </a:r>
                    </a:p>
                    <a:p>
                      <a:pPr marL="0" marR="0" algn="ctr">
                        <a:spcBef>
                          <a:spcPts val="0"/>
                        </a:spcBef>
                        <a:spcAft>
                          <a:spcPts val="0"/>
                        </a:spcAft>
                      </a:pPr>
                      <a:r>
                        <a:rPr lang="en-US" sz="1600" b="0" kern="100">
                          <a:effectLst/>
                        </a:rPr>
                        <a:t>Other: None</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600" b="0" kern="100">
                          <a:effectLst/>
                        </a:rPr>
                        <a:t>40’</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600" b="0" kern="100">
                          <a:effectLst/>
                        </a:rPr>
                        <a:t>40’</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263711724"/>
                  </a:ext>
                </a:extLst>
              </a:tr>
              <a:tr h="538183">
                <a:tc>
                  <a:txBody>
                    <a:bodyPr/>
                    <a:lstStyle/>
                    <a:p>
                      <a:pPr marL="0" marR="0">
                        <a:spcBef>
                          <a:spcPts val="0"/>
                        </a:spcBef>
                        <a:spcAft>
                          <a:spcPts val="0"/>
                        </a:spcAft>
                      </a:pPr>
                      <a:r>
                        <a:rPr lang="en-US" sz="1600" b="0" kern="100">
                          <a:effectLst/>
                        </a:rPr>
                        <a:t>Minimum lot depth (ft.)</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600" b="0" kern="100">
                          <a:effectLst/>
                        </a:rPr>
                        <a:t>200’</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600" b="0" kern="100">
                          <a:effectLst/>
                        </a:rPr>
                        <a:t>200’</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600" b="0" kern="100">
                          <a:effectLst/>
                        </a:rPr>
                        <a:t>200’</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600" b="0" kern="100">
                          <a:effectLst/>
                        </a:rPr>
                        <a:t>SF: 200’</a:t>
                      </a:r>
                    </a:p>
                    <a:p>
                      <a:pPr marL="0" marR="0" algn="ctr">
                        <a:spcBef>
                          <a:spcPts val="0"/>
                        </a:spcBef>
                        <a:spcAft>
                          <a:spcPts val="0"/>
                        </a:spcAft>
                      </a:pPr>
                      <a:r>
                        <a:rPr lang="en-US" sz="1600" b="0" kern="100">
                          <a:effectLst/>
                        </a:rPr>
                        <a:t>Other: None</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600" b="0" kern="100">
                          <a:effectLst/>
                        </a:rPr>
                        <a:t>120’</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600" b="0" kern="100">
                          <a:effectLst/>
                        </a:rPr>
                        <a:t>120’</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634715887"/>
                  </a:ext>
                </a:extLst>
              </a:tr>
              <a:tr h="269092">
                <a:tc>
                  <a:txBody>
                    <a:bodyPr/>
                    <a:lstStyle/>
                    <a:p>
                      <a:pPr marL="0" marR="0">
                        <a:spcBef>
                          <a:spcPts val="0"/>
                        </a:spcBef>
                        <a:spcAft>
                          <a:spcPts val="0"/>
                        </a:spcAft>
                      </a:pPr>
                      <a:r>
                        <a:rPr lang="en-US" sz="1600" b="0" kern="100">
                          <a:effectLst/>
                        </a:rPr>
                        <a:t>Maximum building coverage (%)</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600" b="0" kern="100">
                          <a:effectLst/>
                        </a:rPr>
                        <a:t>50%</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600" b="0" kern="100">
                          <a:effectLst/>
                        </a:rPr>
                        <a:t>50%</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600" b="0" kern="100">
                          <a:effectLst/>
                        </a:rPr>
                        <a:t>30%</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600" b="0" kern="100">
                          <a:effectLst/>
                        </a:rPr>
                        <a:t>5%</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600" b="0" kern="100">
                          <a:effectLst/>
                        </a:rPr>
                        <a:t>60%</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600" b="0" kern="100" dirty="0">
                          <a:effectLst/>
                        </a:rPr>
                        <a:t>60%</a:t>
                      </a:r>
                      <a:endParaRPr lang="en-US" sz="1600" b="0" kern="100" dirty="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926310941"/>
                  </a:ext>
                </a:extLst>
              </a:tr>
              <a:tr h="807275">
                <a:tc>
                  <a:txBody>
                    <a:bodyPr/>
                    <a:lstStyle/>
                    <a:p>
                      <a:pPr marL="0" marR="0">
                        <a:spcBef>
                          <a:spcPts val="0"/>
                        </a:spcBef>
                        <a:spcAft>
                          <a:spcPts val="0"/>
                        </a:spcAft>
                      </a:pPr>
                      <a:r>
                        <a:rPr lang="en-US" sz="1600" b="0" kern="100">
                          <a:effectLst/>
                        </a:rPr>
                        <a:t>Minimum floor area (sq. ft.)</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600" b="0" kern="100">
                          <a:effectLst/>
                        </a:rPr>
                        <a:t>---</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600" b="0" kern="100">
                          <a:effectLst/>
                        </a:rPr>
                        <a:t>---</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600" b="0" kern="100">
                          <a:effectLst/>
                        </a:rPr>
                        <a:t>---</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600" b="0" kern="100">
                          <a:effectLst/>
                        </a:rPr>
                        <a:t>SF: 1,000</a:t>
                      </a:r>
                    </a:p>
                    <a:p>
                      <a:pPr marL="0" marR="0" algn="ctr">
                        <a:spcBef>
                          <a:spcPts val="0"/>
                        </a:spcBef>
                        <a:spcAft>
                          <a:spcPts val="0"/>
                        </a:spcAft>
                      </a:pPr>
                      <a:r>
                        <a:rPr lang="en-US" sz="1600" b="0" kern="100">
                          <a:effectLst/>
                        </a:rPr>
                        <a:t>Other: None</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600" b="0" kern="100">
                          <a:effectLst/>
                        </a:rPr>
                        <a:t>SF: None</a:t>
                      </a:r>
                    </a:p>
                    <a:p>
                      <a:pPr marL="0" marR="0" algn="ctr">
                        <a:spcBef>
                          <a:spcPts val="0"/>
                        </a:spcBef>
                        <a:spcAft>
                          <a:spcPts val="0"/>
                        </a:spcAft>
                      </a:pPr>
                      <a:r>
                        <a:rPr lang="en-US" sz="1600" b="0" kern="100">
                          <a:effectLst/>
                        </a:rPr>
                        <a:t>MF: None </a:t>
                      </a:r>
                    </a:p>
                    <a:p>
                      <a:pPr marL="0" marR="0" algn="ctr">
                        <a:spcBef>
                          <a:spcPts val="0"/>
                        </a:spcBef>
                        <a:spcAft>
                          <a:spcPts val="0"/>
                        </a:spcAft>
                      </a:pPr>
                      <a:r>
                        <a:rPr lang="en-US" sz="1600" b="0" kern="100">
                          <a:effectLst/>
                        </a:rPr>
                        <a:t>Other: 300</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600" b="0" kern="100">
                          <a:effectLst/>
                        </a:rPr>
                        <a:t>RES: None </a:t>
                      </a:r>
                    </a:p>
                    <a:p>
                      <a:pPr marL="0" marR="0" algn="ctr">
                        <a:spcBef>
                          <a:spcPts val="0"/>
                        </a:spcBef>
                        <a:spcAft>
                          <a:spcPts val="0"/>
                        </a:spcAft>
                      </a:pPr>
                      <a:r>
                        <a:rPr lang="en-US" sz="1600" b="0" kern="100">
                          <a:effectLst/>
                        </a:rPr>
                        <a:t>COMM: 300</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345696842"/>
                  </a:ext>
                </a:extLst>
              </a:tr>
              <a:tr h="269092">
                <a:tc>
                  <a:txBody>
                    <a:bodyPr/>
                    <a:lstStyle/>
                    <a:p>
                      <a:pPr marL="0" marR="0">
                        <a:spcBef>
                          <a:spcPts val="0"/>
                        </a:spcBef>
                        <a:spcAft>
                          <a:spcPts val="0"/>
                        </a:spcAft>
                      </a:pPr>
                      <a:r>
                        <a:rPr lang="en-US" sz="1600" b="0" kern="100">
                          <a:effectLst/>
                        </a:rPr>
                        <a:t>Maximum height (ft.)</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600" b="0" kern="100">
                          <a:effectLst/>
                        </a:rPr>
                        <a:t>100’</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600" b="0" kern="100">
                          <a:effectLst/>
                        </a:rPr>
                        <a:t>100’</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600" b="0" kern="100">
                          <a:effectLst/>
                        </a:rPr>
                        <a:t>40’</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600" b="0" kern="100">
                          <a:effectLst/>
                        </a:rPr>
                        <a:t>25’</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600" b="0" kern="100">
                          <a:effectLst/>
                        </a:rPr>
                        <a:t>35’</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600" b="0" kern="100">
                          <a:effectLst/>
                        </a:rPr>
                        <a:t>60’ </a:t>
                      </a:r>
                      <a:r>
                        <a:rPr lang="en-US" sz="1600" b="0" kern="100" baseline="30000">
                          <a:effectLst/>
                        </a:rPr>
                        <a:t>(3)</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506388125"/>
                  </a:ext>
                </a:extLst>
              </a:tr>
              <a:tr h="269092">
                <a:tc gridSpan="7">
                  <a:txBody>
                    <a:bodyPr/>
                    <a:lstStyle/>
                    <a:p>
                      <a:pPr marL="0" marR="0">
                        <a:spcBef>
                          <a:spcPts val="0"/>
                        </a:spcBef>
                        <a:spcAft>
                          <a:spcPts val="0"/>
                        </a:spcAft>
                      </a:pPr>
                      <a:r>
                        <a:rPr lang="en-US" sz="1600" b="0" kern="100">
                          <a:effectLst/>
                        </a:rPr>
                        <a:t>BUILDING SETBACKS (minimum, unless otherwise stated):</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4003666823"/>
                  </a:ext>
                </a:extLst>
              </a:tr>
              <a:tr h="538183">
                <a:tc>
                  <a:txBody>
                    <a:bodyPr/>
                    <a:lstStyle/>
                    <a:p>
                      <a:pPr marL="0" marR="0">
                        <a:spcBef>
                          <a:spcPts val="0"/>
                        </a:spcBef>
                        <a:spcAft>
                          <a:spcPts val="0"/>
                        </a:spcAft>
                      </a:pPr>
                      <a:r>
                        <a:rPr lang="en-US" sz="1600" b="0" kern="100">
                          <a:effectLst/>
                        </a:rPr>
                        <a:t>Front setback </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600" b="0" kern="100">
                          <a:effectLst/>
                        </a:rPr>
                        <a:t>40’</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600" b="0" kern="100">
                          <a:effectLst/>
                        </a:rPr>
                        <a:t>40’</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600" b="0" kern="100">
                          <a:effectLst/>
                        </a:rPr>
                        <a:t>25’</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600" b="0" kern="100">
                          <a:effectLst/>
                        </a:rPr>
                        <a:t>50’</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600" b="0" kern="100">
                          <a:effectLst/>
                        </a:rPr>
                        <a:t>Min:0’</a:t>
                      </a:r>
                    </a:p>
                    <a:p>
                      <a:pPr marL="0" marR="0" algn="ctr">
                        <a:spcBef>
                          <a:spcPts val="0"/>
                        </a:spcBef>
                        <a:spcAft>
                          <a:spcPts val="0"/>
                        </a:spcAft>
                      </a:pPr>
                      <a:r>
                        <a:rPr lang="en-US" sz="1600" b="0" kern="100">
                          <a:effectLst/>
                        </a:rPr>
                        <a:t>Max: 20’</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600" b="0" kern="100">
                          <a:effectLst/>
                        </a:rPr>
                        <a:t>0’ </a:t>
                      </a:r>
                      <a:r>
                        <a:rPr lang="en-US" sz="1600" b="0" kern="100" baseline="30000">
                          <a:effectLst/>
                        </a:rPr>
                        <a:t>(4)</a:t>
                      </a:r>
                      <a:r>
                        <a:rPr lang="en-US" sz="1600" b="0" kern="100">
                          <a:effectLst/>
                        </a:rPr>
                        <a:t> (25’ if abutting SF development)</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90603159"/>
                  </a:ext>
                </a:extLst>
              </a:tr>
              <a:tr h="538183">
                <a:tc>
                  <a:txBody>
                    <a:bodyPr/>
                    <a:lstStyle/>
                    <a:p>
                      <a:pPr marL="0" marR="0">
                        <a:spcBef>
                          <a:spcPts val="0"/>
                        </a:spcBef>
                        <a:spcAft>
                          <a:spcPts val="0"/>
                        </a:spcAft>
                      </a:pPr>
                      <a:r>
                        <a:rPr lang="en-US" sz="1600" b="0" kern="100">
                          <a:effectLst/>
                        </a:rPr>
                        <a:t>Side corner setback</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600" b="0" kern="100">
                          <a:effectLst/>
                        </a:rPr>
                        <a:t>25’</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600" b="0" kern="100">
                          <a:effectLst/>
                        </a:rPr>
                        <a:t>25’</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600" b="0" kern="100">
                          <a:effectLst/>
                        </a:rPr>
                        <a:t>25’</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600" b="0" kern="100">
                          <a:effectLst/>
                        </a:rPr>
                        <a:t>25’</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600" b="0" kern="100">
                          <a:effectLst/>
                        </a:rPr>
                        <a:t>Min:0’</a:t>
                      </a:r>
                    </a:p>
                    <a:p>
                      <a:pPr marL="0" marR="0" algn="ctr">
                        <a:spcBef>
                          <a:spcPts val="0"/>
                        </a:spcBef>
                        <a:spcAft>
                          <a:spcPts val="0"/>
                        </a:spcAft>
                      </a:pPr>
                      <a:r>
                        <a:rPr lang="en-US" sz="1600" b="0" kern="100">
                          <a:effectLst/>
                        </a:rPr>
                        <a:t>Max: 20’</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600" b="0" kern="100">
                          <a:effectLst/>
                        </a:rPr>
                        <a:t>0’ </a:t>
                      </a:r>
                      <a:r>
                        <a:rPr lang="en-US" sz="1600" b="0" kern="100" baseline="30000">
                          <a:effectLst/>
                        </a:rPr>
                        <a:t>(4)</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4185380200"/>
                  </a:ext>
                </a:extLst>
              </a:tr>
              <a:tr h="269092">
                <a:tc>
                  <a:txBody>
                    <a:bodyPr/>
                    <a:lstStyle/>
                    <a:p>
                      <a:pPr marL="0" marR="0">
                        <a:spcBef>
                          <a:spcPts val="0"/>
                        </a:spcBef>
                        <a:spcAft>
                          <a:spcPts val="0"/>
                        </a:spcAft>
                      </a:pPr>
                      <a:r>
                        <a:rPr lang="en-US" sz="1600" b="0" kern="100">
                          <a:effectLst/>
                        </a:rPr>
                        <a:t>Side interior setback</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600" b="0" kern="100">
                          <a:effectLst/>
                        </a:rPr>
                        <a:t>20’</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600" b="0" kern="100">
                          <a:effectLst/>
                        </a:rPr>
                        <a:t>20’</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600" b="0" kern="100">
                          <a:effectLst/>
                        </a:rPr>
                        <a:t>25’ </a:t>
                      </a:r>
                      <a:r>
                        <a:rPr lang="en-US" sz="1600" b="0" kern="100" baseline="30000">
                          <a:effectLst/>
                        </a:rPr>
                        <a:t>(1)</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600" b="0" kern="100">
                          <a:effectLst/>
                        </a:rPr>
                        <a:t>25’</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600" b="0" kern="100">
                          <a:effectLst/>
                        </a:rPr>
                        <a:t>5’ </a:t>
                      </a:r>
                      <a:r>
                        <a:rPr lang="en-US" sz="1600" b="0" kern="100" baseline="30000">
                          <a:effectLst/>
                        </a:rPr>
                        <a:t>(1)</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600" b="0" kern="100">
                          <a:effectLst/>
                        </a:rPr>
                        <a:t>5’ </a:t>
                      </a:r>
                      <a:r>
                        <a:rPr lang="en-US" sz="1600" b="0" kern="100" baseline="30000">
                          <a:effectLst/>
                        </a:rPr>
                        <a:t>(5)</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756633965"/>
                  </a:ext>
                </a:extLst>
              </a:tr>
              <a:tr h="538183">
                <a:tc>
                  <a:txBody>
                    <a:bodyPr/>
                    <a:lstStyle/>
                    <a:p>
                      <a:pPr marL="0" marR="0">
                        <a:spcBef>
                          <a:spcPts val="0"/>
                        </a:spcBef>
                        <a:spcAft>
                          <a:spcPts val="0"/>
                        </a:spcAft>
                      </a:pPr>
                      <a:r>
                        <a:rPr lang="en-US" sz="1600" b="0" kern="100">
                          <a:effectLst/>
                        </a:rPr>
                        <a:t>Rear setback</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600" b="0" kern="100">
                          <a:effectLst/>
                        </a:rPr>
                        <a:t>25’</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600" b="0" kern="100">
                          <a:effectLst/>
                        </a:rPr>
                        <a:t>25’</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600" b="0" kern="100">
                          <a:effectLst/>
                        </a:rPr>
                        <a:t>25’</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600" b="0" kern="100">
                          <a:effectLst/>
                        </a:rPr>
                        <a:t>25’</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600" b="0" kern="100">
                          <a:effectLst/>
                        </a:rPr>
                        <a:t>20’ (10’ abutting a dedicated ROW or alley)</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600" b="0" kern="100">
                          <a:effectLst/>
                        </a:rPr>
                        <a:t>20’ </a:t>
                      </a:r>
                      <a:r>
                        <a:rPr lang="en-US" sz="1600" b="0" kern="100" baseline="30000">
                          <a:effectLst/>
                        </a:rPr>
                        <a:t>(5)</a:t>
                      </a:r>
                      <a:r>
                        <a:rPr lang="en-US" sz="1600" b="0" kern="100">
                          <a:effectLst/>
                        </a:rPr>
                        <a:t> (10’ abutting a dedicated ROW or alley)</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552189138"/>
                  </a:ext>
                </a:extLst>
              </a:tr>
              <a:tr h="269092">
                <a:tc>
                  <a:txBody>
                    <a:bodyPr/>
                    <a:lstStyle/>
                    <a:p>
                      <a:pPr marL="0" marR="0">
                        <a:spcBef>
                          <a:spcPts val="0"/>
                        </a:spcBef>
                        <a:spcAft>
                          <a:spcPts val="0"/>
                        </a:spcAft>
                      </a:pPr>
                      <a:r>
                        <a:rPr lang="en-US" sz="1600" b="0" kern="100">
                          <a:effectLst/>
                        </a:rPr>
                        <a:t>PARKING AREA SETBACKS:</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600" b="0" kern="100">
                          <a:effectLst/>
                        </a:rPr>
                        <a:t> </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600" b="0" kern="100">
                          <a:effectLst/>
                        </a:rPr>
                        <a:t> </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600" b="0" kern="100">
                          <a:effectLst/>
                        </a:rPr>
                        <a:t> </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600" b="0" kern="100">
                          <a:effectLst/>
                        </a:rPr>
                        <a:t> </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600" b="0" kern="100">
                          <a:effectLst/>
                        </a:rPr>
                        <a:t> </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600" b="0" kern="100">
                          <a:effectLst/>
                        </a:rPr>
                        <a:t> </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313307360"/>
                  </a:ext>
                </a:extLst>
              </a:tr>
              <a:tr h="269092">
                <a:tc>
                  <a:txBody>
                    <a:bodyPr/>
                    <a:lstStyle/>
                    <a:p>
                      <a:pPr marL="0" marR="0">
                        <a:spcBef>
                          <a:spcPts val="0"/>
                        </a:spcBef>
                        <a:spcAft>
                          <a:spcPts val="0"/>
                        </a:spcAft>
                      </a:pPr>
                      <a:r>
                        <a:rPr lang="en-US" sz="1600" b="0" kern="100">
                          <a:effectLst/>
                        </a:rPr>
                        <a:t>Front </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600" b="0" kern="100">
                          <a:effectLst/>
                        </a:rPr>
                        <a:t>10’</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600" b="0" kern="100">
                          <a:effectLst/>
                        </a:rPr>
                        <a:t>10’</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600" b="0" kern="100">
                          <a:effectLst/>
                        </a:rPr>
                        <a:t>10’</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600" b="0" kern="100">
                          <a:effectLst/>
                        </a:rPr>
                        <a:t>---</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600" b="0" kern="100">
                          <a:effectLst/>
                        </a:rPr>
                        <a:t>4’ </a:t>
                      </a:r>
                      <a:r>
                        <a:rPr lang="en-US" sz="1600" b="0" kern="100" baseline="30000">
                          <a:effectLst/>
                        </a:rPr>
                        <a:t>(2)</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600" b="0" kern="100">
                          <a:effectLst/>
                        </a:rPr>
                        <a:t> </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833028139"/>
                  </a:ext>
                </a:extLst>
              </a:tr>
              <a:tr h="269092">
                <a:tc>
                  <a:txBody>
                    <a:bodyPr/>
                    <a:lstStyle/>
                    <a:p>
                      <a:pPr marL="0" marR="0">
                        <a:spcBef>
                          <a:spcPts val="0"/>
                        </a:spcBef>
                        <a:spcAft>
                          <a:spcPts val="0"/>
                        </a:spcAft>
                      </a:pPr>
                      <a:r>
                        <a:rPr lang="en-US" sz="1600" b="0" kern="100">
                          <a:effectLst/>
                        </a:rPr>
                        <a:t>Side corner </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600" b="0" kern="100">
                          <a:effectLst/>
                        </a:rPr>
                        <a:t>10’</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600" b="0" kern="100">
                          <a:effectLst/>
                        </a:rPr>
                        <a:t>10’</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600" b="0" kern="100">
                          <a:effectLst/>
                        </a:rPr>
                        <a:t>10’</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600" b="0" kern="100">
                          <a:effectLst/>
                        </a:rPr>
                        <a:t>---</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600" b="0" kern="100">
                          <a:effectLst/>
                        </a:rPr>
                        <a:t> </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600" b="0" kern="100">
                          <a:effectLst/>
                        </a:rPr>
                        <a:t> </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4085405193"/>
                  </a:ext>
                </a:extLst>
              </a:tr>
              <a:tr h="538183">
                <a:tc>
                  <a:txBody>
                    <a:bodyPr/>
                    <a:lstStyle/>
                    <a:p>
                      <a:pPr marL="0" marR="0">
                        <a:spcBef>
                          <a:spcPts val="0"/>
                        </a:spcBef>
                        <a:spcAft>
                          <a:spcPts val="0"/>
                        </a:spcAft>
                      </a:pPr>
                      <a:r>
                        <a:rPr lang="en-US" sz="1600" b="0" kern="100">
                          <a:effectLst/>
                        </a:rPr>
                        <a:t>Side interior </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600" b="0" kern="100">
                          <a:effectLst/>
                        </a:rPr>
                        <a:t>10’</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600" b="0" kern="100">
                          <a:effectLst/>
                        </a:rPr>
                        <a:t>10’</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600" b="0" kern="100">
                          <a:effectLst/>
                        </a:rPr>
                        <a:t>10’ </a:t>
                      </a:r>
                      <a:r>
                        <a:rPr lang="en-US" sz="1600" b="0" kern="100" baseline="30000">
                          <a:effectLst/>
                        </a:rPr>
                        <a:t>(1)</a:t>
                      </a:r>
                      <a:r>
                        <a:rPr lang="en-US" sz="1600" b="0" kern="100">
                          <a:effectLst/>
                        </a:rPr>
                        <a:t> (25’ next to residential zoning)</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600" b="0" kern="100">
                          <a:effectLst/>
                        </a:rPr>
                        <a:t>---</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600" b="0" kern="100" baseline="30000">
                          <a:effectLst/>
                        </a:rPr>
                        <a:t>(1)</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600" b="0" kern="100" dirty="0">
                          <a:effectLst/>
                        </a:rPr>
                        <a:t> </a:t>
                      </a:r>
                      <a:endParaRPr lang="en-US" sz="1600" b="0" kern="100" dirty="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722501739"/>
                  </a:ext>
                </a:extLst>
              </a:tr>
            </a:tbl>
          </a:graphicData>
        </a:graphic>
      </p:graphicFrame>
      <p:sp>
        <p:nvSpPr>
          <p:cNvPr id="31" name="TextBox 30">
            <a:extLst>
              <a:ext uri="{FF2B5EF4-FFF2-40B4-BE49-F238E27FC236}">
                <a16:creationId xmlns:a16="http://schemas.microsoft.com/office/drawing/2014/main" id="{22AEFD88-8AA9-FBD9-3984-BDD44A69C31D}"/>
              </a:ext>
            </a:extLst>
          </p:cNvPr>
          <p:cNvSpPr txBox="1"/>
          <p:nvPr/>
        </p:nvSpPr>
        <p:spPr>
          <a:xfrm>
            <a:off x="3720437" y="24755565"/>
            <a:ext cx="14030327" cy="7478970"/>
          </a:xfrm>
          <a:prstGeom prst="rect">
            <a:avLst/>
          </a:prstGeom>
          <a:noFill/>
        </p:spPr>
        <p:txBody>
          <a:bodyPr wrap="square">
            <a:spAutoFit/>
          </a:bodyPr>
          <a:lstStyle/>
          <a:p>
            <a:pPr marL="0" marR="0">
              <a:spcAft>
                <a:spcPts val="600"/>
              </a:spcAft>
            </a:pPr>
            <a:r>
              <a:rPr lang="en-US" sz="1600" dirty="0">
                <a:effectLst/>
                <a:latin typeface="Cambria" panose="02040503050406030204" pitchFamily="18" charset="0"/>
                <a:ea typeface="Cambria" panose="02040503050406030204" pitchFamily="18" charset="0"/>
                <a:cs typeface="Times New Roman" panose="02020603050405020304" pitchFamily="18" charset="0"/>
              </a:rPr>
              <a:t>SF: Single family; DUP: Duplex; MF: Multifamily; RES: Residential; COMM: Commercial</a:t>
            </a:r>
          </a:p>
          <a:p>
            <a:pPr marL="0" marR="0">
              <a:spcAft>
                <a:spcPts val="600"/>
              </a:spcAft>
            </a:pPr>
            <a:r>
              <a:rPr lang="en-US" sz="1600" dirty="0">
                <a:effectLst/>
                <a:latin typeface="Cambria" panose="02040503050406030204" pitchFamily="18" charset="0"/>
                <a:ea typeface="Cambria" panose="02040503050406030204" pitchFamily="18" charset="0"/>
                <a:cs typeface="Times New Roman" panose="02020603050405020304" pitchFamily="18" charset="0"/>
              </a:rPr>
              <a:t>(1) Shared access and parking areas:</a:t>
            </a:r>
          </a:p>
          <a:p>
            <a:pPr marL="228600" marR="0">
              <a:spcAft>
                <a:spcPts val="600"/>
              </a:spcAft>
            </a:pPr>
            <a:r>
              <a:rPr lang="en-US" sz="1600" dirty="0">
                <a:effectLst/>
                <a:latin typeface="Cambria" panose="02040503050406030204" pitchFamily="18" charset="0"/>
                <a:ea typeface="Cambria" panose="02040503050406030204" pitchFamily="18" charset="0"/>
                <a:cs typeface="Times New Roman" panose="02020603050405020304" pitchFamily="18" charset="0"/>
              </a:rPr>
              <a:t>(a)   No side interior building and parking area setbacks are required provided all of the following are met:</a:t>
            </a:r>
          </a:p>
          <a:p>
            <a:pPr marL="228600" marR="0">
              <a:spcAft>
                <a:spcPts val="600"/>
              </a:spcAft>
            </a:pPr>
            <a:r>
              <a:rPr lang="en-US" sz="1600" dirty="0">
                <a:effectLst/>
                <a:latin typeface="Cambria" panose="02040503050406030204" pitchFamily="18" charset="0"/>
                <a:ea typeface="Cambria" panose="02040503050406030204" pitchFamily="18" charset="0"/>
                <a:cs typeface="Times New Roman" panose="02020603050405020304" pitchFamily="18" charset="0"/>
              </a:rPr>
              <a:t>1.    Buildings on adjacent parcels, under separate ownership, are joined by a common wall.</a:t>
            </a:r>
          </a:p>
          <a:p>
            <a:pPr marL="228600" marR="0">
              <a:spcAft>
                <a:spcPts val="600"/>
              </a:spcAft>
            </a:pPr>
            <a:r>
              <a:rPr lang="en-US" sz="1600" dirty="0">
                <a:effectLst/>
                <a:latin typeface="Cambria" panose="02040503050406030204" pitchFamily="18" charset="0"/>
                <a:ea typeface="Cambria" panose="02040503050406030204" pitchFamily="18" charset="0"/>
                <a:cs typeface="Times New Roman" panose="02020603050405020304" pitchFamily="18" charset="0"/>
              </a:rPr>
              <a:t>2.   Parking areas and aisles are joined with adjacent parcel(s) under separate ownership.</a:t>
            </a:r>
          </a:p>
          <a:p>
            <a:pPr marL="228600" marR="0">
              <a:spcAft>
                <a:spcPts val="600"/>
              </a:spcAft>
            </a:pPr>
            <a:r>
              <a:rPr lang="en-US" sz="1600" dirty="0">
                <a:effectLst/>
                <a:latin typeface="Cambria" panose="02040503050406030204" pitchFamily="18" charset="0"/>
                <a:ea typeface="Cambria" panose="02040503050406030204" pitchFamily="18" charset="0"/>
                <a:cs typeface="Times New Roman" panose="02020603050405020304" pitchFamily="18" charset="0"/>
              </a:rPr>
              <a:t>3.   Curb cuts and driveways on principal roadways (collector and arterial streets) are shared in common parcels involved and a minimum spacing of one hundred fifty (150) feet is maintained, or access is provided by an approved frontage road.</a:t>
            </a:r>
          </a:p>
          <a:p>
            <a:pPr marL="228600" marR="0">
              <a:spcAft>
                <a:spcPts val="600"/>
              </a:spcAft>
            </a:pPr>
            <a:r>
              <a:rPr lang="en-US" sz="1600" dirty="0">
                <a:effectLst/>
                <a:latin typeface="Cambria" panose="02040503050406030204" pitchFamily="18" charset="0"/>
                <a:ea typeface="Cambria" panose="02040503050406030204" pitchFamily="18" charset="0"/>
                <a:cs typeface="Times New Roman" panose="02020603050405020304" pitchFamily="18" charset="0"/>
              </a:rPr>
              <a:t>4.    Easements and/or written assurances of cross access and a sharing of common facilities (stormwater system, solid waste container(s), lighting, landscaping, etc.), as may be applicable, common facilities from all property owners involved must be approved prior to the issuance of a building permit.</a:t>
            </a:r>
          </a:p>
          <a:p>
            <a:pPr marL="228600" marR="0">
              <a:spcAft>
                <a:spcPts val="600"/>
              </a:spcAft>
            </a:pPr>
            <a:r>
              <a:rPr lang="en-US" sz="1600" dirty="0">
                <a:effectLst/>
                <a:latin typeface="Cambria" panose="02040503050406030204" pitchFamily="18" charset="0"/>
                <a:ea typeface="Cambria" panose="02040503050406030204" pitchFamily="18" charset="0"/>
                <a:cs typeface="Times New Roman" panose="02020603050405020304" pitchFamily="18" charset="0"/>
              </a:rPr>
              <a:t>(b)   No interior side parking area setbacks are required, provided the requirements of subdivisions (8)(a)2. through 4. above are met.</a:t>
            </a:r>
          </a:p>
          <a:p>
            <a:pPr marL="0" marR="0">
              <a:spcAft>
                <a:spcPts val="600"/>
              </a:spcAft>
            </a:pPr>
            <a:r>
              <a:rPr lang="en-US" sz="1600" dirty="0">
                <a:effectLst/>
                <a:latin typeface="Cambria" panose="02040503050406030204" pitchFamily="18" charset="0"/>
                <a:ea typeface="Cambria" panose="02040503050406030204" pitchFamily="18" charset="0"/>
                <a:cs typeface="Times New Roman" panose="02020603050405020304" pitchFamily="18" charset="0"/>
              </a:rPr>
              <a:t>(2) Off-street parking for non-residential uses shall be behind or to the side of the nonresidential building with a minimum of four (4) foot setback from a right-of-way line.</a:t>
            </a:r>
          </a:p>
          <a:p>
            <a:pPr marL="0" marR="0">
              <a:spcAft>
                <a:spcPts val="600"/>
              </a:spcAft>
            </a:pPr>
            <a:r>
              <a:rPr lang="en-US" sz="1600" dirty="0">
                <a:effectLst/>
                <a:latin typeface="Cambria" panose="02040503050406030204" pitchFamily="18" charset="0"/>
                <a:ea typeface="Cambria" panose="02040503050406030204" pitchFamily="18" charset="0"/>
                <a:cs typeface="Times New Roman" panose="02020603050405020304" pitchFamily="18" charset="0"/>
              </a:rPr>
              <a:t>(3) Additional building height may be permitted, subject to the following provisions:</a:t>
            </a:r>
          </a:p>
          <a:p>
            <a:pPr marL="0" marR="0">
              <a:spcAft>
                <a:spcPts val="600"/>
              </a:spcAft>
            </a:pPr>
            <a:r>
              <a:rPr lang="en-US" sz="1600" dirty="0">
                <a:effectLst/>
                <a:latin typeface="Cambria" panose="02040503050406030204" pitchFamily="18" charset="0"/>
                <a:ea typeface="Cambria" panose="02040503050406030204" pitchFamily="18" charset="0"/>
                <a:cs typeface="Times New Roman" panose="02020603050405020304" pitchFamily="18" charset="0"/>
              </a:rPr>
              <a:t>(a)   Providing public a space or public amenity totaling ten percent (10%) of the site, entitles an additional 10 feet in height.</a:t>
            </a:r>
          </a:p>
          <a:p>
            <a:pPr marL="0" marR="0">
              <a:spcAft>
                <a:spcPts val="600"/>
              </a:spcAft>
            </a:pPr>
            <a:r>
              <a:rPr lang="en-US" sz="1600" dirty="0">
                <a:effectLst/>
                <a:latin typeface="Cambria" panose="02040503050406030204" pitchFamily="18" charset="0"/>
                <a:ea typeface="Cambria" panose="02040503050406030204" pitchFamily="18" charset="0"/>
                <a:cs typeface="Times New Roman" panose="02020603050405020304" pitchFamily="18" charset="0"/>
              </a:rPr>
              <a:t>(b)   Providing understory parking to reduce required surface parking, entitles an additional 10 feet in height.</a:t>
            </a:r>
          </a:p>
          <a:p>
            <a:pPr marL="0" marR="0">
              <a:spcAft>
                <a:spcPts val="600"/>
              </a:spcAft>
            </a:pPr>
            <a:r>
              <a:rPr lang="en-US" sz="1600" dirty="0">
                <a:effectLst/>
                <a:latin typeface="Cambria" panose="02040503050406030204" pitchFamily="18" charset="0"/>
                <a:ea typeface="Cambria" panose="02040503050406030204" pitchFamily="18" charset="0"/>
                <a:cs typeface="Times New Roman" panose="02020603050405020304" pitchFamily="18" charset="0"/>
              </a:rPr>
              <a:t>(c)   Providing public access to the waterway through public boat slips, or public boat launch, or public transitional slips, entitles an additional 10 feet in height.</a:t>
            </a:r>
          </a:p>
          <a:p>
            <a:pPr marL="0" marR="0">
              <a:spcAft>
                <a:spcPts val="600"/>
              </a:spcAft>
            </a:pPr>
            <a:r>
              <a:rPr lang="en-US" sz="1600" dirty="0">
                <a:effectLst/>
                <a:latin typeface="Cambria" panose="02040503050406030204" pitchFamily="18" charset="0"/>
                <a:ea typeface="Cambria" panose="02040503050406030204" pitchFamily="18" charset="0"/>
                <a:cs typeface="Times New Roman" panose="02020603050405020304" pitchFamily="18" charset="0"/>
              </a:rPr>
              <a:t>(d)   Provide a mixture of uses, such as restaurant with residential uses above, entitles an additional 10 feet in height.</a:t>
            </a:r>
          </a:p>
          <a:p>
            <a:pPr marL="0" marR="0">
              <a:spcAft>
                <a:spcPts val="600"/>
              </a:spcAft>
            </a:pPr>
            <a:r>
              <a:rPr lang="en-US" sz="1600" dirty="0">
                <a:effectLst/>
                <a:latin typeface="Cambria" panose="02040503050406030204" pitchFamily="18" charset="0"/>
                <a:ea typeface="Cambria" panose="02040503050406030204" pitchFamily="18" charset="0"/>
                <a:cs typeface="Times New Roman" panose="02020603050405020304" pitchFamily="18" charset="0"/>
              </a:rPr>
              <a:t>(e)   Providing shared storm water or shared parking with neighboring properties, entitles an additional 10 feet in height. Upon approval by the city, the shared amenity shall be recorded as an easement or agreement, in the public records of Brevard County.</a:t>
            </a:r>
          </a:p>
          <a:p>
            <a:pPr marL="0" marR="0">
              <a:spcAft>
                <a:spcPts val="600"/>
              </a:spcAft>
            </a:pPr>
            <a:r>
              <a:rPr lang="en-US" sz="1600" dirty="0">
                <a:effectLst/>
                <a:latin typeface="Cambria" panose="02040503050406030204" pitchFamily="18" charset="0"/>
                <a:ea typeface="Cambria" panose="02040503050406030204" pitchFamily="18" charset="0"/>
                <a:cs typeface="Times New Roman" panose="02020603050405020304" pitchFamily="18" charset="0"/>
              </a:rPr>
              <a:t>(4)(g)   For buildings taller than sixty (60) feet; the building shall be stepped-back a minimum of twenty (20) feet beyond the forty (40) foot height measurement when the property is adjacent to single-family development not separated by waterway, railroad, or street. This is intended to create a terrace effect that helps provide light and air for the adjacent single-family dwellings. The stepped back portion can be used for recreational purposes such as gardening or outdoor dining.</a:t>
            </a:r>
          </a:p>
          <a:p>
            <a:pPr marL="0" marR="0">
              <a:spcAft>
                <a:spcPts val="600"/>
              </a:spcAft>
            </a:pPr>
            <a:r>
              <a:rPr lang="en-US" sz="1600" dirty="0">
                <a:effectLst/>
                <a:latin typeface="Cambria" panose="02040503050406030204" pitchFamily="18" charset="0"/>
                <a:ea typeface="Cambria" panose="02040503050406030204" pitchFamily="18" charset="0"/>
                <a:cs typeface="Times New Roman" panose="02020603050405020304" pitchFamily="18" charset="0"/>
              </a:rPr>
              <a:t>(5)(f)   For buildings sixty (60) feet in height, or greater, the building(s) shall be setback a minimum of half the height of the building from the rear and side interior property lines when the property is adjacent to single-family development not separated by waterway, railroad, or street.</a:t>
            </a:r>
          </a:p>
        </p:txBody>
      </p:sp>
      <p:sp>
        <p:nvSpPr>
          <p:cNvPr id="32" name="Rectangle 31">
            <a:extLst>
              <a:ext uri="{FF2B5EF4-FFF2-40B4-BE49-F238E27FC236}">
                <a16:creationId xmlns:a16="http://schemas.microsoft.com/office/drawing/2014/main" id="{B84D0D39-D2E4-52B2-1B59-1C7B87E410BD}"/>
              </a:ext>
            </a:extLst>
          </p:cNvPr>
          <p:cNvSpPr/>
          <p:nvPr/>
        </p:nvSpPr>
        <p:spPr>
          <a:xfrm>
            <a:off x="1" y="0"/>
            <a:ext cx="21945600" cy="3749040"/>
          </a:xfrm>
          <a:prstGeom prst="rect">
            <a:avLst/>
          </a:prstGeom>
          <a:solidFill>
            <a:schemeClr val="accent4">
              <a:lumMod val="40000"/>
              <a:lumOff val="6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4800" b="1" spc="600" dirty="0">
                <a:solidFill>
                  <a:sysClr val="windowText" lastClr="000000"/>
                </a:solidFill>
                <a:latin typeface="Geometria" panose="020B0503020204020204" pitchFamily="34" charset="0"/>
              </a:rPr>
              <a:t>DIMENSIONAL STANDARDS</a:t>
            </a:r>
          </a:p>
          <a:p>
            <a:pPr algn="ctr"/>
            <a:r>
              <a:rPr lang="en-US" sz="4800" b="1" spc="600" dirty="0">
                <a:solidFill>
                  <a:sysClr val="windowText" lastClr="000000"/>
                </a:solidFill>
                <a:latin typeface="Geometria" panose="020B0503020204020204" pitchFamily="34" charset="0"/>
              </a:rPr>
              <a:t>ADOPTED</a:t>
            </a:r>
          </a:p>
        </p:txBody>
      </p:sp>
      <p:sp>
        <p:nvSpPr>
          <p:cNvPr id="33" name="Rectangle 32">
            <a:extLst>
              <a:ext uri="{FF2B5EF4-FFF2-40B4-BE49-F238E27FC236}">
                <a16:creationId xmlns:a16="http://schemas.microsoft.com/office/drawing/2014/main" id="{9D9A0FB3-4812-C468-F22E-42C0D5939F07}"/>
              </a:ext>
            </a:extLst>
          </p:cNvPr>
          <p:cNvSpPr/>
          <p:nvPr/>
        </p:nvSpPr>
        <p:spPr>
          <a:xfrm>
            <a:off x="21945600" y="0"/>
            <a:ext cx="21945600" cy="3749040"/>
          </a:xfrm>
          <a:prstGeom prst="rect">
            <a:avLst/>
          </a:prstGeom>
          <a:solidFill>
            <a:srgbClr val="00B0F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4800" b="1" spc="600" dirty="0">
                <a:solidFill>
                  <a:sysClr val="windowText" lastClr="000000"/>
                </a:solidFill>
                <a:latin typeface="Geometria" panose="020B0503020204020204" pitchFamily="34" charset="0"/>
              </a:rPr>
              <a:t>DIMENSIONAL STANDARDS</a:t>
            </a:r>
          </a:p>
          <a:p>
            <a:pPr algn="ctr"/>
            <a:r>
              <a:rPr lang="en-US" sz="4800" b="1" spc="600" dirty="0">
                <a:solidFill>
                  <a:sysClr val="windowText" lastClr="000000"/>
                </a:solidFill>
                <a:latin typeface="Geometria" panose="020B0503020204020204" pitchFamily="34" charset="0"/>
              </a:rPr>
              <a:t>PROPOSED</a:t>
            </a:r>
          </a:p>
        </p:txBody>
      </p:sp>
      <p:graphicFrame>
        <p:nvGraphicFramePr>
          <p:cNvPr id="34" name="Table 33">
            <a:extLst>
              <a:ext uri="{FF2B5EF4-FFF2-40B4-BE49-F238E27FC236}">
                <a16:creationId xmlns:a16="http://schemas.microsoft.com/office/drawing/2014/main" id="{1996B352-60F7-55D2-2823-9FAED23DCDD9}"/>
              </a:ext>
            </a:extLst>
          </p:cNvPr>
          <p:cNvGraphicFramePr>
            <a:graphicFrameLocks noGrp="1"/>
          </p:cNvGraphicFramePr>
          <p:nvPr>
            <p:extLst>
              <p:ext uri="{D42A27DB-BD31-4B8C-83A1-F6EECF244321}">
                <p14:modId xmlns:p14="http://schemas.microsoft.com/office/powerpoint/2010/main" val="248503823"/>
              </p:ext>
            </p:extLst>
          </p:nvPr>
        </p:nvGraphicFramePr>
        <p:xfrm>
          <a:off x="26609697" y="5639471"/>
          <a:ext cx="11567606" cy="5814508"/>
        </p:xfrm>
        <a:graphic>
          <a:graphicData uri="http://schemas.openxmlformats.org/drawingml/2006/table">
            <a:tbl>
              <a:tblPr firstRow="1" firstCol="1" bandRow="1">
                <a:tableStyleId>{72833802-FEF1-4C79-8D5D-14CF1EAF98D9}</a:tableStyleId>
              </a:tblPr>
              <a:tblGrid>
                <a:gridCol w="2992500">
                  <a:extLst>
                    <a:ext uri="{9D8B030D-6E8A-4147-A177-3AD203B41FA5}">
                      <a16:colId xmlns:a16="http://schemas.microsoft.com/office/drawing/2014/main" val="3251028678"/>
                    </a:ext>
                  </a:extLst>
                </a:gridCol>
                <a:gridCol w="1498563">
                  <a:extLst>
                    <a:ext uri="{9D8B030D-6E8A-4147-A177-3AD203B41FA5}">
                      <a16:colId xmlns:a16="http://schemas.microsoft.com/office/drawing/2014/main" val="3956262977"/>
                    </a:ext>
                  </a:extLst>
                </a:gridCol>
                <a:gridCol w="1831576">
                  <a:extLst>
                    <a:ext uri="{9D8B030D-6E8A-4147-A177-3AD203B41FA5}">
                      <a16:colId xmlns:a16="http://schemas.microsoft.com/office/drawing/2014/main" val="494636740"/>
                    </a:ext>
                  </a:extLst>
                </a:gridCol>
                <a:gridCol w="1831576">
                  <a:extLst>
                    <a:ext uri="{9D8B030D-6E8A-4147-A177-3AD203B41FA5}">
                      <a16:colId xmlns:a16="http://schemas.microsoft.com/office/drawing/2014/main" val="311836299"/>
                    </a:ext>
                  </a:extLst>
                </a:gridCol>
                <a:gridCol w="1831576">
                  <a:extLst>
                    <a:ext uri="{9D8B030D-6E8A-4147-A177-3AD203B41FA5}">
                      <a16:colId xmlns:a16="http://schemas.microsoft.com/office/drawing/2014/main" val="3980234312"/>
                    </a:ext>
                  </a:extLst>
                </a:gridCol>
                <a:gridCol w="1581815">
                  <a:extLst>
                    <a:ext uri="{9D8B030D-6E8A-4147-A177-3AD203B41FA5}">
                      <a16:colId xmlns:a16="http://schemas.microsoft.com/office/drawing/2014/main" val="1946352939"/>
                    </a:ext>
                  </a:extLst>
                </a:gridCol>
              </a:tblGrid>
              <a:tr h="389744">
                <a:tc>
                  <a:txBody>
                    <a:bodyPr/>
                    <a:lstStyle/>
                    <a:p>
                      <a:pPr marL="0" marR="0">
                        <a:lnSpc>
                          <a:spcPct val="107000"/>
                        </a:lnSpc>
                        <a:spcBef>
                          <a:spcPts val="0"/>
                        </a:spcBef>
                        <a:spcAft>
                          <a:spcPts val="0"/>
                        </a:spcAft>
                      </a:pPr>
                      <a:r>
                        <a:rPr lang="en-US" sz="1600" b="1" kern="100">
                          <a:effectLst/>
                        </a:rPr>
                        <a:t> </a:t>
                      </a:r>
                      <a:endParaRPr lang="en-US" sz="1600" b="1"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nchor="b"/>
                </a:tc>
                <a:tc>
                  <a:txBody>
                    <a:bodyPr/>
                    <a:lstStyle/>
                    <a:p>
                      <a:pPr marL="0" marR="0" algn="ctr">
                        <a:lnSpc>
                          <a:spcPct val="107000"/>
                        </a:lnSpc>
                        <a:spcBef>
                          <a:spcPts val="0"/>
                        </a:spcBef>
                        <a:spcAft>
                          <a:spcPts val="0"/>
                        </a:spcAft>
                      </a:pPr>
                      <a:r>
                        <a:rPr lang="en-US" sz="1600" b="1" kern="100">
                          <a:effectLst/>
                        </a:rPr>
                        <a:t>OP*</a:t>
                      </a:r>
                      <a:endParaRPr lang="en-US" sz="1600" b="1"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nchor="b"/>
                </a:tc>
                <a:tc>
                  <a:txBody>
                    <a:bodyPr/>
                    <a:lstStyle/>
                    <a:p>
                      <a:pPr marL="0" marR="0" algn="ctr">
                        <a:lnSpc>
                          <a:spcPct val="107000"/>
                        </a:lnSpc>
                        <a:spcBef>
                          <a:spcPts val="0"/>
                        </a:spcBef>
                        <a:spcAft>
                          <a:spcPts val="0"/>
                        </a:spcAft>
                      </a:pPr>
                      <a:r>
                        <a:rPr lang="en-US" sz="1600" b="1" kern="100">
                          <a:effectLst/>
                        </a:rPr>
                        <a:t>NC*</a:t>
                      </a:r>
                      <a:endParaRPr lang="en-US" sz="1600" b="1"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nchor="b"/>
                </a:tc>
                <a:tc>
                  <a:txBody>
                    <a:bodyPr/>
                    <a:lstStyle/>
                    <a:p>
                      <a:pPr marL="0" marR="0" algn="ctr">
                        <a:lnSpc>
                          <a:spcPct val="107000"/>
                        </a:lnSpc>
                        <a:spcBef>
                          <a:spcPts val="0"/>
                        </a:spcBef>
                        <a:spcAft>
                          <a:spcPts val="0"/>
                        </a:spcAft>
                      </a:pPr>
                      <a:r>
                        <a:rPr lang="en-US" sz="1600" b="1" kern="100">
                          <a:effectLst/>
                        </a:rPr>
                        <a:t>CC*</a:t>
                      </a:r>
                      <a:endParaRPr lang="en-US" sz="1600" b="1"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nchor="b"/>
                </a:tc>
                <a:tc>
                  <a:txBody>
                    <a:bodyPr/>
                    <a:lstStyle/>
                    <a:p>
                      <a:pPr marL="0" marR="0" algn="ctr">
                        <a:lnSpc>
                          <a:spcPct val="107000"/>
                        </a:lnSpc>
                        <a:spcBef>
                          <a:spcPts val="0"/>
                        </a:spcBef>
                        <a:spcAft>
                          <a:spcPts val="0"/>
                        </a:spcAft>
                      </a:pPr>
                      <a:r>
                        <a:rPr lang="en-US" sz="1600" b="1" kern="100">
                          <a:effectLst/>
                        </a:rPr>
                        <a:t>HC</a:t>
                      </a:r>
                      <a:endParaRPr lang="en-US" sz="1600" b="1"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nchor="b"/>
                </a:tc>
                <a:tc>
                  <a:txBody>
                    <a:bodyPr/>
                    <a:lstStyle/>
                    <a:p>
                      <a:pPr marL="0" marR="0" algn="ctr">
                        <a:lnSpc>
                          <a:spcPct val="107000"/>
                        </a:lnSpc>
                        <a:spcBef>
                          <a:spcPts val="0"/>
                        </a:spcBef>
                        <a:spcAft>
                          <a:spcPts val="0"/>
                        </a:spcAft>
                      </a:pPr>
                      <a:r>
                        <a:rPr lang="en-US" sz="1600" b="1" kern="100" dirty="0">
                          <a:effectLst/>
                        </a:rPr>
                        <a:t>GC*</a:t>
                      </a:r>
                      <a:endParaRPr lang="en-US" sz="1600" b="1" kern="100" dirty="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nchor="b"/>
                </a:tc>
                <a:extLst>
                  <a:ext uri="{0D108BD9-81ED-4DB2-BD59-A6C34878D82A}">
                    <a16:rowId xmlns:a16="http://schemas.microsoft.com/office/drawing/2014/main" val="3182739450"/>
                  </a:ext>
                </a:extLst>
              </a:tr>
              <a:tr h="255084">
                <a:tc>
                  <a:txBody>
                    <a:bodyPr/>
                    <a:lstStyle/>
                    <a:p>
                      <a:pPr marL="0" marR="0">
                        <a:lnSpc>
                          <a:spcPct val="107000"/>
                        </a:lnSpc>
                        <a:spcBef>
                          <a:spcPts val="0"/>
                        </a:spcBef>
                        <a:spcAft>
                          <a:spcPts val="0"/>
                        </a:spcAft>
                      </a:pPr>
                      <a:r>
                        <a:rPr lang="en-US" sz="1600" b="0" kern="100">
                          <a:effectLst/>
                        </a:rPr>
                        <a:t>Minimum lot area (sq. ft.)</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600" b="0" kern="100">
                          <a:effectLst/>
                        </a:rPr>
                        <a:t>10,000 </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600" b="1" kern="100" dirty="0">
                          <a:effectLst/>
                        </a:rPr>
                        <a:t>10,000</a:t>
                      </a:r>
                      <a:r>
                        <a:rPr lang="en-US" sz="1600" b="0" kern="100" dirty="0">
                          <a:effectLst/>
                        </a:rPr>
                        <a:t> </a:t>
                      </a:r>
                      <a:endParaRPr lang="en-US" sz="1600" b="0" kern="100" dirty="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600" b="0" kern="100">
                          <a:effectLst/>
                        </a:rPr>
                        <a:t>12,500 </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600" b="0" kern="100">
                          <a:effectLst/>
                        </a:rPr>
                        <a:t>15,625 </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600" b="0" kern="100">
                          <a:effectLst/>
                        </a:rPr>
                        <a:t>15,000 </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686126724"/>
                  </a:ext>
                </a:extLst>
              </a:tr>
              <a:tr h="255084">
                <a:tc>
                  <a:txBody>
                    <a:bodyPr/>
                    <a:lstStyle/>
                    <a:p>
                      <a:pPr marL="0" marR="0">
                        <a:lnSpc>
                          <a:spcPct val="107000"/>
                        </a:lnSpc>
                        <a:spcBef>
                          <a:spcPts val="0"/>
                        </a:spcBef>
                        <a:spcAft>
                          <a:spcPts val="0"/>
                        </a:spcAft>
                      </a:pPr>
                      <a:r>
                        <a:rPr lang="en-US" sz="1600" b="0" kern="100">
                          <a:effectLst/>
                        </a:rPr>
                        <a:t>Minimum lot width (ft.)</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600" b="0" kern="100">
                          <a:effectLst/>
                        </a:rPr>
                        <a:t>100’</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600" b="0" kern="100">
                          <a:effectLst/>
                        </a:rPr>
                        <a:t>100’</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600" b="0" kern="100">
                          <a:effectLst/>
                        </a:rPr>
                        <a:t>100’</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600" b="0" kern="100">
                          <a:effectLst/>
                        </a:rPr>
                        <a:t>125’</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600" b="0" kern="100">
                          <a:effectLst/>
                        </a:rPr>
                        <a:t>100’</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047050274"/>
                  </a:ext>
                </a:extLst>
              </a:tr>
              <a:tr h="255084">
                <a:tc>
                  <a:txBody>
                    <a:bodyPr/>
                    <a:lstStyle/>
                    <a:p>
                      <a:pPr marL="0" marR="0">
                        <a:lnSpc>
                          <a:spcPct val="107000"/>
                        </a:lnSpc>
                        <a:spcBef>
                          <a:spcPts val="0"/>
                        </a:spcBef>
                        <a:spcAft>
                          <a:spcPts val="0"/>
                        </a:spcAft>
                      </a:pPr>
                      <a:r>
                        <a:rPr lang="en-US" sz="1600" b="0" kern="100">
                          <a:effectLst/>
                        </a:rPr>
                        <a:t>Minimum lot depth (ft.)</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600" b="0" kern="100">
                          <a:effectLst/>
                        </a:rPr>
                        <a:t>100’</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600" b="1" kern="100" dirty="0">
                          <a:effectLst/>
                        </a:rPr>
                        <a:t>100’</a:t>
                      </a:r>
                      <a:endParaRPr lang="en-US" sz="1600" b="1" kern="100" dirty="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600" b="0" kern="100">
                          <a:effectLst/>
                        </a:rPr>
                        <a:t>125’</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600" b="0" kern="100">
                          <a:effectLst/>
                        </a:rPr>
                        <a:t>125’</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600" b="0" kern="100">
                          <a:effectLst/>
                        </a:rPr>
                        <a:t>150’</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159371625"/>
                  </a:ext>
                </a:extLst>
              </a:tr>
              <a:tr h="255084">
                <a:tc>
                  <a:txBody>
                    <a:bodyPr/>
                    <a:lstStyle/>
                    <a:p>
                      <a:pPr marL="0" marR="0">
                        <a:lnSpc>
                          <a:spcPct val="107000"/>
                        </a:lnSpc>
                        <a:spcBef>
                          <a:spcPts val="0"/>
                        </a:spcBef>
                        <a:spcAft>
                          <a:spcPts val="0"/>
                        </a:spcAft>
                      </a:pPr>
                      <a:r>
                        <a:rPr lang="en-US" sz="1600" b="0" kern="100">
                          <a:effectLst/>
                        </a:rPr>
                        <a:t>Maximum building coverage (%)</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600" b="0" kern="100">
                          <a:effectLst/>
                        </a:rPr>
                        <a:t>25%</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600" b="1" kern="100" dirty="0">
                          <a:effectLst/>
                        </a:rPr>
                        <a:t>35%</a:t>
                      </a:r>
                      <a:r>
                        <a:rPr lang="en-US" sz="1600" b="1" kern="100" dirty="0">
                          <a:effectLst/>
                          <a:highlight>
                            <a:srgbClr val="00FFFF"/>
                          </a:highlight>
                        </a:rPr>
                        <a:t> </a:t>
                      </a:r>
                      <a:endParaRPr lang="en-US" sz="1600" b="1" kern="100" dirty="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600" b="0" kern="100">
                          <a:effectLst/>
                        </a:rPr>
                        <a:t>35%</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600" b="0" kern="100">
                          <a:effectLst/>
                        </a:rPr>
                        <a:t>35%</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600" b="0" kern="100">
                          <a:effectLst/>
                        </a:rPr>
                        <a:t>50%</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615412744"/>
                  </a:ext>
                </a:extLst>
              </a:tr>
              <a:tr h="792452">
                <a:tc>
                  <a:txBody>
                    <a:bodyPr/>
                    <a:lstStyle/>
                    <a:p>
                      <a:pPr marL="0" marR="0">
                        <a:lnSpc>
                          <a:spcPct val="107000"/>
                        </a:lnSpc>
                        <a:spcBef>
                          <a:spcPts val="0"/>
                        </a:spcBef>
                        <a:spcAft>
                          <a:spcPts val="0"/>
                        </a:spcAft>
                      </a:pPr>
                      <a:r>
                        <a:rPr lang="en-US" sz="1600" b="0" kern="100">
                          <a:effectLst/>
                        </a:rPr>
                        <a:t>Minimum floor area (sq. ft.)</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600" b="0" kern="100">
                          <a:effectLst/>
                        </a:rPr>
                        <a:t>300 </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600" b="0" kern="100">
                          <a:effectLst/>
                        </a:rPr>
                        <a:t>300  </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600" b="0" kern="100">
                          <a:effectLst/>
                        </a:rPr>
                        <a:t>300</a:t>
                      </a:r>
                    </a:p>
                    <a:p>
                      <a:pPr marL="0" marR="0" algn="ctr">
                        <a:lnSpc>
                          <a:spcPct val="107000"/>
                        </a:lnSpc>
                        <a:spcBef>
                          <a:spcPts val="0"/>
                        </a:spcBef>
                        <a:spcAft>
                          <a:spcPts val="0"/>
                        </a:spcAft>
                      </a:pPr>
                      <a:r>
                        <a:rPr lang="en-US" sz="1600" b="0" kern="100">
                          <a:effectLst/>
                        </a:rPr>
                        <a:t>280 hotel/motel or efficiency units </a:t>
                      </a:r>
                      <a:r>
                        <a:rPr lang="en-US" sz="1600" b="0" kern="100" baseline="30000">
                          <a:effectLst/>
                        </a:rPr>
                        <a:t>(2)</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600" b="0" kern="100">
                          <a:effectLst/>
                        </a:rPr>
                        <a:t>300 </a:t>
                      </a:r>
                    </a:p>
                    <a:p>
                      <a:pPr marL="0" marR="0" algn="ctr">
                        <a:lnSpc>
                          <a:spcPct val="107000"/>
                        </a:lnSpc>
                        <a:spcBef>
                          <a:spcPts val="0"/>
                        </a:spcBef>
                        <a:spcAft>
                          <a:spcPts val="0"/>
                        </a:spcAft>
                      </a:pPr>
                      <a:r>
                        <a:rPr lang="en-US" sz="1600" b="0" kern="100">
                          <a:effectLst/>
                        </a:rPr>
                        <a:t>280 hotel/motel or efficiency units </a:t>
                      </a:r>
                      <a:r>
                        <a:rPr lang="en-US" sz="1600" b="0" kern="100" baseline="30000">
                          <a:effectLst/>
                        </a:rPr>
                        <a:t>(2)</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600" b="0" kern="100">
                          <a:effectLst/>
                        </a:rPr>
                        <a:t>300 </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690680371"/>
                  </a:ext>
                </a:extLst>
              </a:tr>
              <a:tr h="255084">
                <a:tc>
                  <a:txBody>
                    <a:bodyPr/>
                    <a:lstStyle/>
                    <a:p>
                      <a:pPr marL="0" marR="0">
                        <a:lnSpc>
                          <a:spcPct val="107000"/>
                        </a:lnSpc>
                        <a:spcBef>
                          <a:spcPts val="0"/>
                        </a:spcBef>
                        <a:spcAft>
                          <a:spcPts val="0"/>
                        </a:spcAft>
                      </a:pPr>
                      <a:r>
                        <a:rPr lang="en-US" sz="1600" b="0" kern="100">
                          <a:effectLst/>
                        </a:rPr>
                        <a:t>Maximum height (ft.)</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600" b="0" kern="100">
                          <a:effectLst/>
                        </a:rPr>
                        <a:t>25’</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600" b="0" kern="100">
                          <a:effectLst/>
                        </a:rPr>
                        <a:t>25’</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600" b="0" kern="100">
                          <a:effectLst/>
                        </a:rPr>
                        <a:t>70’</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600" b="0" kern="100">
                          <a:effectLst/>
                        </a:rPr>
                        <a:t>40’</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600" b="0" kern="100">
                          <a:effectLst/>
                        </a:rPr>
                        <a:t>40’</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581759078"/>
                  </a:ext>
                </a:extLst>
              </a:tr>
              <a:tr h="255084">
                <a:tc>
                  <a:txBody>
                    <a:bodyPr/>
                    <a:lstStyle/>
                    <a:p>
                      <a:pPr marL="0" marR="0">
                        <a:lnSpc>
                          <a:spcPct val="107000"/>
                        </a:lnSpc>
                        <a:spcBef>
                          <a:spcPts val="0"/>
                        </a:spcBef>
                        <a:spcAft>
                          <a:spcPts val="0"/>
                        </a:spcAft>
                      </a:pPr>
                      <a:r>
                        <a:rPr lang="en-US" sz="1600" b="0" kern="100">
                          <a:effectLst/>
                        </a:rPr>
                        <a:t>Minimum building setback (ft.)</a:t>
                      </a:r>
                      <a:r>
                        <a:rPr lang="en-US" sz="1600" b="0" kern="100" baseline="30000">
                          <a:effectLst/>
                        </a:rPr>
                        <a:t> (3)</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600" b="0" kern="100">
                          <a:effectLst/>
                        </a:rPr>
                        <a:t> </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600" b="0" kern="100">
                          <a:effectLst/>
                        </a:rPr>
                        <a:t> </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600" b="0" kern="100">
                          <a:effectLst/>
                        </a:rPr>
                        <a:t> </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600" b="0" kern="100">
                          <a:effectLst/>
                        </a:rPr>
                        <a:t> </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600" b="0" kern="100">
                          <a:effectLst/>
                        </a:rPr>
                        <a:t> </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248994288"/>
                  </a:ext>
                </a:extLst>
              </a:tr>
              <a:tr h="255084">
                <a:tc>
                  <a:txBody>
                    <a:bodyPr/>
                    <a:lstStyle/>
                    <a:p>
                      <a:pPr marL="0" marR="0" algn="r">
                        <a:lnSpc>
                          <a:spcPct val="107000"/>
                        </a:lnSpc>
                        <a:spcBef>
                          <a:spcPts val="0"/>
                        </a:spcBef>
                        <a:spcAft>
                          <a:spcPts val="0"/>
                        </a:spcAft>
                      </a:pPr>
                      <a:r>
                        <a:rPr lang="en-US" sz="1600" b="0" kern="100">
                          <a:effectLst/>
                        </a:rPr>
                        <a:t>Front </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600" b="0" kern="100">
                          <a:effectLst/>
                        </a:rPr>
                        <a:t>30’</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600" b="1" kern="100" dirty="0">
                          <a:effectLst/>
                        </a:rPr>
                        <a:t>30’</a:t>
                      </a:r>
                      <a:endParaRPr lang="en-US" sz="1600" b="1" kern="100" dirty="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600" b="0" kern="100">
                          <a:effectLst/>
                        </a:rPr>
                        <a:t>30’</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600" b="0" kern="100">
                          <a:effectLst/>
                        </a:rPr>
                        <a:t>50’</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600" b="0" kern="100">
                          <a:effectLst/>
                        </a:rPr>
                        <a:t>30’</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440319574"/>
                  </a:ext>
                </a:extLst>
              </a:tr>
              <a:tr h="255084">
                <a:tc>
                  <a:txBody>
                    <a:bodyPr/>
                    <a:lstStyle/>
                    <a:p>
                      <a:pPr marL="0" marR="0" algn="r">
                        <a:lnSpc>
                          <a:spcPct val="107000"/>
                        </a:lnSpc>
                        <a:spcBef>
                          <a:spcPts val="0"/>
                        </a:spcBef>
                        <a:spcAft>
                          <a:spcPts val="0"/>
                        </a:spcAft>
                      </a:pPr>
                      <a:r>
                        <a:rPr lang="en-US" sz="1600" b="0" kern="100">
                          <a:effectLst/>
                        </a:rPr>
                        <a:t>Side corner</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600" b="0" kern="100">
                          <a:effectLst/>
                        </a:rPr>
                        <a:t>25’</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600" b="0" kern="100">
                          <a:effectLst/>
                        </a:rPr>
                        <a:t>25’</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600" b="0" kern="100">
                          <a:effectLst/>
                        </a:rPr>
                        <a:t>25’</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600" b="0" kern="100">
                          <a:effectLst/>
                        </a:rPr>
                        <a:t>25’</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600" b="0" kern="100">
                          <a:effectLst/>
                        </a:rPr>
                        <a:t>25’</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844657363"/>
                  </a:ext>
                </a:extLst>
              </a:tr>
              <a:tr h="255084">
                <a:tc>
                  <a:txBody>
                    <a:bodyPr/>
                    <a:lstStyle/>
                    <a:p>
                      <a:pPr marL="0" marR="0" algn="r">
                        <a:lnSpc>
                          <a:spcPct val="107000"/>
                        </a:lnSpc>
                        <a:spcBef>
                          <a:spcPts val="0"/>
                        </a:spcBef>
                        <a:spcAft>
                          <a:spcPts val="0"/>
                        </a:spcAft>
                      </a:pPr>
                      <a:r>
                        <a:rPr lang="en-US" sz="1600" b="0" kern="100">
                          <a:effectLst/>
                        </a:rPr>
                        <a:t>Side interior</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600" b="0" kern="100">
                          <a:effectLst/>
                        </a:rPr>
                        <a:t>10’</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600" b="0" kern="100">
                          <a:effectLst/>
                        </a:rPr>
                        <a:t>10’</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600" b="0" kern="100">
                          <a:effectLst/>
                        </a:rPr>
                        <a:t>10’</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600" b="0" kern="100">
                          <a:effectLst/>
                        </a:rPr>
                        <a:t>20’ </a:t>
                      </a:r>
                      <a:r>
                        <a:rPr lang="en-US" sz="1600" b="0" kern="100" baseline="30000">
                          <a:effectLst/>
                        </a:rPr>
                        <a:t>(1)</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600" b="0" kern="100">
                          <a:effectLst/>
                        </a:rPr>
                        <a:t>10’ </a:t>
                      </a:r>
                      <a:r>
                        <a:rPr lang="en-US" sz="1600" b="0" kern="100" baseline="30000">
                          <a:effectLst/>
                        </a:rPr>
                        <a:t>(1)</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786221993"/>
                  </a:ext>
                </a:extLst>
              </a:tr>
              <a:tr h="792452">
                <a:tc>
                  <a:txBody>
                    <a:bodyPr/>
                    <a:lstStyle/>
                    <a:p>
                      <a:pPr marL="0" marR="0" algn="r">
                        <a:lnSpc>
                          <a:spcPct val="107000"/>
                        </a:lnSpc>
                        <a:spcBef>
                          <a:spcPts val="0"/>
                        </a:spcBef>
                        <a:spcAft>
                          <a:spcPts val="0"/>
                        </a:spcAft>
                      </a:pPr>
                      <a:r>
                        <a:rPr lang="en-US" sz="1600" b="0" kern="100">
                          <a:effectLst/>
                        </a:rPr>
                        <a:t>Rear</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600" b="0" kern="100">
                          <a:effectLst/>
                        </a:rPr>
                        <a:t>30’</a:t>
                      </a:r>
                    </a:p>
                    <a:p>
                      <a:pPr marL="0" marR="0" algn="ctr">
                        <a:lnSpc>
                          <a:spcPct val="107000"/>
                        </a:lnSpc>
                        <a:spcBef>
                          <a:spcPts val="0"/>
                        </a:spcBef>
                        <a:spcAft>
                          <a:spcPts val="0"/>
                        </a:spcAft>
                      </a:pPr>
                      <a:r>
                        <a:rPr lang="en-US" sz="1600" b="0" kern="100">
                          <a:effectLst/>
                        </a:rPr>
                        <a:t>15’ abutting dedicated alley</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600" b="1" kern="100" dirty="0">
                          <a:effectLst/>
                        </a:rPr>
                        <a:t>25’</a:t>
                      </a:r>
                    </a:p>
                    <a:p>
                      <a:pPr marL="0" marR="0" algn="ctr">
                        <a:lnSpc>
                          <a:spcPct val="107000"/>
                        </a:lnSpc>
                        <a:spcBef>
                          <a:spcPts val="0"/>
                        </a:spcBef>
                        <a:spcAft>
                          <a:spcPts val="0"/>
                        </a:spcAft>
                      </a:pPr>
                      <a:r>
                        <a:rPr lang="en-US" sz="1600" b="0" kern="100" dirty="0">
                          <a:effectLst/>
                        </a:rPr>
                        <a:t>10’ abutting dedicated alley</a:t>
                      </a:r>
                      <a:endParaRPr lang="en-US" sz="1600" b="0" kern="100" dirty="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600" b="0" kern="100" dirty="0">
                          <a:effectLst/>
                        </a:rPr>
                        <a:t>25’</a:t>
                      </a:r>
                    </a:p>
                    <a:p>
                      <a:pPr marL="0" marR="0" algn="ctr">
                        <a:lnSpc>
                          <a:spcPct val="107000"/>
                        </a:lnSpc>
                        <a:spcBef>
                          <a:spcPts val="0"/>
                        </a:spcBef>
                        <a:spcAft>
                          <a:spcPts val="0"/>
                        </a:spcAft>
                      </a:pPr>
                      <a:r>
                        <a:rPr lang="en-US" sz="1600" b="0" kern="100" dirty="0">
                          <a:effectLst/>
                        </a:rPr>
                        <a:t>10’ abutting dedicated alley</a:t>
                      </a:r>
                      <a:endParaRPr lang="en-US" sz="1600" b="0" kern="100" dirty="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600" b="0" kern="100">
                          <a:effectLst/>
                        </a:rPr>
                        <a:t>30’</a:t>
                      </a:r>
                    </a:p>
                    <a:p>
                      <a:pPr marL="0" marR="0" algn="ctr">
                        <a:lnSpc>
                          <a:spcPct val="107000"/>
                        </a:lnSpc>
                        <a:spcBef>
                          <a:spcPts val="0"/>
                        </a:spcBef>
                        <a:spcAft>
                          <a:spcPts val="0"/>
                        </a:spcAft>
                      </a:pPr>
                      <a:r>
                        <a:rPr lang="en-US" sz="1600" b="0" kern="100">
                          <a:effectLst/>
                        </a:rPr>
                        <a:t>15’ abutting dedicated alley</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600" b="0" kern="100">
                          <a:effectLst/>
                        </a:rPr>
                        <a:t>10’</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269191795"/>
                  </a:ext>
                </a:extLst>
              </a:tr>
              <a:tr h="255084">
                <a:tc>
                  <a:txBody>
                    <a:bodyPr/>
                    <a:lstStyle/>
                    <a:p>
                      <a:pPr marL="0" marR="0">
                        <a:lnSpc>
                          <a:spcPct val="107000"/>
                        </a:lnSpc>
                        <a:spcBef>
                          <a:spcPts val="0"/>
                        </a:spcBef>
                        <a:spcAft>
                          <a:spcPts val="0"/>
                        </a:spcAft>
                      </a:pPr>
                      <a:r>
                        <a:rPr lang="en-US" sz="1600" b="0" kern="100">
                          <a:effectLst/>
                        </a:rPr>
                        <a:t>Minimum parking setback (ft.)</a:t>
                      </a:r>
                      <a:r>
                        <a:rPr lang="en-US" sz="1600" b="0" kern="100" baseline="30000">
                          <a:effectLst/>
                        </a:rPr>
                        <a:t> (3)</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600" b="0" kern="100">
                          <a:effectLst/>
                        </a:rPr>
                        <a:t> </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600" b="0" kern="100">
                          <a:effectLst/>
                        </a:rPr>
                        <a:t> </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600" b="0" kern="100" dirty="0">
                          <a:effectLst/>
                        </a:rPr>
                        <a:t> </a:t>
                      </a:r>
                      <a:endParaRPr lang="en-US" sz="1600" b="0" kern="100" dirty="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600" b="0" kern="100">
                          <a:effectLst/>
                        </a:rPr>
                        <a:t> </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600" b="0" kern="100">
                          <a:effectLst/>
                        </a:rPr>
                        <a:t> </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669841161"/>
                  </a:ext>
                </a:extLst>
              </a:tr>
              <a:tr h="255084">
                <a:tc>
                  <a:txBody>
                    <a:bodyPr/>
                    <a:lstStyle/>
                    <a:p>
                      <a:pPr marL="0" marR="0" algn="r">
                        <a:lnSpc>
                          <a:spcPct val="107000"/>
                        </a:lnSpc>
                        <a:spcBef>
                          <a:spcPts val="0"/>
                        </a:spcBef>
                        <a:spcAft>
                          <a:spcPts val="0"/>
                        </a:spcAft>
                      </a:pPr>
                      <a:r>
                        <a:rPr lang="en-US" sz="1600" b="0" kern="100">
                          <a:effectLst/>
                        </a:rPr>
                        <a:t>Front </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600" b="0" kern="100">
                          <a:effectLst/>
                        </a:rPr>
                        <a:t>10’</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600" b="1" kern="100" dirty="0">
                          <a:effectLst/>
                        </a:rPr>
                        <a:t>10’</a:t>
                      </a:r>
                      <a:endParaRPr lang="en-US" sz="1600" b="1" kern="100" dirty="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600" b="0" kern="100">
                          <a:effectLst/>
                        </a:rPr>
                        <a:t>10’</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600" b="0" kern="100">
                          <a:effectLst/>
                        </a:rPr>
                        <a:t>10’</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600" b="0" kern="100">
                          <a:effectLst/>
                        </a:rPr>
                        <a:t>10’</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495179075"/>
                  </a:ext>
                </a:extLst>
              </a:tr>
              <a:tr h="255084">
                <a:tc>
                  <a:txBody>
                    <a:bodyPr/>
                    <a:lstStyle/>
                    <a:p>
                      <a:pPr marL="0" marR="0" algn="r">
                        <a:lnSpc>
                          <a:spcPct val="107000"/>
                        </a:lnSpc>
                        <a:spcBef>
                          <a:spcPts val="0"/>
                        </a:spcBef>
                        <a:spcAft>
                          <a:spcPts val="0"/>
                        </a:spcAft>
                      </a:pPr>
                      <a:r>
                        <a:rPr lang="en-US" sz="1600" b="0" kern="100">
                          <a:effectLst/>
                        </a:rPr>
                        <a:t>Side corner </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600" b="0" kern="100">
                          <a:effectLst/>
                        </a:rPr>
                        <a:t>10’</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600" b="0" kern="100">
                          <a:effectLst/>
                        </a:rPr>
                        <a:t>10’</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600" b="0" kern="100">
                          <a:effectLst/>
                        </a:rPr>
                        <a:t>10’</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600" b="0" kern="100">
                          <a:effectLst/>
                        </a:rPr>
                        <a:t>10’</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600" b="0" kern="100">
                          <a:effectLst/>
                        </a:rPr>
                        <a:t>10’</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983217770"/>
                  </a:ext>
                </a:extLst>
              </a:tr>
              <a:tr h="523768">
                <a:tc>
                  <a:txBody>
                    <a:bodyPr/>
                    <a:lstStyle/>
                    <a:p>
                      <a:pPr marL="0" marR="0" algn="r">
                        <a:lnSpc>
                          <a:spcPct val="107000"/>
                        </a:lnSpc>
                        <a:spcBef>
                          <a:spcPts val="0"/>
                        </a:spcBef>
                        <a:spcAft>
                          <a:spcPts val="0"/>
                        </a:spcAft>
                      </a:pPr>
                      <a:r>
                        <a:rPr lang="en-US" sz="1600" b="0" kern="100">
                          <a:effectLst/>
                        </a:rPr>
                        <a:t>Side interior </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600" b="0" kern="100">
                          <a:effectLst/>
                        </a:rPr>
                        <a:t>25’</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600" b="0" kern="100" dirty="0">
                          <a:effectLst/>
                        </a:rPr>
                        <a:t>5’ (</a:t>
                      </a:r>
                      <a:r>
                        <a:rPr lang="en-US" sz="1600" b="1" kern="100" dirty="0">
                          <a:effectLst/>
                        </a:rPr>
                        <a:t>25’</a:t>
                      </a:r>
                      <a:r>
                        <a:rPr lang="en-US" sz="1600" b="0" kern="100" dirty="0">
                          <a:effectLst/>
                        </a:rPr>
                        <a:t> next to residential zoning)</a:t>
                      </a:r>
                      <a:endParaRPr lang="en-US" sz="1600" b="0" kern="100" dirty="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600" b="0" kern="100">
                          <a:effectLst/>
                        </a:rPr>
                        <a:t>5’ </a:t>
                      </a:r>
                      <a:r>
                        <a:rPr lang="en-US" sz="1600" b="0" kern="100" baseline="30000">
                          <a:effectLst/>
                        </a:rPr>
                        <a:t>(1)</a:t>
                      </a:r>
                      <a:r>
                        <a:rPr lang="en-US" sz="1600" b="0" kern="100">
                          <a:effectLst/>
                        </a:rPr>
                        <a:t> (25’ next to residential zoning)</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600" b="0" kern="100">
                          <a:effectLst/>
                        </a:rPr>
                        <a:t>10’ </a:t>
                      </a:r>
                      <a:r>
                        <a:rPr lang="en-US" sz="1600" b="0" kern="100" baseline="30000">
                          <a:effectLst/>
                        </a:rPr>
                        <a:t>(1)</a:t>
                      </a:r>
                      <a:r>
                        <a:rPr lang="en-US" sz="1600" b="0" kern="100">
                          <a:effectLst/>
                        </a:rPr>
                        <a:t> (25’ next to residential zoning)</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600" b="0" kern="100">
                          <a:effectLst/>
                        </a:rPr>
                        <a:t>5’</a:t>
                      </a:r>
                      <a:endParaRPr lang="en-US" sz="1600" b="0" kern="1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851636486"/>
                  </a:ext>
                </a:extLst>
              </a:tr>
              <a:tr h="255084">
                <a:tc>
                  <a:txBody>
                    <a:bodyPr/>
                    <a:lstStyle/>
                    <a:p>
                      <a:pPr marL="0" marR="0">
                        <a:lnSpc>
                          <a:spcPct val="107000"/>
                        </a:lnSpc>
                        <a:spcBef>
                          <a:spcPts val="0"/>
                        </a:spcBef>
                        <a:spcAft>
                          <a:spcPts val="0"/>
                        </a:spcAft>
                      </a:pPr>
                      <a:r>
                        <a:rPr lang="en-US" sz="1600" b="1" kern="100" dirty="0">
                          <a:effectLst/>
                        </a:rPr>
                        <a:t>Impervious Surface Ratio</a:t>
                      </a:r>
                      <a:endParaRPr lang="en-US" sz="1600" b="1" kern="100" dirty="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600" b="1" kern="100" dirty="0">
                          <a:effectLst/>
                        </a:rPr>
                        <a:t>0.7</a:t>
                      </a:r>
                      <a:endParaRPr lang="en-US" sz="1600" b="1" kern="100" dirty="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600" b="1" kern="100" dirty="0">
                          <a:effectLst/>
                        </a:rPr>
                        <a:t>0.7</a:t>
                      </a:r>
                      <a:endParaRPr lang="en-US" sz="1600" b="1" kern="100" dirty="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600" b="1" kern="100" dirty="0">
                          <a:effectLst/>
                        </a:rPr>
                        <a:t>0.8</a:t>
                      </a:r>
                      <a:endParaRPr lang="en-US" sz="1600" b="1" kern="100" dirty="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600" b="1" kern="100" dirty="0">
                          <a:effectLst/>
                        </a:rPr>
                        <a:t>0.7</a:t>
                      </a:r>
                      <a:endParaRPr lang="en-US" sz="1600" b="1" kern="100" dirty="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600" b="1" kern="100" dirty="0">
                          <a:effectLst/>
                        </a:rPr>
                        <a:t>0.8</a:t>
                      </a:r>
                      <a:endParaRPr lang="en-US" sz="1600" b="1" kern="100" dirty="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622137603"/>
                  </a:ext>
                </a:extLst>
              </a:tr>
            </a:tbl>
          </a:graphicData>
        </a:graphic>
      </p:graphicFrame>
      <p:sp>
        <p:nvSpPr>
          <p:cNvPr id="37" name="TextBox 36">
            <a:extLst>
              <a:ext uri="{FF2B5EF4-FFF2-40B4-BE49-F238E27FC236}">
                <a16:creationId xmlns:a16="http://schemas.microsoft.com/office/drawing/2014/main" id="{704B62AB-135A-217E-C2FF-8E766E36B52A}"/>
              </a:ext>
            </a:extLst>
          </p:cNvPr>
          <p:cNvSpPr txBox="1"/>
          <p:nvPr/>
        </p:nvSpPr>
        <p:spPr>
          <a:xfrm>
            <a:off x="26609697" y="5177806"/>
            <a:ext cx="5245100" cy="461665"/>
          </a:xfrm>
          <a:prstGeom prst="rect">
            <a:avLst/>
          </a:prstGeom>
          <a:noFill/>
        </p:spPr>
        <p:txBody>
          <a:bodyPr wrap="square">
            <a:spAutoFit/>
          </a:bodyPr>
          <a:lstStyle/>
          <a:p>
            <a:r>
              <a:rPr lang="en-US" sz="2400" b="1" kern="0" dirty="0">
                <a:effectLst/>
                <a:latin typeface="Calibri" panose="020F0502020204030204" pitchFamily="34" charset="0"/>
                <a:ea typeface="Calibri" panose="020F0502020204030204" pitchFamily="34" charset="0"/>
                <a:cs typeface="Times New Roman" panose="02020603050405020304" pitchFamily="18" charset="0"/>
              </a:rPr>
              <a:t>OFFICE AND COMMERCIAL DISTRICTS </a:t>
            </a:r>
            <a:endParaRPr lang="en-US" sz="2400" b="1" dirty="0"/>
          </a:p>
        </p:txBody>
      </p:sp>
      <p:sp>
        <p:nvSpPr>
          <p:cNvPr id="39" name="TextBox 38">
            <a:extLst>
              <a:ext uri="{FF2B5EF4-FFF2-40B4-BE49-F238E27FC236}">
                <a16:creationId xmlns:a16="http://schemas.microsoft.com/office/drawing/2014/main" id="{2EEF2F98-BAD5-D20B-86FB-D31AEED4AABE}"/>
              </a:ext>
            </a:extLst>
          </p:cNvPr>
          <p:cNvSpPr txBox="1"/>
          <p:nvPr/>
        </p:nvSpPr>
        <p:spPr>
          <a:xfrm>
            <a:off x="26609698" y="11453979"/>
            <a:ext cx="11567606" cy="1619482"/>
          </a:xfrm>
          <a:prstGeom prst="rect">
            <a:avLst/>
          </a:prstGeom>
          <a:noFill/>
        </p:spPr>
        <p:txBody>
          <a:bodyPr wrap="square">
            <a:spAutoFit/>
          </a:bodyPr>
          <a:lstStyle/>
          <a:p>
            <a:pPr marL="0" marR="0">
              <a:lnSpc>
                <a:spcPct val="107000"/>
              </a:lnSpc>
              <a:spcBef>
                <a:spcPts val="0"/>
              </a:spcBef>
              <a:spcAft>
                <a:spcPts val="0"/>
              </a:spcAft>
            </a:pPr>
            <a:r>
              <a:rPr lang="en-US" sz="1600" kern="100" dirty="0">
                <a:effectLst/>
                <a:ea typeface="Cambria" panose="02040503050406030204" pitchFamily="18" charset="0"/>
                <a:cs typeface="Times New Roman" panose="02020603050405020304" pitchFamily="18" charset="0"/>
              </a:rPr>
              <a:t>* Development within these districts requires compliance with architectural standards (see Ch 178). </a:t>
            </a:r>
          </a:p>
          <a:p>
            <a:pPr marL="171450" marR="0" indent="-171450">
              <a:spcBef>
                <a:spcPts val="0"/>
              </a:spcBef>
              <a:spcAft>
                <a:spcPts val="0"/>
              </a:spcAft>
            </a:pPr>
            <a:r>
              <a:rPr lang="en-US" sz="1600" dirty="0">
                <a:effectLst/>
                <a:ea typeface="Cambria" panose="02040503050406030204" pitchFamily="18" charset="0"/>
                <a:cs typeface="Times New Roman" panose="02020603050405020304" pitchFamily="18" charset="0"/>
              </a:rPr>
              <a:t>(1) When access and parking areas are shared with adjacent lots, no side interior building and parking area setbacks are required provided the provisions of Section 176.034.L (Design Requirements) are met. </a:t>
            </a:r>
          </a:p>
          <a:p>
            <a:pPr marL="171450" marR="0" indent="-171450">
              <a:lnSpc>
                <a:spcPct val="107000"/>
              </a:lnSpc>
              <a:spcBef>
                <a:spcPts val="0"/>
              </a:spcBef>
              <a:spcAft>
                <a:spcPts val="0"/>
              </a:spcAft>
            </a:pPr>
            <a:r>
              <a:rPr lang="en-US" sz="1600" kern="100" dirty="0">
                <a:effectLst/>
                <a:ea typeface="Cambria" panose="02040503050406030204" pitchFamily="18" charset="0"/>
                <a:cs typeface="Times New Roman" panose="02020603050405020304" pitchFamily="18" charset="0"/>
              </a:rPr>
              <a:t>(2) Hotels/motels shall not exceed 75 rooms/units per acre in the CC district, 50 in HC.</a:t>
            </a:r>
          </a:p>
          <a:p>
            <a:pPr marL="171450" marR="0" indent="-171450">
              <a:lnSpc>
                <a:spcPct val="107000"/>
              </a:lnSpc>
              <a:spcBef>
                <a:spcPts val="0"/>
              </a:spcBef>
              <a:spcAft>
                <a:spcPts val="0"/>
              </a:spcAft>
            </a:pPr>
            <a:r>
              <a:rPr lang="en-US" sz="1600" kern="100" dirty="0">
                <a:effectLst/>
                <a:ea typeface="Cambria" panose="02040503050406030204" pitchFamily="18" charset="0"/>
                <a:cs typeface="Times New Roman" panose="02020603050405020304" pitchFamily="18" charset="0"/>
              </a:rPr>
              <a:t>(3) Lots in commercial or industrial districts abutting a residential district shall provide a minimum building and parking setback of 25 feet unless the district requires a larger setback.</a:t>
            </a:r>
          </a:p>
        </p:txBody>
      </p:sp>
      <p:graphicFrame>
        <p:nvGraphicFramePr>
          <p:cNvPr id="40" name="Table 39">
            <a:extLst>
              <a:ext uri="{FF2B5EF4-FFF2-40B4-BE49-F238E27FC236}">
                <a16:creationId xmlns:a16="http://schemas.microsoft.com/office/drawing/2014/main" id="{065F1DE4-101D-E832-C4C9-F7955038E703}"/>
              </a:ext>
            </a:extLst>
          </p:cNvPr>
          <p:cNvGraphicFramePr>
            <a:graphicFrameLocks noGrp="1"/>
          </p:cNvGraphicFramePr>
          <p:nvPr>
            <p:extLst>
              <p:ext uri="{D42A27DB-BD31-4B8C-83A1-F6EECF244321}">
                <p14:modId xmlns:p14="http://schemas.microsoft.com/office/powerpoint/2010/main" val="2128394814"/>
              </p:ext>
            </p:extLst>
          </p:nvPr>
        </p:nvGraphicFramePr>
        <p:xfrm>
          <a:off x="26609697" y="17823259"/>
          <a:ext cx="14030328" cy="6117648"/>
        </p:xfrm>
        <a:graphic>
          <a:graphicData uri="http://schemas.openxmlformats.org/drawingml/2006/table">
            <a:tbl>
              <a:tblPr firstRow="1" firstCol="1" bandRow="1">
                <a:tableStyleId>{72833802-FEF1-4C79-8D5D-14CF1EAF98D9}</a:tableStyleId>
              </a:tblPr>
              <a:tblGrid>
                <a:gridCol w="5255761">
                  <a:extLst>
                    <a:ext uri="{9D8B030D-6E8A-4147-A177-3AD203B41FA5}">
                      <a16:colId xmlns:a16="http://schemas.microsoft.com/office/drawing/2014/main" val="686468847"/>
                    </a:ext>
                  </a:extLst>
                </a:gridCol>
                <a:gridCol w="1877258">
                  <a:extLst>
                    <a:ext uri="{9D8B030D-6E8A-4147-A177-3AD203B41FA5}">
                      <a16:colId xmlns:a16="http://schemas.microsoft.com/office/drawing/2014/main" val="4251347099"/>
                    </a:ext>
                  </a:extLst>
                </a:gridCol>
                <a:gridCol w="1871646">
                  <a:extLst>
                    <a:ext uri="{9D8B030D-6E8A-4147-A177-3AD203B41FA5}">
                      <a16:colId xmlns:a16="http://schemas.microsoft.com/office/drawing/2014/main" val="321611021"/>
                    </a:ext>
                  </a:extLst>
                </a:gridCol>
                <a:gridCol w="2536683">
                  <a:extLst>
                    <a:ext uri="{9D8B030D-6E8A-4147-A177-3AD203B41FA5}">
                      <a16:colId xmlns:a16="http://schemas.microsoft.com/office/drawing/2014/main" val="3083778822"/>
                    </a:ext>
                  </a:extLst>
                </a:gridCol>
                <a:gridCol w="2488980">
                  <a:extLst>
                    <a:ext uri="{9D8B030D-6E8A-4147-A177-3AD203B41FA5}">
                      <a16:colId xmlns:a16="http://schemas.microsoft.com/office/drawing/2014/main" val="3582802520"/>
                    </a:ext>
                  </a:extLst>
                </a:gridCol>
              </a:tblGrid>
              <a:tr h="660684">
                <a:tc>
                  <a:txBody>
                    <a:bodyPr/>
                    <a:lstStyle/>
                    <a:p>
                      <a:pPr marL="0" marR="0">
                        <a:lnSpc>
                          <a:spcPct val="107000"/>
                        </a:lnSpc>
                        <a:spcBef>
                          <a:spcPts val="0"/>
                        </a:spcBef>
                        <a:spcAft>
                          <a:spcPts val="0"/>
                        </a:spcAft>
                      </a:pPr>
                      <a:r>
                        <a:rPr lang="en-US" sz="1600" b="1" kern="100">
                          <a:effectLst/>
                        </a:rPr>
                        <a:t> </a:t>
                      </a:r>
                      <a:endParaRPr lang="en-US" sz="1600" b="1"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lnSpc>
                          <a:spcPct val="107000"/>
                        </a:lnSpc>
                        <a:spcBef>
                          <a:spcPts val="0"/>
                        </a:spcBef>
                        <a:spcAft>
                          <a:spcPts val="0"/>
                        </a:spcAft>
                      </a:pPr>
                      <a:r>
                        <a:rPr lang="en-US" sz="1600" b="1" kern="100">
                          <a:effectLst/>
                        </a:rPr>
                        <a:t>LI</a:t>
                      </a:r>
                      <a:endParaRPr lang="en-US" sz="1600" b="1"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lnSpc>
                          <a:spcPct val="107000"/>
                        </a:lnSpc>
                        <a:spcBef>
                          <a:spcPts val="0"/>
                        </a:spcBef>
                        <a:spcAft>
                          <a:spcPts val="0"/>
                        </a:spcAft>
                      </a:pPr>
                      <a:r>
                        <a:rPr lang="en-US" sz="1600" b="1" kern="100">
                          <a:effectLst/>
                        </a:rPr>
                        <a:t>HI</a:t>
                      </a:r>
                      <a:endParaRPr lang="en-US" sz="1600" b="1"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lnSpc>
                          <a:spcPct val="107000"/>
                        </a:lnSpc>
                        <a:spcBef>
                          <a:spcPts val="0"/>
                        </a:spcBef>
                        <a:spcAft>
                          <a:spcPts val="0"/>
                        </a:spcAft>
                      </a:pPr>
                      <a:r>
                        <a:rPr lang="en-US" sz="1600" b="1" kern="100">
                          <a:effectLst/>
                        </a:rPr>
                        <a:t>IU</a:t>
                      </a:r>
                      <a:endParaRPr lang="en-US" sz="1600" b="1"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lnSpc>
                          <a:spcPct val="107000"/>
                        </a:lnSpc>
                        <a:spcBef>
                          <a:spcPts val="0"/>
                        </a:spcBef>
                        <a:spcAft>
                          <a:spcPts val="0"/>
                        </a:spcAft>
                      </a:pPr>
                      <a:r>
                        <a:rPr lang="en-US" sz="1600" b="1" kern="100" dirty="0">
                          <a:effectLst/>
                        </a:rPr>
                        <a:t>C</a:t>
                      </a:r>
                      <a:endParaRPr lang="en-US" sz="1600" b="1"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extLst>
                  <a:ext uri="{0D108BD9-81ED-4DB2-BD59-A6C34878D82A}">
                    <a16:rowId xmlns:a16="http://schemas.microsoft.com/office/drawing/2014/main" val="2779251121"/>
                  </a:ext>
                </a:extLst>
              </a:tr>
              <a:tr h="270328">
                <a:tc>
                  <a:txBody>
                    <a:bodyPr/>
                    <a:lstStyle/>
                    <a:p>
                      <a:pPr marL="0" marR="0">
                        <a:lnSpc>
                          <a:spcPct val="107000"/>
                        </a:lnSpc>
                        <a:spcBef>
                          <a:spcPts val="0"/>
                        </a:spcBef>
                        <a:spcAft>
                          <a:spcPts val="0"/>
                        </a:spcAft>
                      </a:pPr>
                      <a:r>
                        <a:rPr lang="en-US" sz="1600" b="0" kern="100">
                          <a:effectLst/>
                        </a:rPr>
                        <a:t>Minimum lot area (sq. ft.)</a:t>
                      </a:r>
                      <a:endParaRPr lang="en-US" sz="16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600" b="0" kern="100">
                          <a:effectLst/>
                        </a:rPr>
                        <a:t>20,000</a:t>
                      </a:r>
                      <a:endParaRPr lang="en-US" sz="16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600" b="0" kern="100">
                          <a:effectLst/>
                        </a:rPr>
                        <a:t>30,000</a:t>
                      </a:r>
                      <a:endParaRPr lang="en-US" sz="16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600" b="0" kern="100">
                          <a:effectLst/>
                        </a:rPr>
                        <a:t>43,560</a:t>
                      </a:r>
                      <a:endParaRPr lang="en-US" sz="16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600" b="0" kern="100">
                          <a:effectLst/>
                        </a:rPr>
                        <a:t>---</a:t>
                      </a:r>
                      <a:endParaRPr lang="en-US" sz="16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749948603"/>
                  </a:ext>
                </a:extLst>
              </a:tr>
              <a:tr h="553257">
                <a:tc>
                  <a:txBody>
                    <a:bodyPr/>
                    <a:lstStyle/>
                    <a:p>
                      <a:pPr marL="0" marR="0">
                        <a:lnSpc>
                          <a:spcPct val="107000"/>
                        </a:lnSpc>
                        <a:spcBef>
                          <a:spcPts val="0"/>
                        </a:spcBef>
                        <a:spcAft>
                          <a:spcPts val="0"/>
                        </a:spcAft>
                      </a:pPr>
                      <a:r>
                        <a:rPr lang="en-US" sz="1600" b="0" kern="100" dirty="0">
                          <a:effectLst/>
                        </a:rPr>
                        <a:t>Minimum lot width (ft.)</a:t>
                      </a:r>
                      <a:endParaRPr lang="en-US" sz="1600" b="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600" b="0" kern="100">
                          <a:effectLst/>
                        </a:rPr>
                        <a:t>100’</a:t>
                      </a:r>
                      <a:endParaRPr lang="en-US" sz="16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600" b="0" kern="100">
                          <a:effectLst/>
                        </a:rPr>
                        <a:t>150’</a:t>
                      </a:r>
                      <a:endParaRPr lang="en-US" sz="16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600" b="0" kern="100">
                          <a:effectLst/>
                        </a:rPr>
                        <a:t>150’</a:t>
                      </a:r>
                      <a:endParaRPr lang="en-US" sz="16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600" b="0" kern="100">
                          <a:effectLst/>
                        </a:rPr>
                        <a:t>SF: 100’</a:t>
                      </a:r>
                    </a:p>
                    <a:p>
                      <a:pPr marL="0" marR="0" algn="ctr">
                        <a:lnSpc>
                          <a:spcPct val="107000"/>
                        </a:lnSpc>
                        <a:spcBef>
                          <a:spcPts val="0"/>
                        </a:spcBef>
                        <a:spcAft>
                          <a:spcPts val="0"/>
                        </a:spcAft>
                      </a:pPr>
                      <a:r>
                        <a:rPr lang="en-US" sz="1600" b="0" kern="100">
                          <a:effectLst/>
                        </a:rPr>
                        <a:t>Other: None</a:t>
                      </a:r>
                      <a:endParaRPr lang="en-US" sz="16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171986504"/>
                  </a:ext>
                </a:extLst>
              </a:tr>
              <a:tr h="553257">
                <a:tc>
                  <a:txBody>
                    <a:bodyPr/>
                    <a:lstStyle/>
                    <a:p>
                      <a:pPr marL="0" marR="0">
                        <a:lnSpc>
                          <a:spcPct val="107000"/>
                        </a:lnSpc>
                        <a:spcBef>
                          <a:spcPts val="0"/>
                        </a:spcBef>
                        <a:spcAft>
                          <a:spcPts val="0"/>
                        </a:spcAft>
                      </a:pPr>
                      <a:r>
                        <a:rPr lang="en-US" sz="1600" b="0" kern="100">
                          <a:effectLst/>
                        </a:rPr>
                        <a:t>Minimum lot depth (ft.)</a:t>
                      </a:r>
                      <a:endParaRPr lang="en-US" sz="16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600" b="0" kern="100">
                          <a:effectLst/>
                        </a:rPr>
                        <a:t>200’</a:t>
                      </a:r>
                      <a:endParaRPr lang="en-US" sz="16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600" b="0" kern="100">
                          <a:effectLst/>
                        </a:rPr>
                        <a:t>200’</a:t>
                      </a:r>
                      <a:endParaRPr lang="en-US" sz="16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600" b="0" kern="100">
                          <a:effectLst/>
                        </a:rPr>
                        <a:t>200’</a:t>
                      </a:r>
                      <a:endParaRPr lang="en-US" sz="16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600" b="0" kern="100">
                          <a:effectLst/>
                        </a:rPr>
                        <a:t>SF: 200’</a:t>
                      </a:r>
                    </a:p>
                    <a:p>
                      <a:pPr marL="0" marR="0" algn="ctr">
                        <a:lnSpc>
                          <a:spcPct val="107000"/>
                        </a:lnSpc>
                        <a:spcBef>
                          <a:spcPts val="0"/>
                        </a:spcBef>
                        <a:spcAft>
                          <a:spcPts val="0"/>
                        </a:spcAft>
                      </a:pPr>
                      <a:r>
                        <a:rPr lang="en-US" sz="1600" b="0" kern="100">
                          <a:effectLst/>
                        </a:rPr>
                        <a:t>Other: None</a:t>
                      </a:r>
                      <a:endParaRPr lang="en-US" sz="16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126377259"/>
                  </a:ext>
                </a:extLst>
              </a:tr>
              <a:tr h="270328">
                <a:tc>
                  <a:txBody>
                    <a:bodyPr/>
                    <a:lstStyle/>
                    <a:p>
                      <a:pPr marL="0" marR="0">
                        <a:lnSpc>
                          <a:spcPct val="107000"/>
                        </a:lnSpc>
                        <a:spcBef>
                          <a:spcPts val="0"/>
                        </a:spcBef>
                        <a:spcAft>
                          <a:spcPts val="0"/>
                        </a:spcAft>
                      </a:pPr>
                      <a:r>
                        <a:rPr lang="en-US" sz="1600" b="0" kern="100">
                          <a:effectLst/>
                        </a:rPr>
                        <a:t>Maximum building coverage (%)</a:t>
                      </a:r>
                      <a:endParaRPr lang="en-US" sz="16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600" b="0" kern="100">
                          <a:effectLst/>
                        </a:rPr>
                        <a:t>50%</a:t>
                      </a:r>
                      <a:endParaRPr lang="en-US" sz="16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600" b="0" kern="100">
                          <a:effectLst/>
                        </a:rPr>
                        <a:t>50%</a:t>
                      </a:r>
                      <a:endParaRPr lang="en-US" sz="16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600" b="0" kern="100">
                          <a:effectLst/>
                        </a:rPr>
                        <a:t>30%</a:t>
                      </a:r>
                      <a:endParaRPr lang="en-US" sz="16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600" b="0" kern="100">
                          <a:effectLst/>
                        </a:rPr>
                        <a:t>5%</a:t>
                      </a:r>
                      <a:endParaRPr lang="en-US" sz="16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754668644"/>
                  </a:ext>
                </a:extLst>
              </a:tr>
              <a:tr h="553257">
                <a:tc>
                  <a:txBody>
                    <a:bodyPr/>
                    <a:lstStyle/>
                    <a:p>
                      <a:pPr marL="0" marR="0">
                        <a:lnSpc>
                          <a:spcPct val="107000"/>
                        </a:lnSpc>
                        <a:spcBef>
                          <a:spcPts val="0"/>
                        </a:spcBef>
                        <a:spcAft>
                          <a:spcPts val="0"/>
                        </a:spcAft>
                      </a:pPr>
                      <a:r>
                        <a:rPr lang="en-US" sz="1600" b="0" kern="100">
                          <a:effectLst/>
                        </a:rPr>
                        <a:t>Minimum floor area (sq. ft.)</a:t>
                      </a:r>
                      <a:endParaRPr lang="en-US" sz="16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600" b="0" kern="100">
                          <a:effectLst/>
                        </a:rPr>
                        <a:t>---</a:t>
                      </a:r>
                      <a:endParaRPr lang="en-US" sz="16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600" b="0" kern="100">
                          <a:effectLst/>
                        </a:rPr>
                        <a:t>---</a:t>
                      </a:r>
                      <a:endParaRPr lang="en-US" sz="16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600" b="0" kern="100">
                          <a:effectLst/>
                        </a:rPr>
                        <a:t>---</a:t>
                      </a:r>
                      <a:endParaRPr lang="en-US" sz="16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600" b="0" kern="100">
                          <a:effectLst/>
                        </a:rPr>
                        <a:t>SF: 1,000</a:t>
                      </a:r>
                    </a:p>
                    <a:p>
                      <a:pPr marL="0" marR="0" algn="ctr">
                        <a:lnSpc>
                          <a:spcPct val="107000"/>
                        </a:lnSpc>
                        <a:spcBef>
                          <a:spcPts val="0"/>
                        </a:spcBef>
                        <a:spcAft>
                          <a:spcPts val="0"/>
                        </a:spcAft>
                      </a:pPr>
                      <a:r>
                        <a:rPr lang="en-US" sz="1600" b="0" kern="100">
                          <a:effectLst/>
                        </a:rPr>
                        <a:t>Other: None</a:t>
                      </a:r>
                      <a:endParaRPr lang="en-US" sz="16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418099500"/>
                  </a:ext>
                </a:extLst>
              </a:tr>
              <a:tr h="270328">
                <a:tc>
                  <a:txBody>
                    <a:bodyPr/>
                    <a:lstStyle/>
                    <a:p>
                      <a:pPr marL="0" marR="0">
                        <a:lnSpc>
                          <a:spcPct val="107000"/>
                        </a:lnSpc>
                        <a:spcBef>
                          <a:spcPts val="0"/>
                        </a:spcBef>
                        <a:spcAft>
                          <a:spcPts val="0"/>
                        </a:spcAft>
                      </a:pPr>
                      <a:r>
                        <a:rPr lang="en-US" sz="1600" b="0" kern="100">
                          <a:effectLst/>
                        </a:rPr>
                        <a:t>Maximum height (ft.)</a:t>
                      </a:r>
                      <a:endParaRPr lang="en-US" sz="16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600" b="0" kern="100">
                          <a:effectLst/>
                        </a:rPr>
                        <a:t>100’</a:t>
                      </a:r>
                      <a:endParaRPr lang="en-US" sz="16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600" b="0" kern="100">
                          <a:effectLst/>
                        </a:rPr>
                        <a:t>100’</a:t>
                      </a:r>
                      <a:endParaRPr lang="en-US" sz="16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600" b="0" kern="100">
                          <a:effectLst/>
                        </a:rPr>
                        <a:t>40’</a:t>
                      </a:r>
                      <a:endParaRPr lang="en-US" sz="16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600" b="0" kern="100">
                          <a:effectLst/>
                        </a:rPr>
                        <a:t>25’</a:t>
                      </a:r>
                      <a:endParaRPr lang="en-US" sz="16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355516412"/>
                  </a:ext>
                </a:extLst>
              </a:tr>
              <a:tr h="270328">
                <a:tc>
                  <a:txBody>
                    <a:bodyPr/>
                    <a:lstStyle/>
                    <a:p>
                      <a:pPr marL="0" marR="0">
                        <a:lnSpc>
                          <a:spcPct val="107000"/>
                        </a:lnSpc>
                        <a:spcBef>
                          <a:spcPts val="0"/>
                        </a:spcBef>
                        <a:spcAft>
                          <a:spcPts val="0"/>
                        </a:spcAft>
                      </a:pPr>
                      <a:r>
                        <a:rPr lang="en-US" sz="1600" b="0" kern="100">
                          <a:effectLst/>
                        </a:rPr>
                        <a:t>Building setback (ft.)</a:t>
                      </a:r>
                      <a:endParaRPr lang="en-US" sz="16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600" b="0" kern="100">
                          <a:effectLst/>
                        </a:rPr>
                        <a:t> </a:t>
                      </a:r>
                      <a:endParaRPr lang="en-US" sz="16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600" b="0" kern="100">
                          <a:effectLst/>
                        </a:rPr>
                        <a:t> </a:t>
                      </a:r>
                      <a:endParaRPr lang="en-US" sz="16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600" b="0" kern="100">
                          <a:effectLst/>
                        </a:rPr>
                        <a:t> </a:t>
                      </a:r>
                      <a:endParaRPr lang="en-US" sz="16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600" b="0" kern="100">
                          <a:effectLst/>
                        </a:rPr>
                        <a:t> </a:t>
                      </a:r>
                      <a:endParaRPr lang="en-US" sz="16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150991090"/>
                  </a:ext>
                </a:extLst>
              </a:tr>
              <a:tr h="270328">
                <a:tc>
                  <a:txBody>
                    <a:bodyPr/>
                    <a:lstStyle/>
                    <a:p>
                      <a:pPr marL="0" marR="0" algn="r">
                        <a:lnSpc>
                          <a:spcPct val="107000"/>
                        </a:lnSpc>
                        <a:spcBef>
                          <a:spcPts val="0"/>
                        </a:spcBef>
                        <a:spcAft>
                          <a:spcPts val="0"/>
                        </a:spcAft>
                      </a:pPr>
                      <a:r>
                        <a:rPr lang="en-US" sz="1600" b="0" kern="100">
                          <a:effectLst/>
                        </a:rPr>
                        <a:t>Front </a:t>
                      </a:r>
                      <a:endParaRPr lang="en-US" sz="16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600" b="0" kern="100">
                          <a:effectLst/>
                        </a:rPr>
                        <a:t>40’</a:t>
                      </a:r>
                      <a:endParaRPr lang="en-US" sz="16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600" b="0" kern="100">
                          <a:effectLst/>
                        </a:rPr>
                        <a:t>40’</a:t>
                      </a:r>
                      <a:endParaRPr lang="en-US" sz="16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600" b="0" kern="100">
                          <a:effectLst/>
                        </a:rPr>
                        <a:t>25’</a:t>
                      </a:r>
                      <a:endParaRPr lang="en-US" sz="16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600" b="0" kern="100">
                          <a:effectLst/>
                        </a:rPr>
                        <a:t>50’</a:t>
                      </a:r>
                      <a:endParaRPr lang="en-US" sz="16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083714918"/>
                  </a:ext>
                </a:extLst>
              </a:tr>
              <a:tr h="270328">
                <a:tc>
                  <a:txBody>
                    <a:bodyPr/>
                    <a:lstStyle/>
                    <a:p>
                      <a:pPr marL="0" marR="0" algn="r">
                        <a:lnSpc>
                          <a:spcPct val="107000"/>
                        </a:lnSpc>
                        <a:spcBef>
                          <a:spcPts val="0"/>
                        </a:spcBef>
                        <a:spcAft>
                          <a:spcPts val="0"/>
                        </a:spcAft>
                      </a:pPr>
                      <a:r>
                        <a:rPr lang="en-US" sz="1600" b="0" kern="100">
                          <a:effectLst/>
                        </a:rPr>
                        <a:t>Side corner </a:t>
                      </a:r>
                      <a:endParaRPr lang="en-US" sz="16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600" b="0" kern="100">
                          <a:effectLst/>
                        </a:rPr>
                        <a:t>25’</a:t>
                      </a:r>
                      <a:endParaRPr lang="en-US" sz="16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600" b="0" kern="100">
                          <a:effectLst/>
                        </a:rPr>
                        <a:t>25’</a:t>
                      </a:r>
                      <a:endParaRPr lang="en-US" sz="16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600" b="0" kern="100">
                          <a:effectLst/>
                        </a:rPr>
                        <a:t>25’</a:t>
                      </a:r>
                      <a:endParaRPr lang="en-US" sz="16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600" b="0" kern="100">
                          <a:effectLst/>
                        </a:rPr>
                        <a:t>25’</a:t>
                      </a:r>
                      <a:endParaRPr lang="en-US" sz="16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402802045"/>
                  </a:ext>
                </a:extLst>
              </a:tr>
              <a:tr h="270328">
                <a:tc>
                  <a:txBody>
                    <a:bodyPr/>
                    <a:lstStyle/>
                    <a:p>
                      <a:pPr marL="0" marR="0" algn="r">
                        <a:lnSpc>
                          <a:spcPct val="107000"/>
                        </a:lnSpc>
                        <a:spcBef>
                          <a:spcPts val="0"/>
                        </a:spcBef>
                        <a:spcAft>
                          <a:spcPts val="0"/>
                        </a:spcAft>
                      </a:pPr>
                      <a:r>
                        <a:rPr lang="en-US" sz="1600" b="0" kern="100">
                          <a:effectLst/>
                        </a:rPr>
                        <a:t>Side interior </a:t>
                      </a:r>
                      <a:endParaRPr lang="en-US" sz="16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600" b="0" kern="100">
                          <a:effectLst/>
                        </a:rPr>
                        <a:t>20’</a:t>
                      </a:r>
                      <a:endParaRPr lang="en-US" sz="16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600" b="0" kern="100">
                          <a:effectLst/>
                        </a:rPr>
                        <a:t>20’</a:t>
                      </a:r>
                      <a:endParaRPr lang="en-US" sz="16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600" b="0" kern="100">
                          <a:effectLst/>
                        </a:rPr>
                        <a:t>25’ </a:t>
                      </a:r>
                      <a:r>
                        <a:rPr lang="en-US" sz="1600" b="0" kern="100" baseline="30000">
                          <a:effectLst/>
                        </a:rPr>
                        <a:t>(1)</a:t>
                      </a:r>
                      <a:endParaRPr lang="en-US" sz="16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600" b="0" kern="100">
                          <a:effectLst/>
                        </a:rPr>
                        <a:t>25’</a:t>
                      </a:r>
                      <a:endParaRPr lang="en-US" sz="16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963256115"/>
                  </a:ext>
                </a:extLst>
              </a:tr>
              <a:tr h="270328">
                <a:tc>
                  <a:txBody>
                    <a:bodyPr/>
                    <a:lstStyle/>
                    <a:p>
                      <a:pPr marL="0" marR="0" algn="r">
                        <a:lnSpc>
                          <a:spcPct val="107000"/>
                        </a:lnSpc>
                        <a:spcBef>
                          <a:spcPts val="0"/>
                        </a:spcBef>
                        <a:spcAft>
                          <a:spcPts val="0"/>
                        </a:spcAft>
                      </a:pPr>
                      <a:r>
                        <a:rPr lang="en-US" sz="1600" b="0" kern="100">
                          <a:effectLst/>
                        </a:rPr>
                        <a:t>Rear </a:t>
                      </a:r>
                      <a:endParaRPr lang="en-US" sz="16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600" b="0" kern="100">
                          <a:effectLst/>
                        </a:rPr>
                        <a:t>25’</a:t>
                      </a:r>
                      <a:endParaRPr lang="en-US" sz="16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600" b="0" kern="100">
                          <a:effectLst/>
                        </a:rPr>
                        <a:t>25’</a:t>
                      </a:r>
                      <a:endParaRPr lang="en-US" sz="16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600" b="0" kern="100">
                          <a:effectLst/>
                        </a:rPr>
                        <a:t>25’</a:t>
                      </a:r>
                      <a:endParaRPr lang="en-US" sz="16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600" b="0" kern="100">
                          <a:effectLst/>
                        </a:rPr>
                        <a:t>25’</a:t>
                      </a:r>
                      <a:endParaRPr lang="en-US" sz="16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109947209"/>
                  </a:ext>
                </a:extLst>
              </a:tr>
              <a:tr h="270328">
                <a:tc>
                  <a:txBody>
                    <a:bodyPr/>
                    <a:lstStyle/>
                    <a:p>
                      <a:pPr marL="0" marR="0">
                        <a:lnSpc>
                          <a:spcPct val="107000"/>
                        </a:lnSpc>
                        <a:spcBef>
                          <a:spcPts val="0"/>
                        </a:spcBef>
                        <a:spcAft>
                          <a:spcPts val="0"/>
                        </a:spcAft>
                      </a:pPr>
                      <a:r>
                        <a:rPr lang="en-US" sz="1600" b="0" kern="100">
                          <a:effectLst/>
                        </a:rPr>
                        <a:t>Minimum parking setback (ft.)</a:t>
                      </a:r>
                      <a:endParaRPr lang="en-US" sz="16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600" b="0" kern="100">
                          <a:effectLst/>
                        </a:rPr>
                        <a:t> </a:t>
                      </a:r>
                      <a:endParaRPr lang="en-US" sz="16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600" b="0" kern="100">
                          <a:effectLst/>
                        </a:rPr>
                        <a:t> </a:t>
                      </a:r>
                      <a:endParaRPr lang="en-US" sz="16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600" b="0" kern="100">
                          <a:effectLst/>
                        </a:rPr>
                        <a:t> </a:t>
                      </a:r>
                      <a:endParaRPr lang="en-US" sz="16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600" b="0" kern="100">
                          <a:effectLst/>
                        </a:rPr>
                        <a:t> </a:t>
                      </a:r>
                      <a:endParaRPr lang="en-US" sz="16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239255112"/>
                  </a:ext>
                </a:extLst>
              </a:tr>
              <a:tr h="270328">
                <a:tc>
                  <a:txBody>
                    <a:bodyPr/>
                    <a:lstStyle/>
                    <a:p>
                      <a:pPr marL="0" marR="0" algn="r">
                        <a:lnSpc>
                          <a:spcPct val="107000"/>
                        </a:lnSpc>
                        <a:spcBef>
                          <a:spcPts val="0"/>
                        </a:spcBef>
                        <a:spcAft>
                          <a:spcPts val="0"/>
                        </a:spcAft>
                      </a:pPr>
                      <a:r>
                        <a:rPr lang="en-US" sz="1600" b="0" kern="100">
                          <a:effectLst/>
                        </a:rPr>
                        <a:t>Front </a:t>
                      </a:r>
                      <a:endParaRPr lang="en-US" sz="16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600" b="0" kern="100">
                          <a:effectLst/>
                        </a:rPr>
                        <a:t>10’</a:t>
                      </a:r>
                      <a:endParaRPr lang="en-US" sz="16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600" b="0" kern="100">
                          <a:effectLst/>
                        </a:rPr>
                        <a:t>10’</a:t>
                      </a:r>
                      <a:endParaRPr lang="en-US" sz="16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600" b="0" kern="100">
                          <a:effectLst/>
                        </a:rPr>
                        <a:t>10’</a:t>
                      </a:r>
                      <a:endParaRPr lang="en-US" sz="16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600" b="0" kern="100">
                          <a:effectLst/>
                        </a:rPr>
                        <a:t>---</a:t>
                      </a:r>
                      <a:endParaRPr lang="en-US" sz="16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874116757"/>
                  </a:ext>
                </a:extLst>
              </a:tr>
              <a:tr h="270328">
                <a:tc>
                  <a:txBody>
                    <a:bodyPr/>
                    <a:lstStyle/>
                    <a:p>
                      <a:pPr marL="0" marR="0" algn="r">
                        <a:lnSpc>
                          <a:spcPct val="107000"/>
                        </a:lnSpc>
                        <a:spcBef>
                          <a:spcPts val="0"/>
                        </a:spcBef>
                        <a:spcAft>
                          <a:spcPts val="0"/>
                        </a:spcAft>
                      </a:pPr>
                      <a:r>
                        <a:rPr lang="en-US" sz="1600" b="0" kern="100">
                          <a:effectLst/>
                        </a:rPr>
                        <a:t>Side corner </a:t>
                      </a:r>
                      <a:endParaRPr lang="en-US" sz="16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600" b="0" kern="100">
                          <a:effectLst/>
                        </a:rPr>
                        <a:t>10’</a:t>
                      </a:r>
                      <a:endParaRPr lang="en-US" sz="16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600" b="0" kern="100">
                          <a:effectLst/>
                        </a:rPr>
                        <a:t>10’</a:t>
                      </a:r>
                      <a:endParaRPr lang="en-US" sz="16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600" b="0" kern="100">
                          <a:effectLst/>
                        </a:rPr>
                        <a:t>10’</a:t>
                      </a:r>
                      <a:endParaRPr lang="en-US" sz="16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600" b="0" kern="100">
                          <a:effectLst/>
                        </a:rPr>
                        <a:t>---</a:t>
                      </a:r>
                      <a:endParaRPr lang="en-US" sz="16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084288366"/>
                  </a:ext>
                </a:extLst>
              </a:tr>
              <a:tr h="553257">
                <a:tc>
                  <a:txBody>
                    <a:bodyPr/>
                    <a:lstStyle/>
                    <a:p>
                      <a:pPr marL="0" marR="0" algn="r">
                        <a:lnSpc>
                          <a:spcPct val="107000"/>
                        </a:lnSpc>
                        <a:spcBef>
                          <a:spcPts val="0"/>
                        </a:spcBef>
                        <a:spcAft>
                          <a:spcPts val="0"/>
                        </a:spcAft>
                      </a:pPr>
                      <a:r>
                        <a:rPr lang="en-US" sz="1600" b="0" kern="100">
                          <a:effectLst/>
                        </a:rPr>
                        <a:t>Side interior </a:t>
                      </a:r>
                      <a:endParaRPr lang="en-US" sz="16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600" b="0" kern="100">
                          <a:effectLst/>
                        </a:rPr>
                        <a:t>10’</a:t>
                      </a:r>
                      <a:endParaRPr lang="en-US" sz="16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600" b="0" kern="100">
                          <a:effectLst/>
                        </a:rPr>
                        <a:t>10’</a:t>
                      </a:r>
                      <a:endParaRPr lang="en-US" sz="16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600" b="0" kern="100">
                          <a:effectLst/>
                        </a:rPr>
                        <a:t>10’ </a:t>
                      </a:r>
                      <a:r>
                        <a:rPr lang="en-US" sz="1600" b="0" kern="100" baseline="30000">
                          <a:effectLst/>
                        </a:rPr>
                        <a:t>(1)</a:t>
                      </a:r>
                      <a:r>
                        <a:rPr lang="en-US" sz="1600" b="0" kern="100">
                          <a:effectLst/>
                        </a:rPr>
                        <a:t> (25’ next to residential zoning)</a:t>
                      </a:r>
                      <a:endParaRPr lang="en-US" sz="16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600" b="0" kern="100">
                          <a:effectLst/>
                        </a:rPr>
                        <a:t>---</a:t>
                      </a:r>
                      <a:endParaRPr lang="en-US" sz="1600" b="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114760188"/>
                  </a:ext>
                </a:extLst>
              </a:tr>
              <a:tr h="270328">
                <a:tc>
                  <a:txBody>
                    <a:bodyPr/>
                    <a:lstStyle/>
                    <a:p>
                      <a:pPr marL="0" marR="0">
                        <a:lnSpc>
                          <a:spcPct val="107000"/>
                        </a:lnSpc>
                        <a:spcBef>
                          <a:spcPts val="0"/>
                        </a:spcBef>
                        <a:spcAft>
                          <a:spcPts val="0"/>
                        </a:spcAft>
                      </a:pPr>
                      <a:r>
                        <a:rPr lang="en-US" sz="1600" b="1" kern="100" dirty="0">
                          <a:effectLst/>
                        </a:rPr>
                        <a:t>Impervious Surface Ratio</a:t>
                      </a:r>
                      <a:endParaRPr lang="en-US" sz="1600" b="1"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600" b="1" kern="100" dirty="0">
                          <a:effectLst/>
                        </a:rPr>
                        <a:t>0.9</a:t>
                      </a:r>
                      <a:endParaRPr lang="en-US" sz="1600" b="1"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600" b="1" kern="100" dirty="0">
                          <a:effectLst/>
                        </a:rPr>
                        <a:t>0.9</a:t>
                      </a:r>
                      <a:endParaRPr lang="en-US" sz="1600" b="1"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600" b="1" kern="100" dirty="0">
                          <a:effectLst/>
                        </a:rPr>
                        <a:t>0.9</a:t>
                      </a:r>
                      <a:endParaRPr lang="en-US" sz="1600" b="1"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600" b="1" kern="100" dirty="0">
                          <a:effectLst/>
                        </a:rPr>
                        <a:t>0.05</a:t>
                      </a:r>
                      <a:endParaRPr lang="en-US" sz="1600" b="1"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711341013"/>
                  </a:ext>
                </a:extLst>
              </a:tr>
            </a:tbl>
          </a:graphicData>
        </a:graphic>
      </p:graphicFrame>
      <p:sp>
        <p:nvSpPr>
          <p:cNvPr id="41" name="TextBox 40">
            <a:extLst>
              <a:ext uri="{FF2B5EF4-FFF2-40B4-BE49-F238E27FC236}">
                <a16:creationId xmlns:a16="http://schemas.microsoft.com/office/drawing/2014/main" id="{28FF0BBE-ABE8-6C85-96FC-1D1C5832E7F0}"/>
              </a:ext>
            </a:extLst>
          </p:cNvPr>
          <p:cNvSpPr txBox="1"/>
          <p:nvPr/>
        </p:nvSpPr>
        <p:spPr>
          <a:xfrm>
            <a:off x="3872841" y="17295475"/>
            <a:ext cx="9261156" cy="461665"/>
          </a:xfrm>
          <a:prstGeom prst="rect">
            <a:avLst/>
          </a:prstGeom>
          <a:noFill/>
        </p:spPr>
        <p:txBody>
          <a:bodyPr wrap="square">
            <a:spAutoFit/>
          </a:bodyPr>
          <a:lstStyle/>
          <a:p>
            <a:r>
              <a:rPr lang="en-US" sz="2400" b="1" kern="0" dirty="0">
                <a:effectLst/>
                <a:latin typeface="Cambria" panose="02040503050406030204" pitchFamily="18" charset="0"/>
                <a:ea typeface="Cambria" panose="02040503050406030204" pitchFamily="18" charset="0"/>
                <a:cs typeface="Times New Roman" panose="02020603050405020304" pitchFamily="18" charset="0"/>
              </a:rPr>
              <a:t>MIXED-USE, INDUSTRIAL &amp; OTHER DISTRICTS </a:t>
            </a:r>
            <a:endParaRPr lang="en-US" sz="2400" b="1" dirty="0">
              <a:latin typeface="Cambria" panose="02040503050406030204" pitchFamily="18" charset="0"/>
              <a:ea typeface="Cambria" panose="02040503050406030204" pitchFamily="18" charset="0"/>
            </a:endParaRPr>
          </a:p>
        </p:txBody>
      </p:sp>
      <p:sp>
        <p:nvSpPr>
          <p:cNvPr id="43" name="TextBox 42">
            <a:extLst>
              <a:ext uri="{FF2B5EF4-FFF2-40B4-BE49-F238E27FC236}">
                <a16:creationId xmlns:a16="http://schemas.microsoft.com/office/drawing/2014/main" id="{C917A744-B032-3032-7C7C-B049AA409781}"/>
              </a:ext>
            </a:extLst>
          </p:cNvPr>
          <p:cNvSpPr txBox="1"/>
          <p:nvPr/>
        </p:nvSpPr>
        <p:spPr>
          <a:xfrm>
            <a:off x="26609697" y="23957823"/>
            <a:ext cx="14030327" cy="4108817"/>
          </a:xfrm>
          <a:prstGeom prst="rect">
            <a:avLst/>
          </a:prstGeom>
          <a:noFill/>
        </p:spPr>
        <p:txBody>
          <a:bodyPr wrap="square">
            <a:spAutoFit/>
          </a:bodyPr>
          <a:lstStyle/>
          <a:p>
            <a:pPr marL="0" marR="0">
              <a:spcBef>
                <a:spcPts val="0"/>
              </a:spcBef>
              <a:spcAft>
                <a:spcPts val="600"/>
              </a:spcAft>
            </a:pPr>
            <a:r>
              <a:rPr lang="en-US" sz="1600" dirty="0">
                <a:effectLst/>
                <a:latin typeface="Calibri" panose="020F0502020204030204" pitchFamily="34" charset="0"/>
                <a:ea typeface="Calibri" panose="020F0502020204030204" pitchFamily="34" charset="0"/>
                <a:cs typeface="Times New Roman" panose="02020603050405020304" pitchFamily="18" charset="0"/>
              </a:rPr>
              <a:t>SF: Single family; MF: Multifamily; RES: Residential; COMM: Commercial</a:t>
            </a:r>
          </a:p>
          <a:p>
            <a:pPr marL="171450" marR="0" indent="-171450">
              <a:spcBef>
                <a:spcPts val="0"/>
              </a:spcBef>
              <a:spcAft>
                <a:spcPts val="0"/>
              </a:spcAft>
            </a:pPr>
            <a:r>
              <a:rPr lang="en-US" sz="1600" dirty="0">
                <a:effectLst/>
                <a:latin typeface="Calibri" panose="020F0502020204030204" pitchFamily="34" charset="0"/>
                <a:ea typeface="Calibri" panose="020F0502020204030204" pitchFamily="34" charset="0"/>
                <a:cs typeface="Times New Roman" panose="02020603050405020304" pitchFamily="18" charset="0"/>
              </a:rPr>
              <a:t>(1) When access and parking areas are shared with adjacent lots, no side interior building and parking area setbacks are required provided the provisions of Section 176.034.L (Design Requirements) are met.</a:t>
            </a:r>
          </a:p>
          <a:p>
            <a:pPr marL="171450" marR="0" indent="-171450">
              <a:spcBef>
                <a:spcPts val="0"/>
              </a:spcBef>
              <a:spcAft>
                <a:spcPts val="0"/>
              </a:spcAft>
            </a:pPr>
            <a:r>
              <a:rPr lang="en-US" sz="1600" dirty="0">
                <a:effectLst/>
                <a:latin typeface="Calibri" panose="020F0502020204030204" pitchFamily="34" charset="0"/>
                <a:ea typeface="Calibri" panose="020F0502020204030204" pitchFamily="34" charset="0"/>
                <a:cs typeface="Times New Roman" panose="02020603050405020304" pitchFamily="18" charset="0"/>
              </a:rPr>
              <a:t>(2) Off-street parking for non-residential uses shall be behind or to the side of the nonresidential building with a minimum 4-foot setback from the right-of-way line.</a:t>
            </a:r>
          </a:p>
          <a:p>
            <a:pPr marL="171450" marR="0" indent="-171450">
              <a:spcBef>
                <a:spcPts val="0"/>
              </a:spcBef>
              <a:spcAft>
                <a:spcPts val="0"/>
              </a:spcAft>
            </a:pPr>
            <a:r>
              <a:rPr lang="en-US" sz="1600" dirty="0">
                <a:effectLst/>
                <a:latin typeface="Calibri" panose="020F0502020204030204" pitchFamily="34" charset="0"/>
                <a:ea typeface="Calibri" panose="020F0502020204030204" pitchFamily="34" charset="0"/>
                <a:cs typeface="Times New Roman" panose="02020603050405020304" pitchFamily="18" charset="0"/>
              </a:rPr>
              <a:t>(3) Additional building height may be permitted, subject to the following provisions: Providing a public space or amenity totaling 10% of the site, entitles an additional 10 feet in height.</a:t>
            </a:r>
          </a:p>
          <a:p>
            <a:pPr marL="342900" marR="0" lvl="0" indent="-111125">
              <a:spcBef>
                <a:spcPts val="0"/>
              </a:spcBef>
              <a:spcAft>
                <a:spcPts val="0"/>
              </a:spcAft>
              <a:buSzPts val="1100"/>
              <a:buFont typeface="Segoe UI" panose="020B0502040204020203" pitchFamily="34" charset="0"/>
              <a:buAutoNum type="alphaLcPeriod"/>
            </a:pPr>
            <a:r>
              <a:rPr lang="en-US" sz="1600" dirty="0">
                <a:effectLst/>
                <a:latin typeface="Calibri" panose="020F0502020204030204" pitchFamily="34" charset="0"/>
                <a:ea typeface="Calibri" panose="020F0502020204030204" pitchFamily="34" charset="0"/>
                <a:cs typeface="Times New Roman" panose="02020603050405020304" pitchFamily="18" charset="0"/>
              </a:rPr>
              <a:t>Providing understory parking to reduce required surface parking, entitles an additional 10 feet in height.</a:t>
            </a:r>
          </a:p>
          <a:p>
            <a:pPr marL="342900" marR="0" lvl="0" indent="-111125">
              <a:spcBef>
                <a:spcPts val="0"/>
              </a:spcBef>
              <a:spcAft>
                <a:spcPts val="0"/>
              </a:spcAft>
              <a:buSzPts val="1100"/>
              <a:buFont typeface="Segoe UI" panose="020B0502040204020203" pitchFamily="34" charset="0"/>
              <a:buAutoNum type="alphaLcPeriod"/>
            </a:pPr>
            <a:r>
              <a:rPr lang="en-US" sz="1600" dirty="0">
                <a:effectLst/>
                <a:latin typeface="Calibri" panose="020F0502020204030204" pitchFamily="34" charset="0"/>
                <a:ea typeface="Calibri" panose="020F0502020204030204" pitchFamily="34" charset="0"/>
                <a:cs typeface="Times New Roman" panose="02020603050405020304" pitchFamily="18" charset="0"/>
              </a:rPr>
              <a:t>Providing public access to the waterway through public boat slips, or public boat launch, or public transitional slips, entitles an additional 10 feet in height.</a:t>
            </a:r>
          </a:p>
          <a:p>
            <a:pPr marL="342900" marR="0" lvl="0" indent="-111125">
              <a:spcBef>
                <a:spcPts val="0"/>
              </a:spcBef>
              <a:spcAft>
                <a:spcPts val="0"/>
              </a:spcAft>
              <a:buSzPts val="1100"/>
              <a:buFont typeface="Segoe UI" panose="020B0502040204020203" pitchFamily="34" charset="0"/>
              <a:buAutoNum type="alphaLcPeriod"/>
            </a:pPr>
            <a:r>
              <a:rPr lang="en-US" sz="1600" dirty="0">
                <a:effectLst/>
                <a:latin typeface="Calibri" panose="020F0502020204030204" pitchFamily="34" charset="0"/>
                <a:ea typeface="Calibri" panose="020F0502020204030204" pitchFamily="34" charset="0"/>
                <a:cs typeface="Times New Roman" panose="02020603050405020304" pitchFamily="18" charset="0"/>
              </a:rPr>
              <a:t>Provide a mixture of uses, such as restaurant with residential uses above, entitles an additional 10 feet in height.</a:t>
            </a:r>
          </a:p>
          <a:p>
            <a:pPr marL="342900" marR="0" lvl="0" indent="-111125">
              <a:spcBef>
                <a:spcPts val="0"/>
              </a:spcBef>
              <a:spcAft>
                <a:spcPts val="0"/>
              </a:spcAft>
              <a:buSzPts val="1100"/>
              <a:buFont typeface="Segoe UI" panose="020B0502040204020203" pitchFamily="34" charset="0"/>
              <a:buAutoNum type="alphaLcPeriod"/>
            </a:pPr>
            <a:r>
              <a:rPr lang="en-US" sz="1600" dirty="0">
                <a:effectLst/>
                <a:latin typeface="Calibri" panose="020F0502020204030204" pitchFamily="34" charset="0"/>
                <a:ea typeface="Calibri" panose="020F0502020204030204" pitchFamily="34" charset="0"/>
                <a:cs typeface="Times New Roman" panose="02020603050405020304" pitchFamily="18" charset="0"/>
              </a:rPr>
              <a:t>Providing shared storm water or shared parking with neighboring properties, entitles an additional 10 feet in height. Upon approval by the city, the shared amenity shall be recorded as an easement or agreement, in the public records of Brevard County.</a:t>
            </a:r>
          </a:p>
          <a:p>
            <a:pPr marL="171450" marR="0" indent="-171450">
              <a:spcBef>
                <a:spcPts val="0"/>
              </a:spcBef>
              <a:spcAft>
                <a:spcPts val="0"/>
              </a:spcAft>
            </a:pPr>
            <a:r>
              <a:rPr lang="en-US" sz="1600" dirty="0">
                <a:effectLst/>
                <a:latin typeface="Calibri" panose="020F0502020204030204" pitchFamily="34" charset="0"/>
                <a:ea typeface="Calibri" panose="020F0502020204030204" pitchFamily="34" charset="0"/>
                <a:cs typeface="Times New Roman" panose="02020603050405020304" pitchFamily="18" charset="0"/>
              </a:rPr>
              <a:t>(4) For buildings taller than 60 feet, the building shall be stepped-back a minimum of 20 feet beyond the 40-foot height measurement when the property is adjacent to single-family development and not separated by waterway, railroad, or street. This is intended to create a terrace effect that helps provide light and air for the adjacent single-family dwellings. The stepped back portion can be used for recreational purposes such as gardening or outdoor dining. (5) Buildings 60 feet in height or greater shall be setback a minimum of half the height of the building from the rear and side interior property lines when the property is adjacent to single-family development not separated by waterway, railroad, or street.</a:t>
            </a:r>
          </a:p>
        </p:txBody>
      </p:sp>
      <p:cxnSp>
        <p:nvCxnSpPr>
          <p:cNvPr id="45" name="Straight Connector 44">
            <a:extLst>
              <a:ext uri="{FF2B5EF4-FFF2-40B4-BE49-F238E27FC236}">
                <a16:creationId xmlns:a16="http://schemas.microsoft.com/office/drawing/2014/main" id="{D9170E66-FC4F-A972-7C32-8DF45EFE9D0B}"/>
              </a:ext>
            </a:extLst>
          </p:cNvPr>
          <p:cNvCxnSpPr/>
          <p:nvPr/>
        </p:nvCxnSpPr>
        <p:spPr>
          <a:xfrm>
            <a:off x="21945600" y="0"/>
            <a:ext cx="0" cy="3291840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48" name="Arc 47">
            <a:extLst>
              <a:ext uri="{FF2B5EF4-FFF2-40B4-BE49-F238E27FC236}">
                <a16:creationId xmlns:a16="http://schemas.microsoft.com/office/drawing/2014/main" id="{3AA8541D-950C-AD18-198B-672042A1D1D5}"/>
              </a:ext>
            </a:extLst>
          </p:cNvPr>
          <p:cNvSpPr/>
          <p:nvPr/>
        </p:nvSpPr>
        <p:spPr>
          <a:xfrm rot="11129162">
            <a:off x="25969828" y="10838722"/>
            <a:ext cx="1279737" cy="527796"/>
          </a:xfrm>
          <a:prstGeom prst="arc">
            <a:avLst>
              <a:gd name="adj1" fmla="val 16200000"/>
              <a:gd name="adj2" fmla="val 21182302"/>
            </a:avLst>
          </a:prstGeom>
          <a:ln w="28575">
            <a:solidFill>
              <a:srgbClr val="C0000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srgbClr val="C00000"/>
              </a:solidFill>
            </a:endParaRPr>
          </a:p>
        </p:txBody>
      </p:sp>
      <p:sp>
        <p:nvSpPr>
          <p:cNvPr id="49" name="TextBox 48">
            <a:extLst>
              <a:ext uri="{FF2B5EF4-FFF2-40B4-BE49-F238E27FC236}">
                <a16:creationId xmlns:a16="http://schemas.microsoft.com/office/drawing/2014/main" id="{CC2C5D7F-C96C-106A-2795-8ACF2DFC9495}"/>
              </a:ext>
            </a:extLst>
          </p:cNvPr>
          <p:cNvSpPr txBox="1"/>
          <p:nvPr/>
        </p:nvSpPr>
        <p:spPr>
          <a:xfrm>
            <a:off x="24982708" y="10706850"/>
            <a:ext cx="1152880" cy="523220"/>
          </a:xfrm>
          <a:prstGeom prst="rect">
            <a:avLst/>
          </a:prstGeom>
          <a:noFill/>
        </p:spPr>
        <p:txBody>
          <a:bodyPr wrap="none" rtlCol="0">
            <a:spAutoFit/>
          </a:bodyPr>
          <a:lstStyle/>
          <a:p>
            <a:r>
              <a:rPr lang="en-US" sz="2800" b="1" spc="600" dirty="0">
                <a:ln w="22225">
                  <a:solidFill>
                    <a:schemeClr val="accent2"/>
                  </a:solidFill>
                  <a:prstDash val="solid"/>
                </a:ln>
                <a:solidFill>
                  <a:srgbClr val="C00000"/>
                </a:solidFill>
              </a:rPr>
              <a:t>NEW</a:t>
            </a:r>
            <a:endParaRPr lang="en-US" b="1" spc="600" dirty="0">
              <a:solidFill>
                <a:srgbClr val="C00000"/>
              </a:solidFill>
            </a:endParaRPr>
          </a:p>
        </p:txBody>
      </p:sp>
      <p:sp>
        <p:nvSpPr>
          <p:cNvPr id="70" name="Arc 69">
            <a:extLst>
              <a:ext uri="{FF2B5EF4-FFF2-40B4-BE49-F238E27FC236}">
                <a16:creationId xmlns:a16="http://schemas.microsoft.com/office/drawing/2014/main" id="{CCE28FB9-A2F4-B6EE-0771-145389D83A51}"/>
              </a:ext>
            </a:extLst>
          </p:cNvPr>
          <p:cNvSpPr/>
          <p:nvPr/>
        </p:nvSpPr>
        <p:spPr>
          <a:xfrm rot="18344337">
            <a:off x="31689037" y="5397020"/>
            <a:ext cx="1279737" cy="527796"/>
          </a:xfrm>
          <a:prstGeom prst="arc">
            <a:avLst>
              <a:gd name="adj1" fmla="val 16200000"/>
              <a:gd name="adj2" fmla="val 21182302"/>
            </a:avLst>
          </a:prstGeom>
          <a:ln w="28575">
            <a:solidFill>
              <a:srgbClr val="C0000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srgbClr val="C00000"/>
              </a:solidFill>
            </a:endParaRPr>
          </a:p>
        </p:txBody>
      </p:sp>
      <p:sp>
        <p:nvSpPr>
          <p:cNvPr id="71" name="TextBox 70">
            <a:extLst>
              <a:ext uri="{FF2B5EF4-FFF2-40B4-BE49-F238E27FC236}">
                <a16:creationId xmlns:a16="http://schemas.microsoft.com/office/drawing/2014/main" id="{A0E4DE58-E909-7A5F-4EF5-BBAF34F2826D}"/>
              </a:ext>
            </a:extLst>
          </p:cNvPr>
          <p:cNvSpPr txBox="1"/>
          <p:nvPr/>
        </p:nvSpPr>
        <p:spPr>
          <a:xfrm>
            <a:off x="32598710" y="4318361"/>
            <a:ext cx="5472546" cy="1384995"/>
          </a:xfrm>
          <a:prstGeom prst="rect">
            <a:avLst/>
          </a:prstGeom>
          <a:noFill/>
        </p:spPr>
        <p:txBody>
          <a:bodyPr wrap="square" rtlCol="0">
            <a:spAutoFit/>
          </a:bodyPr>
          <a:lstStyle/>
          <a:p>
            <a:r>
              <a:rPr lang="en-US" sz="2800" b="1" spc="600" dirty="0">
                <a:ln w="22225">
                  <a:solidFill>
                    <a:schemeClr val="accent2"/>
                  </a:solidFill>
                  <a:prstDash val="solid"/>
                </a:ln>
                <a:solidFill>
                  <a:srgbClr val="C00000"/>
                </a:solidFill>
              </a:rPr>
              <a:t>RC HAD SLIGHTLY MORE RESTRICTIVE STANDARDS</a:t>
            </a:r>
            <a:endParaRPr lang="en-US" b="1" spc="600" dirty="0">
              <a:solidFill>
                <a:srgbClr val="C00000"/>
              </a:solidFill>
            </a:endParaRPr>
          </a:p>
        </p:txBody>
      </p:sp>
      <p:sp>
        <p:nvSpPr>
          <p:cNvPr id="72" name="Arc 71">
            <a:extLst>
              <a:ext uri="{FF2B5EF4-FFF2-40B4-BE49-F238E27FC236}">
                <a16:creationId xmlns:a16="http://schemas.microsoft.com/office/drawing/2014/main" id="{7A6A9C34-BFF0-AD42-D64A-56756A7D9F74}"/>
              </a:ext>
            </a:extLst>
          </p:cNvPr>
          <p:cNvSpPr/>
          <p:nvPr/>
        </p:nvSpPr>
        <p:spPr>
          <a:xfrm rot="11129162">
            <a:off x="25969828" y="23317051"/>
            <a:ext cx="1279737" cy="527796"/>
          </a:xfrm>
          <a:prstGeom prst="arc">
            <a:avLst>
              <a:gd name="adj1" fmla="val 16200000"/>
              <a:gd name="adj2" fmla="val 21182302"/>
            </a:avLst>
          </a:prstGeom>
          <a:ln w="28575">
            <a:solidFill>
              <a:srgbClr val="C0000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srgbClr val="C00000"/>
              </a:solidFill>
            </a:endParaRPr>
          </a:p>
        </p:txBody>
      </p:sp>
      <p:sp>
        <p:nvSpPr>
          <p:cNvPr id="73" name="TextBox 72">
            <a:extLst>
              <a:ext uri="{FF2B5EF4-FFF2-40B4-BE49-F238E27FC236}">
                <a16:creationId xmlns:a16="http://schemas.microsoft.com/office/drawing/2014/main" id="{6079AF5B-0EED-2750-0CEC-F47F442A4D3B}"/>
              </a:ext>
            </a:extLst>
          </p:cNvPr>
          <p:cNvSpPr txBox="1"/>
          <p:nvPr/>
        </p:nvSpPr>
        <p:spPr>
          <a:xfrm>
            <a:off x="24982708" y="23185179"/>
            <a:ext cx="1152880" cy="523220"/>
          </a:xfrm>
          <a:prstGeom prst="rect">
            <a:avLst/>
          </a:prstGeom>
          <a:noFill/>
        </p:spPr>
        <p:txBody>
          <a:bodyPr wrap="none" rtlCol="0">
            <a:spAutoFit/>
          </a:bodyPr>
          <a:lstStyle/>
          <a:p>
            <a:r>
              <a:rPr lang="en-US" sz="2800" b="1" spc="600" dirty="0">
                <a:ln w="22225">
                  <a:solidFill>
                    <a:schemeClr val="accent2"/>
                  </a:solidFill>
                  <a:prstDash val="solid"/>
                </a:ln>
                <a:solidFill>
                  <a:srgbClr val="C00000"/>
                </a:solidFill>
              </a:rPr>
              <a:t>NEW</a:t>
            </a:r>
            <a:endParaRPr lang="en-US" b="1" spc="600" dirty="0">
              <a:solidFill>
                <a:srgbClr val="C00000"/>
              </a:solidFill>
            </a:endParaRPr>
          </a:p>
        </p:txBody>
      </p:sp>
    </p:spTree>
    <p:extLst>
      <p:ext uri="{BB962C8B-B14F-4D97-AF65-F5344CB8AC3E}">
        <p14:creationId xmlns:p14="http://schemas.microsoft.com/office/powerpoint/2010/main" val="3718448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6E6DC0C3-519A-28EE-5990-650CFA8C29D5}"/>
              </a:ext>
            </a:extLst>
          </p:cNvPr>
          <p:cNvGraphicFramePr>
            <a:graphicFrameLocks noGrp="1"/>
          </p:cNvGraphicFramePr>
          <p:nvPr>
            <p:extLst>
              <p:ext uri="{D42A27DB-BD31-4B8C-83A1-F6EECF244321}">
                <p14:modId xmlns:p14="http://schemas.microsoft.com/office/powerpoint/2010/main" val="4191958659"/>
              </p:ext>
            </p:extLst>
          </p:nvPr>
        </p:nvGraphicFramePr>
        <p:xfrm>
          <a:off x="18774820" y="5446684"/>
          <a:ext cx="10073735" cy="8573181"/>
        </p:xfrm>
        <a:graphic>
          <a:graphicData uri="http://schemas.openxmlformats.org/drawingml/2006/table">
            <a:tbl>
              <a:tblPr firstRow="1" firstCol="1" bandRow="1">
                <a:tableStyleId>{F2DE63D5-997A-4646-A377-4702673A728D}</a:tableStyleId>
              </a:tblPr>
              <a:tblGrid>
                <a:gridCol w="5186749">
                  <a:extLst>
                    <a:ext uri="{9D8B030D-6E8A-4147-A177-3AD203B41FA5}">
                      <a16:colId xmlns:a16="http://schemas.microsoft.com/office/drawing/2014/main" val="2469333463"/>
                    </a:ext>
                  </a:extLst>
                </a:gridCol>
                <a:gridCol w="1130021">
                  <a:extLst>
                    <a:ext uri="{9D8B030D-6E8A-4147-A177-3AD203B41FA5}">
                      <a16:colId xmlns:a16="http://schemas.microsoft.com/office/drawing/2014/main" val="1377724287"/>
                    </a:ext>
                  </a:extLst>
                </a:gridCol>
                <a:gridCol w="591962">
                  <a:extLst>
                    <a:ext uri="{9D8B030D-6E8A-4147-A177-3AD203B41FA5}">
                      <a16:colId xmlns:a16="http://schemas.microsoft.com/office/drawing/2014/main" val="1009502906"/>
                    </a:ext>
                  </a:extLst>
                </a:gridCol>
                <a:gridCol w="671394">
                  <a:extLst>
                    <a:ext uri="{9D8B030D-6E8A-4147-A177-3AD203B41FA5}">
                      <a16:colId xmlns:a16="http://schemas.microsoft.com/office/drawing/2014/main" val="1692719220"/>
                    </a:ext>
                  </a:extLst>
                </a:gridCol>
                <a:gridCol w="751772">
                  <a:extLst>
                    <a:ext uri="{9D8B030D-6E8A-4147-A177-3AD203B41FA5}">
                      <a16:colId xmlns:a16="http://schemas.microsoft.com/office/drawing/2014/main" val="749695109"/>
                    </a:ext>
                  </a:extLst>
                </a:gridCol>
                <a:gridCol w="522929">
                  <a:extLst>
                    <a:ext uri="{9D8B030D-6E8A-4147-A177-3AD203B41FA5}">
                      <a16:colId xmlns:a16="http://schemas.microsoft.com/office/drawing/2014/main" val="825273297"/>
                    </a:ext>
                  </a:extLst>
                </a:gridCol>
                <a:gridCol w="695979">
                  <a:extLst>
                    <a:ext uri="{9D8B030D-6E8A-4147-A177-3AD203B41FA5}">
                      <a16:colId xmlns:a16="http://schemas.microsoft.com/office/drawing/2014/main" val="128410180"/>
                    </a:ext>
                  </a:extLst>
                </a:gridCol>
                <a:gridCol w="522929">
                  <a:extLst>
                    <a:ext uri="{9D8B030D-6E8A-4147-A177-3AD203B41FA5}">
                      <a16:colId xmlns:a16="http://schemas.microsoft.com/office/drawing/2014/main" val="2381691048"/>
                    </a:ext>
                  </a:extLst>
                </a:gridCol>
              </a:tblGrid>
              <a:tr h="1522130">
                <a:tc>
                  <a:txBody>
                    <a:bodyPr/>
                    <a:lstStyle/>
                    <a:p>
                      <a:pPr marL="0" marR="0" indent="0" algn="ctr">
                        <a:lnSpc>
                          <a:spcPct val="107000"/>
                        </a:lnSpc>
                        <a:spcBef>
                          <a:spcPts val="0"/>
                        </a:spcBef>
                        <a:spcAft>
                          <a:spcPts val="0"/>
                        </a:spcAft>
                      </a:pPr>
                      <a:r>
                        <a:rPr lang="en-US" sz="1800" kern="100" dirty="0">
                          <a:effectLst/>
                        </a:rPr>
                        <a:t>Application Type</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indent="0">
                        <a:lnSpc>
                          <a:spcPct val="107000"/>
                        </a:lnSpc>
                        <a:spcBef>
                          <a:spcPts val="0"/>
                        </a:spcBef>
                        <a:spcAft>
                          <a:spcPts val="0"/>
                        </a:spcAft>
                      </a:pPr>
                      <a:r>
                        <a:rPr lang="en-US" sz="1800" kern="100">
                          <a:effectLst/>
                        </a:rPr>
                        <a:t>See Section</a:t>
                      </a:r>
                      <a:endParaRPr lang="en-US" sz="18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vert="vert270" anchor="ctr"/>
                </a:tc>
                <a:tc>
                  <a:txBody>
                    <a:bodyPr/>
                    <a:lstStyle/>
                    <a:p>
                      <a:pPr marL="0" marR="0" indent="0">
                        <a:lnSpc>
                          <a:spcPct val="107000"/>
                        </a:lnSpc>
                        <a:spcBef>
                          <a:spcPts val="0"/>
                        </a:spcBef>
                        <a:spcAft>
                          <a:spcPts val="0"/>
                        </a:spcAft>
                      </a:pPr>
                      <a:r>
                        <a:rPr lang="en-US" sz="1800" kern="100">
                          <a:effectLst/>
                        </a:rPr>
                        <a:t>Approval Type</a:t>
                      </a:r>
                      <a:endParaRPr lang="en-US" sz="18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vert="vert270" anchor="ctr"/>
                </a:tc>
                <a:tc>
                  <a:txBody>
                    <a:bodyPr/>
                    <a:lstStyle/>
                    <a:p>
                      <a:pPr marL="0" marR="0" indent="0">
                        <a:lnSpc>
                          <a:spcPct val="107000"/>
                        </a:lnSpc>
                        <a:spcBef>
                          <a:spcPts val="0"/>
                        </a:spcBef>
                        <a:spcAft>
                          <a:spcPts val="0"/>
                        </a:spcAft>
                      </a:pPr>
                      <a:r>
                        <a:rPr lang="en-US" sz="1800" kern="100">
                          <a:effectLst/>
                        </a:rPr>
                        <a:t>Pre-Application Meeting</a:t>
                      </a:r>
                      <a:endParaRPr lang="en-US" sz="18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vert="vert270" anchor="ctr"/>
                </a:tc>
                <a:tc>
                  <a:txBody>
                    <a:bodyPr/>
                    <a:lstStyle/>
                    <a:p>
                      <a:pPr marL="0" marR="0" indent="0">
                        <a:lnSpc>
                          <a:spcPct val="107000"/>
                        </a:lnSpc>
                        <a:spcBef>
                          <a:spcPts val="0"/>
                        </a:spcBef>
                        <a:spcAft>
                          <a:spcPts val="0"/>
                        </a:spcAft>
                      </a:pPr>
                      <a:r>
                        <a:rPr lang="en-US" sz="1800" kern="100">
                          <a:effectLst/>
                        </a:rPr>
                        <a:t>Growth Management</a:t>
                      </a:r>
                      <a:endParaRPr lang="en-US" sz="18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vert="vert270"/>
                </a:tc>
                <a:tc>
                  <a:txBody>
                    <a:bodyPr/>
                    <a:lstStyle/>
                    <a:p>
                      <a:pPr marL="0" marR="0" indent="0">
                        <a:lnSpc>
                          <a:spcPct val="107000"/>
                        </a:lnSpc>
                        <a:spcBef>
                          <a:spcPts val="0"/>
                        </a:spcBef>
                        <a:spcAft>
                          <a:spcPts val="0"/>
                        </a:spcAft>
                      </a:pPr>
                      <a:r>
                        <a:rPr lang="en-US" sz="1800" kern="100">
                          <a:effectLst/>
                        </a:rPr>
                        <a:t>DRC </a:t>
                      </a:r>
                      <a:endParaRPr lang="en-US" sz="18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vert="vert270"/>
                </a:tc>
                <a:tc>
                  <a:txBody>
                    <a:bodyPr/>
                    <a:lstStyle/>
                    <a:p>
                      <a:pPr marL="0" marR="0" indent="0">
                        <a:lnSpc>
                          <a:spcPct val="107000"/>
                        </a:lnSpc>
                        <a:spcBef>
                          <a:spcPts val="0"/>
                        </a:spcBef>
                        <a:spcAft>
                          <a:spcPts val="0"/>
                        </a:spcAft>
                      </a:pPr>
                      <a:r>
                        <a:rPr lang="en-US" sz="1800" kern="100" dirty="0">
                          <a:effectLst/>
                        </a:rPr>
                        <a:t>Planning &amp; Zoning Board</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vert="vert270" anchor="ctr"/>
                </a:tc>
                <a:tc>
                  <a:txBody>
                    <a:bodyPr/>
                    <a:lstStyle/>
                    <a:p>
                      <a:pPr marL="0" marR="0" indent="0">
                        <a:lnSpc>
                          <a:spcPct val="107000"/>
                        </a:lnSpc>
                        <a:spcBef>
                          <a:spcPts val="0"/>
                        </a:spcBef>
                        <a:spcAft>
                          <a:spcPts val="0"/>
                        </a:spcAft>
                      </a:pPr>
                      <a:r>
                        <a:rPr lang="en-US" sz="1800" kern="100">
                          <a:effectLst/>
                        </a:rPr>
                        <a:t>City Council</a:t>
                      </a:r>
                      <a:endParaRPr lang="en-US" sz="18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vert="vert270" anchor="ctr"/>
                </a:tc>
                <a:extLst>
                  <a:ext uri="{0D108BD9-81ED-4DB2-BD59-A6C34878D82A}">
                    <a16:rowId xmlns:a16="http://schemas.microsoft.com/office/drawing/2014/main" val="2140050751"/>
                  </a:ext>
                </a:extLst>
              </a:tr>
              <a:tr h="0">
                <a:tc gridSpan="8">
                  <a:txBody>
                    <a:bodyPr/>
                    <a:lstStyle/>
                    <a:p>
                      <a:pPr marL="0" marR="0" indent="0">
                        <a:lnSpc>
                          <a:spcPct val="107000"/>
                        </a:lnSpc>
                        <a:spcBef>
                          <a:spcPts val="0"/>
                        </a:spcBef>
                        <a:spcAft>
                          <a:spcPts val="0"/>
                        </a:spcAft>
                      </a:pPr>
                      <a:r>
                        <a:rPr lang="en-US" sz="1800" kern="100">
                          <a:effectLst/>
                        </a:rPr>
                        <a:t>COMPREHENSIVE PLAN/LDC/ZONING MAP AMENDMENTS:</a:t>
                      </a:r>
                      <a:endParaRPr lang="en-US" sz="18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616145016"/>
                  </a:ext>
                </a:extLst>
              </a:tr>
              <a:tr h="0">
                <a:tc>
                  <a:txBody>
                    <a:bodyPr/>
                    <a:lstStyle/>
                    <a:p>
                      <a:pPr marL="0" marR="0" indent="0">
                        <a:lnSpc>
                          <a:spcPct val="107000"/>
                        </a:lnSpc>
                        <a:spcBef>
                          <a:spcPts val="0"/>
                        </a:spcBef>
                        <a:spcAft>
                          <a:spcPts val="0"/>
                        </a:spcAft>
                      </a:pPr>
                      <a:r>
                        <a:rPr lang="en-US" sz="1800" b="0" kern="100" dirty="0">
                          <a:effectLst/>
                        </a:rPr>
                        <a:t>Annexation</a:t>
                      </a:r>
                      <a:endParaRPr lang="en-US" sz="1800" b="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indent="0" algn="ctr">
                        <a:lnSpc>
                          <a:spcPct val="107000"/>
                        </a:lnSpc>
                        <a:spcBef>
                          <a:spcPts val="0"/>
                        </a:spcBef>
                        <a:spcAft>
                          <a:spcPts val="0"/>
                        </a:spcAft>
                      </a:pPr>
                      <a:r>
                        <a:rPr lang="en-US" sz="1800" kern="100">
                          <a:effectLst/>
                        </a:rPr>
                        <a:t>172.020</a:t>
                      </a:r>
                      <a:endParaRPr lang="en-US" sz="18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indent="0" algn="ctr">
                        <a:lnSpc>
                          <a:spcPct val="107000"/>
                        </a:lnSpc>
                        <a:spcBef>
                          <a:spcPts val="0"/>
                        </a:spcBef>
                        <a:spcAft>
                          <a:spcPts val="0"/>
                        </a:spcAft>
                      </a:pPr>
                      <a:r>
                        <a:rPr lang="en-US" sz="1800" kern="100">
                          <a:effectLst/>
                        </a:rPr>
                        <a:t>?</a:t>
                      </a:r>
                      <a:endParaRPr lang="en-US" sz="18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indent="0" algn="ctr">
                        <a:lnSpc>
                          <a:spcPct val="107000"/>
                        </a:lnSpc>
                        <a:spcBef>
                          <a:spcPts val="0"/>
                        </a:spcBef>
                        <a:spcAft>
                          <a:spcPts val="0"/>
                        </a:spcAft>
                      </a:pPr>
                      <a:r>
                        <a:rPr lang="en-US" sz="1800" kern="100">
                          <a:effectLst/>
                        </a:rPr>
                        <a:t>Yes</a:t>
                      </a:r>
                      <a:endParaRPr lang="en-US" sz="18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indent="0" algn="ctr">
                        <a:lnSpc>
                          <a:spcPct val="107000"/>
                        </a:lnSpc>
                        <a:spcBef>
                          <a:spcPts val="0"/>
                        </a:spcBef>
                        <a:spcAft>
                          <a:spcPts val="0"/>
                        </a:spcAft>
                      </a:pPr>
                      <a:r>
                        <a:rPr lang="en-US" sz="1800" kern="100">
                          <a:effectLst/>
                        </a:rPr>
                        <a:t>Yes</a:t>
                      </a:r>
                      <a:endParaRPr lang="en-US" sz="18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indent="0" algn="ctr">
                        <a:lnSpc>
                          <a:spcPct val="107000"/>
                        </a:lnSpc>
                        <a:spcBef>
                          <a:spcPts val="0"/>
                        </a:spcBef>
                        <a:spcAft>
                          <a:spcPts val="0"/>
                        </a:spcAft>
                      </a:pPr>
                      <a:r>
                        <a:rPr lang="en-US" sz="1800" kern="100">
                          <a:effectLst/>
                        </a:rPr>
                        <a:t>No</a:t>
                      </a:r>
                      <a:endParaRPr lang="en-US" sz="18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indent="0" algn="ctr">
                        <a:lnSpc>
                          <a:spcPct val="107000"/>
                        </a:lnSpc>
                        <a:spcBef>
                          <a:spcPts val="0"/>
                        </a:spcBef>
                        <a:spcAft>
                          <a:spcPts val="0"/>
                        </a:spcAft>
                      </a:pPr>
                      <a:r>
                        <a:rPr lang="en-US" sz="1800" kern="100">
                          <a:effectLst/>
                        </a:rPr>
                        <a:t>Yes</a:t>
                      </a:r>
                      <a:endParaRPr lang="en-US" sz="18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indent="0" algn="ctr">
                        <a:lnSpc>
                          <a:spcPct val="107000"/>
                        </a:lnSpc>
                        <a:spcBef>
                          <a:spcPts val="0"/>
                        </a:spcBef>
                        <a:spcAft>
                          <a:spcPts val="0"/>
                        </a:spcAft>
                      </a:pPr>
                      <a:r>
                        <a:rPr lang="en-US" sz="1800" kern="100">
                          <a:effectLst/>
                        </a:rPr>
                        <a:t>Yes</a:t>
                      </a:r>
                      <a:endParaRPr lang="en-US" sz="18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489975906"/>
                  </a:ext>
                </a:extLst>
              </a:tr>
              <a:tr h="0">
                <a:tc>
                  <a:txBody>
                    <a:bodyPr/>
                    <a:lstStyle/>
                    <a:p>
                      <a:pPr marL="0" marR="0" indent="0">
                        <a:lnSpc>
                          <a:spcPct val="107000"/>
                        </a:lnSpc>
                        <a:spcBef>
                          <a:spcPts val="0"/>
                        </a:spcBef>
                        <a:spcAft>
                          <a:spcPts val="0"/>
                        </a:spcAft>
                      </a:pPr>
                      <a:r>
                        <a:rPr lang="en-US" sz="1800" b="0" kern="100" dirty="0">
                          <a:effectLst/>
                        </a:rPr>
                        <a:t>Comprehensive Plan Future Land Use Map Amendment</a:t>
                      </a:r>
                      <a:endParaRPr lang="en-US" sz="1800" b="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indent="0" algn="ctr">
                        <a:lnSpc>
                          <a:spcPct val="107000"/>
                        </a:lnSpc>
                        <a:spcBef>
                          <a:spcPts val="0"/>
                        </a:spcBef>
                        <a:spcAft>
                          <a:spcPts val="0"/>
                        </a:spcAft>
                      </a:pPr>
                      <a:r>
                        <a:rPr lang="en-US" sz="1800" kern="100">
                          <a:effectLst/>
                        </a:rPr>
                        <a:t>172.021</a:t>
                      </a:r>
                      <a:endParaRPr lang="en-US" sz="18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indent="0" algn="ctr">
                        <a:lnSpc>
                          <a:spcPct val="107000"/>
                        </a:lnSpc>
                        <a:spcBef>
                          <a:spcPts val="0"/>
                        </a:spcBef>
                        <a:spcAft>
                          <a:spcPts val="0"/>
                        </a:spcAft>
                      </a:pPr>
                      <a:r>
                        <a:rPr lang="en-US" sz="1800" kern="100">
                          <a:effectLst/>
                        </a:rPr>
                        <a:t>L</a:t>
                      </a:r>
                      <a:endParaRPr lang="en-US" sz="18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indent="0" algn="ctr">
                        <a:lnSpc>
                          <a:spcPct val="107000"/>
                        </a:lnSpc>
                        <a:spcBef>
                          <a:spcPts val="0"/>
                        </a:spcBef>
                        <a:spcAft>
                          <a:spcPts val="0"/>
                        </a:spcAft>
                      </a:pPr>
                      <a:r>
                        <a:rPr lang="en-US" sz="1800" kern="100">
                          <a:effectLst/>
                        </a:rPr>
                        <a:t>Yes</a:t>
                      </a:r>
                      <a:endParaRPr lang="en-US" sz="18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indent="0" algn="ctr">
                        <a:lnSpc>
                          <a:spcPct val="107000"/>
                        </a:lnSpc>
                        <a:spcBef>
                          <a:spcPts val="0"/>
                        </a:spcBef>
                        <a:spcAft>
                          <a:spcPts val="0"/>
                        </a:spcAft>
                      </a:pPr>
                      <a:r>
                        <a:rPr lang="en-US" sz="1800" kern="100">
                          <a:effectLst/>
                        </a:rPr>
                        <a:t>Yes</a:t>
                      </a:r>
                      <a:endParaRPr lang="en-US" sz="18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indent="0" algn="ctr">
                        <a:lnSpc>
                          <a:spcPct val="107000"/>
                        </a:lnSpc>
                        <a:spcBef>
                          <a:spcPts val="0"/>
                        </a:spcBef>
                        <a:spcAft>
                          <a:spcPts val="0"/>
                        </a:spcAft>
                      </a:pPr>
                      <a:r>
                        <a:rPr lang="en-US" sz="1800" kern="100">
                          <a:effectLst/>
                        </a:rPr>
                        <a:t>No</a:t>
                      </a:r>
                      <a:endParaRPr lang="en-US" sz="18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indent="0" algn="ctr">
                        <a:lnSpc>
                          <a:spcPct val="107000"/>
                        </a:lnSpc>
                        <a:spcBef>
                          <a:spcPts val="0"/>
                        </a:spcBef>
                        <a:spcAft>
                          <a:spcPts val="0"/>
                        </a:spcAft>
                      </a:pPr>
                      <a:r>
                        <a:rPr lang="en-US" sz="1800" kern="100">
                          <a:effectLst/>
                        </a:rPr>
                        <a:t>Yes</a:t>
                      </a:r>
                      <a:endParaRPr lang="en-US" sz="18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indent="0" algn="ctr">
                        <a:lnSpc>
                          <a:spcPct val="107000"/>
                        </a:lnSpc>
                        <a:spcBef>
                          <a:spcPts val="0"/>
                        </a:spcBef>
                        <a:spcAft>
                          <a:spcPts val="0"/>
                        </a:spcAft>
                      </a:pPr>
                      <a:r>
                        <a:rPr lang="en-US" sz="1800" kern="100">
                          <a:effectLst/>
                        </a:rPr>
                        <a:t>Yes</a:t>
                      </a:r>
                      <a:endParaRPr lang="en-US" sz="18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971384826"/>
                  </a:ext>
                </a:extLst>
              </a:tr>
              <a:tr h="0">
                <a:tc>
                  <a:txBody>
                    <a:bodyPr/>
                    <a:lstStyle/>
                    <a:p>
                      <a:pPr marL="0" marR="0" indent="0">
                        <a:lnSpc>
                          <a:spcPct val="107000"/>
                        </a:lnSpc>
                        <a:spcBef>
                          <a:spcPts val="0"/>
                        </a:spcBef>
                        <a:spcAft>
                          <a:spcPts val="0"/>
                        </a:spcAft>
                      </a:pPr>
                      <a:r>
                        <a:rPr lang="en-US" sz="1800" b="0" kern="100" dirty="0">
                          <a:effectLst/>
                        </a:rPr>
                        <a:t>LDC text amendments</a:t>
                      </a:r>
                      <a:endParaRPr lang="en-US" sz="1800" b="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indent="0" algn="ctr">
                        <a:lnSpc>
                          <a:spcPct val="107000"/>
                        </a:lnSpc>
                        <a:spcBef>
                          <a:spcPts val="0"/>
                        </a:spcBef>
                        <a:spcAft>
                          <a:spcPts val="0"/>
                        </a:spcAft>
                      </a:pPr>
                      <a:r>
                        <a:rPr lang="en-US" sz="1800" kern="100">
                          <a:effectLst/>
                        </a:rPr>
                        <a:t>172.022</a:t>
                      </a:r>
                      <a:endParaRPr lang="en-US" sz="18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indent="0" algn="ctr">
                        <a:lnSpc>
                          <a:spcPct val="107000"/>
                        </a:lnSpc>
                        <a:spcBef>
                          <a:spcPts val="0"/>
                        </a:spcBef>
                        <a:spcAft>
                          <a:spcPts val="0"/>
                        </a:spcAft>
                      </a:pPr>
                      <a:r>
                        <a:rPr lang="en-US" sz="1800" kern="100">
                          <a:effectLst/>
                        </a:rPr>
                        <a:t>L</a:t>
                      </a:r>
                      <a:endParaRPr lang="en-US" sz="18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indent="0" algn="ctr">
                        <a:lnSpc>
                          <a:spcPct val="107000"/>
                        </a:lnSpc>
                        <a:spcBef>
                          <a:spcPts val="0"/>
                        </a:spcBef>
                        <a:spcAft>
                          <a:spcPts val="0"/>
                        </a:spcAft>
                      </a:pPr>
                      <a:r>
                        <a:rPr lang="en-US" sz="1800" kern="100">
                          <a:effectLst/>
                        </a:rPr>
                        <a:t>Yes</a:t>
                      </a:r>
                      <a:endParaRPr lang="en-US" sz="18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indent="0" algn="ctr">
                        <a:lnSpc>
                          <a:spcPct val="107000"/>
                        </a:lnSpc>
                        <a:spcBef>
                          <a:spcPts val="0"/>
                        </a:spcBef>
                        <a:spcAft>
                          <a:spcPts val="0"/>
                        </a:spcAft>
                      </a:pPr>
                      <a:r>
                        <a:rPr lang="en-US" sz="1800" kern="100">
                          <a:effectLst/>
                        </a:rPr>
                        <a:t>Yes</a:t>
                      </a:r>
                      <a:endParaRPr lang="en-US" sz="18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indent="0" algn="ctr">
                        <a:lnSpc>
                          <a:spcPct val="107000"/>
                        </a:lnSpc>
                        <a:spcBef>
                          <a:spcPts val="0"/>
                        </a:spcBef>
                        <a:spcAft>
                          <a:spcPts val="0"/>
                        </a:spcAft>
                      </a:pPr>
                      <a:r>
                        <a:rPr lang="en-US" sz="1800" kern="100">
                          <a:effectLst/>
                        </a:rPr>
                        <a:t>No</a:t>
                      </a:r>
                      <a:endParaRPr lang="en-US" sz="18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indent="0" algn="ctr">
                        <a:lnSpc>
                          <a:spcPct val="107000"/>
                        </a:lnSpc>
                        <a:spcBef>
                          <a:spcPts val="0"/>
                        </a:spcBef>
                        <a:spcAft>
                          <a:spcPts val="0"/>
                        </a:spcAft>
                      </a:pPr>
                      <a:r>
                        <a:rPr lang="en-US" sz="1800" kern="100">
                          <a:effectLst/>
                        </a:rPr>
                        <a:t>Yes</a:t>
                      </a:r>
                      <a:endParaRPr lang="en-US" sz="18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indent="0" algn="ctr">
                        <a:lnSpc>
                          <a:spcPct val="107000"/>
                        </a:lnSpc>
                        <a:spcBef>
                          <a:spcPts val="0"/>
                        </a:spcBef>
                        <a:spcAft>
                          <a:spcPts val="0"/>
                        </a:spcAft>
                      </a:pPr>
                      <a:r>
                        <a:rPr lang="en-US" sz="1800" kern="100">
                          <a:effectLst/>
                        </a:rPr>
                        <a:t>Yes</a:t>
                      </a:r>
                      <a:endParaRPr lang="en-US" sz="18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997323285"/>
                  </a:ext>
                </a:extLst>
              </a:tr>
              <a:tr h="0">
                <a:tc>
                  <a:txBody>
                    <a:bodyPr/>
                    <a:lstStyle/>
                    <a:p>
                      <a:pPr marL="0" marR="0" indent="0">
                        <a:lnSpc>
                          <a:spcPct val="107000"/>
                        </a:lnSpc>
                        <a:spcBef>
                          <a:spcPts val="0"/>
                        </a:spcBef>
                        <a:spcAft>
                          <a:spcPts val="0"/>
                        </a:spcAft>
                      </a:pPr>
                      <a:r>
                        <a:rPr lang="en-US" sz="1800" b="0" kern="100" dirty="0">
                          <a:effectLst/>
                        </a:rPr>
                        <a:t>Zoning map amendment (City initiated - areawide)</a:t>
                      </a:r>
                      <a:endParaRPr lang="en-US" sz="1800" b="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indent="0" algn="ctr">
                        <a:lnSpc>
                          <a:spcPct val="107000"/>
                        </a:lnSpc>
                        <a:spcBef>
                          <a:spcPts val="0"/>
                        </a:spcBef>
                        <a:spcAft>
                          <a:spcPts val="0"/>
                        </a:spcAft>
                      </a:pPr>
                      <a:r>
                        <a:rPr lang="en-US" sz="1800" kern="100">
                          <a:effectLst/>
                        </a:rPr>
                        <a:t>172.022</a:t>
                      </a:r>
                      <a:endParaRPr lang="en-US" sz="18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indent="0" algn="ctr">
                        <a:lnSpc>
                          <a:spcPct val="107000"/>
                        </a:lnSpc>
                        <a:spcBef>
                          <a:spcPts val="0"/>
                        </a:spcBef>
                        <a:spcAft>
                          <a:spcPts val="0"/>
                        </a:spcAft>
                      </a:pPr>
                      <a:r>
                        <a:rPr lang="en-US" sz="1800" kern="100">
                          <a:effectLst/>
                        </a:rPr>
                        <a:t>L</a:t>
                      </a:r>
                      <a:endParaRPr lang="en-US" sz="18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indent="0" algn="ctr">
                        <a:lnSpc>
                          <a:spcPct val="107000"/>
                        </a:lnSpc>
                        <a:spcBef>
                          <a:spcPts val="0"/>
                        </a:spcBef>
                        <a:spcAft>
                          <a:spcPts val="0"/>
                        </a:spcAft>
                      </a:pPr>
                      <a:r>
                        <a:rPr lang="en-US" sz="1800" kern="100">
                          <a:effectLst/>
                        </a:rPr>
                        <a:t>No</a:t>
                      </a:r>
                      <a:endParaRPr lang="en-US" sz="18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indent="0" algn="ctr">
                        <a:lnSpc>
                          <a:spcPct val="107000"/>
                        </a:lnSpc>
                        <a:spcBef>
                          <a:spcPts val="0"/>
                        </a:spcBef>
                        <a:spcAft>
                          <a:spcPts val="0"/>
                        </a:spcAft>
                      </a:pPr>
                      <a:r>
                        <a:rPr lang="en-US" sz="1800" kern="100">
                          <a:effectLst/>
                        </a:rPr>
                        <a:t>Yes</a:t>
                      </a:r>
                      <a:endParaRPr lang="en-US" sz="18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indent="0" algn="ctr">
                        <a:lnSpc>
                          <a:spcPct val="107000"/>
                        </a:lnSpc>
                        <a:spcBef>
                          <a:spcPts val="0"/>
                        </a:spcBef>
                        <a:spcAft>
                          <a:spcPts val="0"/>
                        </a:spcAft>
                      </a:pPr>
                      <a:r>
                        <a:rPr lang="en-US" sz="1800" kern="100">
                          <a:effectLst/>
                        </a:rPr>
                        <a:t>No</a:t>
                      </a:r>
                      <a:endParaRPr lang="en-US" sz="18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indent="0" algn="ctr">
                        <a:lnSpc>
                          <a:spcPct val="107000"/>
                        </a:lnSpc>
                        <a:spcBef>
                          <a:spcPts val="0"/>
                        </a:spcBef>
                        <a:spcAft>
                          <a:spcPts val="0"/>
                        </a:spcAft>
                      </a:pPr>
                      <a:r>
                        <a:rPr lang="en-US" sz="1800" kern="100">
                          <a:effectLst/>
                        </a:rPr>
                        <a:t>Yes</a:t>
                      </a:r>
                      <a:endParaRPr lang="en-US" sz="18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indent="0" algn="ctr">
                        <a:lnSpc>
                          <a:spcPct val="107000"/>
                        </a:lnSpc>
                        <a:spcBef>
                          <a:spcPts val="0"/>
                        </a:spcBef>
                        <a:spcAft>
                          <a:spcPts val="0"/>
                        </a:spcAft>
                      </a:pPr>
                      <a:r>
                        <a:rPr lang="en-US" sz="1800" kern="100">
                          <a:effectLst/>
                        </a:rPr>
                        <a:t>Yes</a:t>
                      </a:r>
                      <a:endParaRPr lang="en-US" sz="18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324010467"/>
                  </a:ext>
                </a:extLst>
              </a:tr>
              <a:tr h="0">
                <a:tc>
                  <a:txBody>
                    <a:bodyPr/>
                    <a:lstStyle/>
                    <a:p>
                      <a:pPr marL="0" marR="0" indent="0">
                        <a:lnSpc>
                          <a:spcPct val="107000"/>
                        </a:lnSpc>
                        <a:spcBef>
                          <a:spcPts val="0"/>
                        </a:spcBef>
                        <a:spcAft>
                          <a:spcPts val="0"/>
                        </a:spcAft>
                      </a:pPr>
                      <a:r>
                        <a:rPr lang="en-US" sz="1800" b="0" kern="100" dirty="0">
                          <a:effectLst/>
                        </a:rPr>
                        <a:t>Zoning map amendment (site specific, PUD)</a:t>
                      </a:r>
                      <a:endParaRPr lang="en-US" sz="1800" b="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indent="0" algn="ctr">
                        <a:lnSpc>
                          <a:spcPct val="107000"/>
                        </a:lnSpc>
                        <a:spcBef>
                          <a:spcPts val="0"/>
                        </a:spcBef>
                        <a:spcAft>
                          <a:spcPts val="0"/>
                        </a:spcAft>
                      </a:pPr>
                      <a:r>
                        <a:rPr lang="en-US" sz="1800" kern="100">
                          <a:effectLst/>
                        </a:rPr>
                        <a:t>172.022 &amp; Part 4</a:t>
                      </a:r>
                      <a:endParaRPr lang="en-US" sz="18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indent="0" algn="ctr">
                        <a:lnSpc>
                          <a:spcPct val="107000"/>
                        </a:lnSpc>
                        <a:spcBef>
                          <a:spcPts val="0"/>
                        </a:spcBef>
                        <a:spcAft>
                          <a:spcPts val="0"/>
                        </a:spcAft>
                      </a:pPr>
                      <a:r>
                        <a:rPr lang="en-US" sz="1800" kern="100">
                          <a:effectLst/>
                        </a:rPr>
                        <a:t>Q</a:t>
                      </a:r>
                      <a:endParaRPr lang="en-US" sz="18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indent="0" algn="ctr">
                        <a:lnSpc>
                          <a:spcPct val="107000"/>
                        </a:lnSpc>
                        <a:spcBef>
                          <a:spcPts val="0"/>
                        </a:spcBef>
                        <a:spcAft>
                          <a:spcPts val="0"/>
                        </a:spcAft>
                      </a:pPr>
                      <a:r>
                        <a:rPr lang="en-US" sz="1800" kern="100">
                          <a:effectLst/>
                        </a:rPr>
                        <a:t>Yes</a:t>
                      </a:r>
                      <a:endParaRPr lang="en-US" sz="18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indent="0" algn="ctr">
                        <a:lnSpc>
                          <a:spcPct val="107000"/>
                        </a:lnSpc>
                        <a:spcBef>
                          <a:spcPts val="0"/>
                        </a:spcBef>
                        <a:spcAft>
                          <a:spcPts val="0"/>
                        </a:spcAft>
                      </a:pPr>
                      <a:r>
                        <a:rPr lang="en-US" sz="1800" kern="100">
                          <a:effectLst/>
                        </a:rPr>
                        <a:t>Yes</a:t>
                      </a:r>
                      <a:endParaRPr lang="en-US" sz="18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indent="0" algn="ctr">
                        <a:lnSpc>
                          <a:spcPct val="107000"/>
                        </a:lnSpc>
                        <a:spcBef>
                          <a:spcPts val="0"/>
                        </a:spcBef>
                        <a:spcAft>
                          <a:spcPts val="0"/>
                        </a:spcAft>
                      </a:pPr>
                      <a:r>
                        <a:rPr lang="en-US" sz="1800" kern="100">
                          <a:effectLst/>
                        </a:rPr>
                        <a:t>No</a:t>
                      </a:r>
                      <a:endParaRPr lang="en-US" sz="18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indent="0" algn="ctr">
                        <a:lnSpc>
                          <a:spcPct val="107000"/>
                        </a:lnSpc>
                        <a:spcBef>
                          <a:spcPts val="0"/>
                        </a:spcBef>
                        <a:spcAft>
                          <a:spcPts val="0"/>
                        </a:spcAft>
                      </a:pPr>
                      <a:r>
                        <a:rPr lang="en-US" sz="1800" kern="100">
                          <a:effectLst/>
                        </a:rPr>
                        <a:t>Yes</a:t>
                      </a:r>
                      <a:endParaRPr lang="en-US" sz="18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indent="0" algn="ctr">
                        <a:lnSpc>
                          <a:spcPct val="107000"/>
                        </a:lnSpc>
                        <a:spcBef>
                          <a:spcPts val="0"/>
                        </a:spcBef>
                        <a:spcAft>
                          <a:spcPts val="0"/>
                        </a:spcAft>
                      </a:pPr>
                      <a:r>
                        <a:rPr lang="en-US" sz="1800" kern="100">
                          <a:effectLst/>
                        </a:rPr>
                        <a:t>Yes</a:t>
                      </a:r>
                      <a:endParaRPr lang="en-US" sz="18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734616352"/>
                  </a:ext>
                </a:extLst>
              </a:tr>
              <a:tr h="0">
                <a:tc gridSpan="8">
                  <a:txBody>
                    <a:bodyPr/>
                    <a:lstStyle/>
                    <a:p>
                      <a:pPr marL="0" marR="0" indent="0">
                        <a:lnSpc>
                          <a:spcPct val="107000"/>
                        </a:lnSpc>
                        <a:spcBef>
                          <a:spcPts val="0"/>
                        </a:spcBef>
                        <a:spcAft>
                          <a:spcPts val="0"/>
                        </a:spcAft>
                      </a:pPr>
                      <a:r>
                        <a:rPr lang="en-US" sz="1800" kern="100">
                          <a:effectLst/>
                        </a:rPr>
                        <a:t>SITE PLANS:</a:t>
                      </a:r>
                      <a:endParaRPr lang="en-US" sz="18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491551970"/>
                  </a:ext>
                </a:extLst>
              </a:tr>
              <a:tr h="0">
                <a:tc>
                  <a:txBody>
                    <a:bodyPr/>
                    <a:lstStyle/>
                    <a:p>
                      <a:pPr marL="0" marR="0" indent="0">
                        <a:lnSpc>
                          <a:spcPct val="107000"/>
                        </a:lnSpc>
                        <a:spcBef>
                          <a:spcPts val="0"/>
                        </a:spcBef>
                        <a:spcAft>
                          <a:spcPts val="0"/>
                        </a:spcAft>
                      </a:pPr>
                      <a:r>
                        <a:rPr lang="en-US" sz="1800" b="0" kern="100" dirty="0">
                          <a:effectLst/>
                        </a:rPr>
                        <a:t>Preliminary development Plan (PUD)</a:t>
                      </a:r>
                      <a:endParaRPr lang="en-US" sz="1800" b="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indent="0" algn="ctr">
                        <a:lnSpc>
                          <a:spcPct val="107000"/>
                        </a:lnSpc>
                        <a:spcBef>
                          <a:spcPts val="0"/>
                        </a:spcBef>
                        <a:spcAft>
                          <a:spcPts val="0"/>
                        </a:spcAft>
                      </a:pPr>
                      <a:r>
                        <a:rPr lang="en-US" sz="1800" kern="100">
                          <a:effectLst/>
                        </a:rPr>
                        <a:t>172.030</a:t>
                      </a:r>
                      <a:endParaRPr lang="en-US" sz="18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indent="0" algn="ctr">
                        <a:lnSpc>
                          <a:spcPct val="107000"/>
                        </a:lnSpc>
                        <a:spcBef>
                          <a:spcPts val="0"/>
                        </a:spcBef>
                        <a:spcAft>
                          <a:spcPts val="0"/>
                        </a:spcAft>
                      </a:pPr>
                      <a:r>
                        <a:rPr lang="en-US" sz="1800" kern="100">
                          <a:effectLst/>
                        </a:rPr>
                        <a:t>Q</a:t>
                      </a:r>
                      <a:endParaRPr lang="en-US" sz="18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indent="0" algn="ctr">
                        <a:lnSpc>
                          <a:spcPct val="107000"/>
                        </a:lnSpc>
                        <a:spcBef>
                          <a:spcPts val="0"/>
                        </a:spcBef>
                        <a:spcAft>
                          <a:spcPts val="0"/>
                        </a:spcAft>
                      </a:pPr>
                      <a:r>
                        <a:rPr lang="en-US" sz="1800" kern="100">
                          <a:effectLst/>
                        </a:rPr>
                        <a:t>Yes</a:t>
                      </a:r>
                      <a:endParaRPr lang="en-US" sz="18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indent="0" algn="ctr">
                        <a:lnSpc>
                          <a:spcPct val="107000"/>
                        </a:lnSpc>
                        <a:spcBef>
                          <a:spcPts val="0"/>
                        </a:spcBef>
                        <a:spcAft>
                          <a:spcPts val="0"/>
                        </a:spcAft>
                      </a:pPr>
                      <a:r>
                        <a:rPr lang="en-US" sz="1800" kern="100">
                          <a:effectLst/>
                        </a:rPr>
                        <a:t>Yes</a:t>
                      </a:r>
                      <a:endParaRPr lang="en-US" sz="18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indent="0" algn="ctr">
                        <a:lnSpc>
                          <a:spcPct val="107000"/>
                        </a:lnSpc>
                        <a:spcBef>
                          <a:spcPts val="0"/>
                        </a:spcBef>
                        <a:spcAft>
                          <a:spcPts val="0"/>
                        </a:spcAft>
                      </a:pPr>
                      <a:r>
                        <a:rPr lang="en-US" sz="1800" kern="100">
                          <a:effectLst/>
                        </a:rPr>
                        <a:t>Yes</a:t>
                      </a:r>
                      <a:endParaRPr lang="en-US" sz="18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indent="0" algn="ctr">
                        <a:lnSpc>
                          <a:spcPct val="107000"/>
                        </a:lnSpc>
                        <a:spcBef>
                          <a:spcPts val="0"/>
                        </a:spcBef>
                        <a:spcAft>
                          <a:spcPts val="0"/>
                        </a:spcAft>
                      </a:pPr>
                      <a:r>
                        <a:rPr lang="en-US" sz="1800" kern="100">
                          <a:effectLst/>
                        </a:rPr>
                        <a:t>Yes</a:t>
                      </a:r>
                      <a:endParaRPr lang="en-US" sz="18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indent="0" algn="ctr">
                        <a:lnSpc>
                          <a:spcPct val="107000"/>
                        </a:lnSpc>
                        <a:spcBef>
                          <a:spcPts val="0"/>
                        </a:spcBef>
                        <a:spcAft>
                          <a:spcPts val="0"/>
                        </a:spcAft>
                      </a:pPr>
                      <a:r>
                        <a:rPr lang="en-US" sz="1800" kern="100">
                          <a:effectLst/>
                        </a:rPr>
                        <a:t>Yes</a:t>
                      </a:r>
                      <a:endParaRPr lang="en-US" sz="18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276555047"/>
                  </a:ext>
                </a:extLst>
              </a:tr>
              <a:tr h="0">
                <a:tc>
                  <a:txBody>
                    <a:bodyPr/>
                    <a:lstStyle/>
                    <a:p>
                      <a:pPr marL="0" marR="0" indent="0">
                        <a:lnSpc>
                          <a:spcPct val="107000"/>
                        </a:lnSpc>
                        <a:spcBef>
                          <a:spcPts val="0"/>
                        </a:spcBef>
                        <a:spcAft>
                          <a:spcPts val="0"/>
                        </a:spcAft>
                      </a:pPr>
                      <a:r>
                        <a:rPr lang="en-US" sz="1800" b="0" kern="100" dirty="0">
                          <a:effectLst/>
                        </a:rPr>
                        <a:t>Preliminary Site Plan</a:t>
                      </a:r>
                      <a:endParaRPr lang="en-US" sz="1800" b="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indent="0" algn="ctr">
                        <a:lnSpc>
                          <a:spcPct val="107000"/>
                        </a:lnSpc>
                        <a:spcBef>
                          <a:spcPts val="0"/>
                        </a:spcBef>
                        <a:spcAft>
                          <a:spcPts val="0"/>
                        </a:spcAft>
                      </a:pPr>
                      <a:r>
                        <a:rPr lang="en-US" sz="1800" kern="100">
                          <a:effectLst/>
                        </a:rPr>
                        <a:t>172.023</a:t>
                      </a:r>
                      <a:endParaRPr lang="en-US" sz="18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indent="0" algn="ctr">
                        <a:lnSpc>
                          <a:spcPct val="107000"/>
                        </a:lnSpc>
                        <a:spcBef>
                          <a:spcPts val="0"/>
                        </a:spcBef>
                        <a:spcAft>
                          <a:spcPts val="0"/>
                        </a:spcAft>
                      </a:pPr>
                      <a:r>
                        <a:rPr lang="en-US" sz="1800" kern="100">
                          <a:effectLst/>
                        </a:rPr>
                        <a:t>A</a:t>
                      </a:r>
                      <a:endParaRPr lang="en-US" sz="18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indent="0" algn="ctr">
                        <a:lnSpc>
                          <a:spcPct val="107000"/>
                        </a:lnSpc>
                        <a:spcBef>
                          <a:spcPts val="0"/>
                        </a:spcBef>
                        <a:spcAft>
                          <a:spcPts val="0"/>
                        </a:spcAft>
                      </a:pPr>
                      <a:r>
                        <a:rPr lang="en-US" sz="1800" kern="100">
                          <a:effectLst/>
                        </a:rPr>
                        <a:t>Yes</a:t>
                      </a:r>
                      <a:endParaRPr lang="en-US" sz="18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indent="0" algn="ctr">
                        <a:lnSpc>
                          <a:spcPct val="107000"/>
                        </a:lnSpc>
                        <a:spcBef>
                          <a:spcPts val="0"/>
                        </a:spcBef>
                        <a:spcAft>
                          <a:spcPts val="0"/>
                        </a:spcAft>
                      </a:pPr>
                      <a:r>
                        <a:rPr lang="en-US" sz="1800" kern="100">
                          <a:effectLst/>
                        </a:rPr>
                        <a:t>?</a:t>
                      </a:r>
                      <a:endParaRPr lang="en-US" sz="18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indent="0" algn="ctr">
                        <a:lnSpc>
                          <a:spcPct val="107000"/>
                        </a:lnSpc>
                        <a:spcBef>
                          <a:spcPts val="0"/>
                        </a:spcBef>
                        <a:spcAft>
                          <a:spcPts val="0"/>
                        </a:spcAft>
                      </a:pPr>
                      <a:r>
                        <a:rPr lang="en-US" sz="1800" kern="100">
                          <a:effectLst/>
                        </a:rPr>
                        <a:t>Yes</a:t>
                      </a:r>
                      <a:endParaRPr lang="en-US" sz="18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indent="0" algn="ctr">
                        <a:lnSpc>
                          <a:spcPct val="107000"/>
                        </a:lnSpc>
                        <a:spcBef>
                          <a:spcPts val="0"/>
                        </a:spcBef>
                        <a:spcAft>
                          <a:spcPts val="0"/>
                        </a:spcAft>
                      </a:pPr>
                      <a:r>
                        <a:rPr lang="en-US" sz="1800" kern="100">
                          <a:effectLst/>
                        </a:rPr>
                        <a:t> </a:t>
                      </a:r>
                      <a:endParaRPr lang="en-US" sz="18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indent="0" algn="ctr">
                        <a:lnSpc>
                          <a:spcPct val="107000"/>
                        </a:lnSpc>
                        <a:spcBef>
                          <a:spcPts val="0"/>
                        </a:spcBef>
                        <a:spcAft>
                          <a:spcPts val="0"/>
                        </a:spcAft>
                      </a:pPr>
                      <a:r>
                        <a:rPr lang="en-US" sz="1800" kern="100">
                          <a:effectLst/>
                        </a:rPr>
                        <a:t> </a:t>
                      </a:r>
                      <a:endParaRPr lang="en-US" sz="18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649494837"/>
                  </a:ext>
                </a:extLst>
              </a:tr>
              <a:tr h="0">
                <a:tc>
                  <a:txBody>
                    <a:bodyPr/>
                    <a:lstStyle/>
                    <a:p>
                      <a:pPr marL="0" marR="0" indent="0">
                        <a:lnSpc>
                          <a:spcPct val="107000"/>
                        </a:lnSpc>
                        <a:spcBef>
                          <a:spcPts val="0"/>
                        </a:spcBef>
                        <a:spcAft>
                          <a:spcPts val="0"/>
                        </a:spcAft>
                      </a:pPr>
                      <a:r>
                        <a:rPr lang="en-US" sz="1800" b="0" kern="100" dirty="0">
                          <a:effectLst/>
                        </a:rPr>
                        <a:t>Final development Plan (PUD)</a:t>
                      </a:r>
                      <a:endParaRPr lang="en-US" sz="1800" b="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indent="0" algn="ctr">
                        <a:lnSpc>
                          <a:spcPct val="107000"/>
                        </a:lnSpc>
                        <a:spcBef>
                          <a:spcPts val="0"/>
                        </a:spcBef>
                        <a:spcAft>
                          <a:spcPts val="0"/>
                        </a:spcAft>
                      </a:pPr>
                      <a:r>
                        <a:rPr lang="en-US" sz="1800" kern="100">
                          <a:effectLst/>
                        </a:rPr>
                        <a:t>172.031</a:t>
                      </a:r>
                      <a:endParaRPr lang="en-US" sz="18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indent="0" algn="ctr">
                        <a:lnSpc>
                          <a:spcPct val="107000"/>
                        </a:lnSpc>
                        <a:spcBef>
                          <a:spcPts val="0"/>
                        </a:spcBef>
                        <a:spcAft>
                          <a:spcPts val="0"/>
                        </a:spcAft>
                      </a:pPr>
                      <a:r>
                        <a:rPr lang="en-US" sz="1800" kern="100">
                          <a:effectLst/>
                        </a:rPr>
                        <a:t>Q</a:t>
                      </a:r>
                      <a:endParaRPr lang="en-US" sz="18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indent="0" algn="ctr">
                        <a:lnSpc>
                          <a:spcPct val="107000"/>
                        </a:lnSpc>
                        <a:spcBef>
                          <a:spcPts val="0"/>
                        </a:spcBef>
                        <a:spcAft>
                          <a:spcPts val="0"/>
                        </a:spcAft>
                      </a:pPr>
                      <a:r>
                        <a:rPr lang="en-US" sz="1800" kern="100">
                          <a:effectLst/>
                        </a:rPr>
                        <a:t>No</a:t>
                      </a:r>
                      <a:endParaRPr lang="en-US" sz="18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indent="0" algn="ctr">
                        <a:lnSpc>
                          <a:spcPct val="107000"/>
                        </a:lnSpc>
                        <a:spcBef>
                          <a:spcPts val="0"/>
                        </a:spcBef>
                        <a:spcAft>
                          <a:spcPts val="0"/>
                        </a:spcAft>
                      </a:pPr>
                      <a:r>
                        <a:rPr lang="en-US" sz="1800" kern="100">
                          <a:effectLst/>
                        </a:rPr>
                        <a:t>?</a:t>
                      </a:r>
                      <a:endParaRPr lang="en-US" sz="18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indent="0" algn="ctr">
                        <a:lnSpc>
                          <a:spcPct val="107000"/>
                        </a:lnSpc>
                        <a:spcBef>
                          <a:spcPts val="0"/>
                        </a:spcBef>
                        <a:spcAft>
                          <a:spcPts val="0"/>
                        </a:spcAft>
                      </a:pPr>
                      <a:r>
                        <a:rPr lang="en-US" sz="1800" kern="100">
                          <a:effectLst/>
                        </a:rPr>
                        <a:t>Yes</a:t>
                      </a:r>
                      <a:endParaRPr lang="en-US" sz="18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indent="0" algn="ctr">
                        <a:lnSpc>
                          <a:spcPct val="107000"/>
                        </a:lnSpc>
                        <a:spcBef>
                          <a:spcPts val="0"/>
                        </a:spcBef>
                        <a:spcAft>
                          <a:spcPts val="0"/>
                        </a:spcAft>
                      </a:pPr>
                      <a:r>
                        <a:rPr lang="en-US" sz="1800" kern="100">
                          <a:effectLst/>
                        </a:rPr>
                        <a:t> </a:t>
                      </a:r>
                      <a:endParaRPr lang="en-US" sz="18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indent="0" algn="ctr">
                        <a:lnSpc>
                          <a:spcPct val="107000"/>
                        </a:lnSpc>
                        <a:spcBef>
                          <a:spcPts val="0"/>
                        </a:spcBef>
                        <a:spcAft>
                          <a:spcPts val="0"/>
                        </a:spcAft>
                      </a:pPr>
                      <a:r>
                        <a:rPr lang="en-US" sz="1800" kern="100">
                          <a:effectLst/>
                        </a:rPr>
                        <a:t> </a:t>
                      </a:r>
                      <a:endParaRPr lang="en-US" sz="18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78985985"/>
                  </a:ext>
                </a:extLst>
              </a:tr>
              <a:tr h="0">
                <a:tc>
                  <a:txBody>
                    <a:bodyPr/>
                    <a:lstStyle/>
                    <a:p>
                      <a:pPr marL="0" marR="0" indent="0">
                        <a:lnSpc>
                          <a:spcPct val="107000"/>
                        </a:lnSpc>
                        <a:spcBef>
                          <a:spcPts val="0"/>
                        </a:spcBef>
                        <a:spcAft>
                          <a:spcPts val="0"/>
                        </a:spcAft>
                      </a:pPr>
                      <a:r>
                        <a:rPr lang="en-US" sz="1800" b="0" kern="100" dirty="0">
                          <a:effectLst/>
                        </a:rPr>
                        <a:t>Final Site Plan</a:t>
                      </a:r>
                      <a:endParaRPr lang="en-US" sz="1800" b="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indent="0" algn="ctr">
                        <a:lnSpc>
                          <a:spcPct val="107000"/>
                        </a:lnSpc>
                        <a:spcBef>
                          <a:spcPts val="0"/>
                        </a:spcBef>
                        <a:spcAft>
                          <a:spcPts val="0"/>
                        </a:spcAft>
                      </a:pPr>
                      <a:r>
                        <a:rPr lang="en-US" sz="1800" kern="100">
                          <a:effectLst/>
                        </a:rPr>
                        <a:t>172.023</a:t>
                      </a:r>
                      <a:endParaRPr lang="en-US" sz="18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indent="0" algn="ctr">
                        <a:lnSpc>
                          <a:spcPct val="107000"/>
                        </a:lnSpc>
                        <a:spcBef>
                          <a:spcPts val="0"/>
                        </a:spcBef>
                        <a:spcAft>
                          <a:spcPts val="0"/>
                        </a:spcAft>
                      </a:pPr>
                      <a:r>
                        <a:rPr lang="en-US" sz="1800" kern="100">
                          <a:effectLst/>
                        </a:rPr>
                        <a:t>A</a:t>
                      </a:r>
                      <a:endParaRPr lang="en-US" sz="18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indent="0" algn="ctr">
                        <a:lnSpc>
                          <a:spcPct val="107000"/>
                        </a:lnSpc>
                        <a:spcBef>
                          <a:spcPts val="0"/>
                        </a:spcBef>
                        <a:spcAft>
                          <a:spcPts val="0"/>
                        </a:spcAft>
                      </a:pPr>
                      <a:r>
                        <a:rPr lang="en-US" sz="1800" kern="100">
                          <a:effectLst/>
                        </a:rPr>
                        <a:t>No</a:t>
                      </a:r>
                      <a:endParaRPr lang="en-US" sz="18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indent="0" algn="ctr">
                        <a:lnSpc>
                          <a:spcPct val="107000"/>
                        </a:lnSpc>
                        <a:spcBef>
                          <a:spcPts val="0"/>
                        </a:spcBef>
                        <a:spcAft>
                          <a:spcPts val="0"/>
                        </a:spcAft>
                      </a:pPr>
                      <a:r>
                        <a:rPr lang="en-US" sz="1800" kern="100">
                          <a:effectLst/>
                        </a:rPr>
                        <a:t>?</a:t>
                      </a:r>
                      <a:endParaRPr lang="en-US" sz="18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indent="0" algn="ctr">
                        <a:lnSpc>
                          <a:spcPct val="107000"/>
                        </a:lnSpc>
                        <a:spcBef>
                          <a:spcPts val="0"/>
                        </a:spcBef>
                        <a:spcAft>
                          <a:spcPts val="0"/>
                        </a:spcAft>
                      </a:pPr>
                      <a:r>
                        <a:rPr lang="en-US" sz="1800" kern="100">
                          <a:effectLst/>
                        </a:rPr>
                        <a:t>Yes</a:t>
                      </a:r>
                      <a:endParaRPr lang="en-US" sz="18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indent="0" algn="ctr">
                        <a:lnSpc>
                          <a:spcPct val="107000"/>
                        </a:lnSpc>
                        <a:spcBef>
                          <a:spcPts val="0"/>
                        </a:spcBef>
                        <a:spcAft>
                          <a:spcPts val="0"/>
                        </a:spcAft>
                      </a:pPr>
                      <a:r>
                        <a:rPr lang="en-US" sz="1800" kern="100">
                          <a:effectLst/>
                        </a:rPr>
                        <a:t> </a:t>
                      </a:r>
                      <a:endParaRPr lang="en-US" sz="18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indent="0" algn="ctr">
                        <a:lnSpc>
                          <a:spcPct val="107000"/>
                        </a:lnSpc>
                        <a:spcBef>
                          <a:spcPts val="0"/>
                        </a:spcBef>
                        <a:spcAft>
                          <a:spcPts val="0"/>
                        </a:spcAft>
                      </a:pPr>
                      <a:r>
                        <a:rPr lang="en-US" sz="1800" kern="100">
                          <a:effectLst/>
                        </a:rPr>
                        <a:t> </a:t>
                      </a:r>
                      <a:endParaRPr lang="en-US" sz="18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557928184"/>
                  </a:ext>
                </a:extLst>
              </a:tr>
              <a:tr h="0">
                <a:tc gridSpan="8">
                  <a:txBody>
                    <a:bodyPr/>
                    <a:lstStyle/>
                    <a:p>
                      <a:pPr marL="0" marR="0" indent="0">
                        <a:lnSpc>
                          <a:spcPct val="107000"/>
                        </a:lnSpc>
                        <a:spcBef>
                          <a:spcPts val="0"/>
                        </a:spcBef>
                        <a:spcAft>
                          <a:spcPts val="0"/>
                        </a:spcAft>
                      </a:pPr>
                      <a:r>
                        <a:rPr lang="en-US" sz="1800" kern="100" dirty="0">
                          <a:effectLst/>
                        </a:rPr>
                        <a:t>SUBDIVISIONS:</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411459825"/>
                  </a:ext>
                </a:extLst>
              </a:tr>
              <a:tr h="0">
                <a:tc>
                  <a:txBody>
                    <a:bodyPr/>
                    <a:lstStyle/>
                    <a:p>
                      <a:pPr marL="0" marR="0" indent="0">
                        <a:lnSpc>
                          <a:spcPct val="107000"/>
                        </a:lnSpc>
                        <a:spcBef>
                          <a:spcPts val="0"/>
                        </a:spcBef>
                        <a:spcAft>
                          <a:spcPts val="0"/>
                        </a:spcAft>
                      </a:pPr>
                      <a:r>
                        <a:rPr lang="en-US" sz="1800" b="0" kern="100" dirty="0">
                          <a:effectLst/>
                        </a:rPr>
                        <a:t>Preliminary Plat</a:t>
                      </a:r>
                      <a:endParaRPr lang="en-US" sz="1800" b="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indent="0" algn="ctr">
                        <a:lnSpc>
                          <a:spcPct val="107000"/>
                        </a:lnSpc>
                        <a:spcBef>
                          <a:spcPts val="0"/>
                        </a:spcBef>
                        <a:spcAft>
                          <a:spcPts val="0"/>
                        </a:spcAft>
                      </a:pPr>
                      <a:r>
                        <a:rPr lang="en-US" sz="1800" kern="100">
                          <a:effectLst/>
                        </a:rPr>
                        <a:t>172.042</a:t>
                      </a:r>
                      <a:endParaRPr lang="en-US" sz="18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indent="0" algn="ctr">
                        <a:lnSpc>
                          <a:spcPct val="107000"/>
                        </a:lnSpc>
                        <a:spcBef>
                          <a:spcPts val="0"/>
                        </a:spcBef>
                        <a:spcAft>
                          <a:spcPts val="0"/>
                        </a:spcAft>
                      </a:pPr>
                      <a:r>
                        <a:rPr lang="en-US" sz="1800" kern="100">
                          <a:effectLst/>
                        </a:rPr>
                        <a:t>Q</a:t>
                      </a:r>
                      <a:endParaRPr lang="en-US" sz="18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indent="0" algn="ctr">
                        <a:lnSpc>
                          <a:spcPct val="107000"/>
                        </a:lnSpc>
                        <a:spcBef>
                          <a:spcPts val="0"/>
                        </a:spcBef>
                        <a:spcAft>
                          <a:spcPts val="0"/>
                        </a:spcAft>
                      </a:pPr>
                      <a:r>
                        <a:rPr lang="en-US" sz="1800" kern="100">
                          <a:effectLst/>
                        </a:rPr>
                        <a:t>Yes</a:t>
                      </a:r>
                      <a:endParaRPr lang="en-US" sz="18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indent="0" algn="ctr">
                        <a:lnSpc>
                          <a:spcPct val="107000"/>
                        </a:lnSpc>
                        <a:spcBef>
                          <a:spcPts val="0"/>
                        </a:spcBef>
                        <a:spcAft>
                          <a:spcPts val="0"/>
                        </a:spcAft>
                      </a:pPr>
                      <a:r>
                        <a:rPr lang="en-US" sz="1800" kern="100">
                          <a:effectLst/>
                        </a:rPr>
                        <a:t>Yes</a:t>
                      </a:r>
                      <a:endParaRPr lang="en-US" sz="18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indent="0" algn="ctr">
                        <a:lnSpc>
                          <a:spcPct val="107000"/>
                        </a:lnSpc>
                        <a:spcBef>
                          <a:spcPts val="0"/>
                        </a:spcBef>
                        <a:spcAft>
                          <a:spcPts val="0"/>
                        </a:spcAft>
                      </a:pPr>
                      <a:r>
                        <a:rPr lang="en-US" sz="1800" kern="100">
                          <a:effectLst/>
                        </a:rPr>
                        <a:t>Yes</a:t>
                      </a:r>
                      <a:endParaRPr lang="en-US" sz="18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indent="0" algn="ctr">
                        <a:lnSpc>
                          <a:spcPct val="107000"/>
                        </a:lnSpc>
                        <a:spcBef>
                          <a:spcPts val="0"/>
                        </a:spcBef>
                        <a:spcAft>
                          <a:spcPts val="0"/>
                        </a:spcAft>
                      </a:pPr>
                      <a:r>
                        <a:rPr lang="en-US" sz="1800" kern="100">
                          <a:effectLst/>
                        </a:rPr>
                        <a:t>Yes</a:t>
                      </a:r>
                      <a:endParaRPr lang="en-US" sz="18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indent="0" algn="ctr">
                        <a:lnSpc>
                          <a:spcPct val="107000"/>
                        </a:lnSpc>
                        <a:spcBef>
                          <a:spcPts val="0"/>
                        </a:spcBef>
                        <a:spcAft>
                          <a:spcPts val="0"/>
                        </a:spcAft>
                      </a:pPr>
                      <a:r>
                        <a:rPr lang="en-US" sz="1800" kern="100">
                          <a:effectLst/>
                        </a:rPr>
                        <a:t>Yes</a:t>
                      </a:r>
                      <a:endParaRPr lang="en-US" sz="18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23579208"/>
                  </a:ext>
                </a:extLst>
              </a:tr>
              <a:tr h="0">
                <a:tc>
                  <a:txBody>
                    <a:bodyPr/>
                    <a:lstStyle/>
                    <a:p>
                      <a:pPr marL="0" marR="0" indent="0">
                        <a:lnSpc>
                          <a:spcPct val="107000"/>
                        </a:lnSpc>
                        <a:spcBef>
                          <a:spcPts val="0"/>
                        </a:spcBef>
                        <a:spcAft>
                          <a:spcPts val="0"/>
                        </a:spcAft>
                      </a:pPr>
                      <a:r>
                        <a:rPr lang="en-US" sz="1800" b="0" kern="100" dirty="0">
                          <a:effectLst/>
                        </a:rPr>
                        <a:t>Construction Drawings</a:t>
                      </a:r>
                      <a:endParaRPr lang="en-US" sz="1800" b="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indent="0" algn="ctr">
                        <a:lnSpc>
                          <a:spcPct val="107000"/>
                        </a:lnSpc>
                        <a:spcBef>
                          <a:spcPts val="0"/>
                        </a:spcBef>
                        <a:spcAft>
                          <a:spcPts val="0"/>
                        </a:spcAft>
                      </a:pPr>
                      <a:r>
                        <a:rPr lang="en-US" sz="1800" kern="100">
                          <a:effectLst/>
                        </a:rPr>
                        <a:t>172.046</a:t>
                      </a:r>
                      <a:endParaRPr lang="en-US" sz="18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indent="0" algn="ctr">
                        <a:lnSpc>
                          <a:spcPct val="107000"/>
                        </a:lnSpc>
                        <a:spcBef>
                          <a:spcPts val="0"/>
                        </a:spcBef>
                        <a:spcAft>
                          <a:spcPts val="0"/>
                        </a:spcAft>
                      </a:pPr>
                      <a:r>
                        <a:rPr lang="en-US" sz="1800" kern="100">
                          <a:effectLst/>
                        </a:rPr>
                        <a:t>A</a:t>
                      </a:r>
                      <a:endParaRPr lang="en-US" sz="18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indent="0" algn="ctr">
                        <a:lnSpc>
                          <a:spcPct val="107000"/>
                        </a:lnSpc>
                        <a:spcBef>
                          <a:spcPts val="0"/>
                        </a:spcBef>
                        <a:spcAft>
                          <a:spcPts val="0"/>
                        </a:spcAft>
                      </a:pPr>
                      <a:r>
                        <a:rPr lang="en-US" sz="1800" kern="100">
                          <a:effectLst/>
                        </a:rPr>
                        <a:t>No</a:t>
                      </a:r>
                      <a:endParaRPr lang="en-US" sz="18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indent="0" algn="ctr">
                        <a:lnSpc>
                          <a:spcPct val="107000"/>
                        </a:lnSpc>
                        <a:spcBef>
                          <a:spcPts val="0"/>
                        </a:spcBef>
                        <a:spcAft>
                          <a:spcPts val="0"/>
                        </a:spcAft>
                      </a:pPr>
                      <a:r>
                        <a:rPr lang="en-US" sz="1800" kern="100">
                          <a:effectLst/>
                        </a:rPr>
                        <a:t>Yes</a:t>
                      </a:r>
                      <a:endParaRPr lang="en-US" sz="18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indent="0" algn="ctr">
                        <a:lnSpc>
                          <a:spcPct val="107000"/>
                        </a:lnSpc>
                        <a:spcBef>
                          <a:spcPts val="0"/>
                        </a:spcBef>
                        <a:spcAft>
                          <a:spcPts val="0"/>
                        </a:spcAft>
                      </a:pPr>
                      <a:r>
                        <a:rPr lang="en-US" sz="1800" kern="100">
                          <a:effectLst/>
                        </a:rPr>
                        <a:t>Yes</a:t>
                      </a:r>
                      <a:endParaRPr lang="en-US" sz="18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indent="0" algn="ctr">
                        <a:lnSpc>
                          <a:spcPct val="107000"/>
                        </a:lnSpc>
                        <a:spcBef>
                          <a:spcPts val="0"/>
                        </a:spcBef>
                        <a:spcAft>
                          <a:spcPts val="0"/>
                        </a:spcAft>
                      </a:pPr>
                      <a:r>
                        <a:rPr lang="en-US" sz="1800" kern="100">
                          <a:effectLst/>
                        </a:rPr>
                        <a:t>No</a:t>
                      </a:r>
                      <a:endParaRPr lang="en-US" sz="18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indent="0" algn="ctr">
                        <a:lnSpc>
                          <a:spcPct val="107000"/>
                        </a:lnSpc>
                        <a:spcBef>
                          <a:spcPts val="0"/>
                        </a:spcBef>
                        <a:spcAft>
                          <a:spcPts val="0"/>
                        </a:spcAft>
                      </a:pPr>
                      <a:r>
                        <a:rPr lang="en-US" sz="1800" kern="100">
                          <a:effectLst/>
                        </a:rPr>
                        <a:t>No</a:t>
                      </a:r>
                      <a:endParaRPr lang="en-US" sz="18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223995184"/>
                  </a:ext>
                </a:extLst>
              </a:tr>
              <a:tr h="0">
                <a:tc>
                  <a:txBody>
                    <a:bodyPr/>
                    <a:lstStyle/>
                    <a:p>
                      <a:pPr marL="0" marR="0" indent="0">
                        <a:lnSpc>
                          <a:spcPct val="107000"/>
                        </a:lnSpc>
                        <a:spcBef>
                          <a:spcPts val="0"/>
                        </a:spcBef>
                        <a:spcAft>
                          <a:spcPts val="0"/>
                        </a:spcAft>
                      </a:pPr>
                      <a:r>
                        <a:rPr lang="en-US" sz="1800" b="0" kern="100" dirty="0">
                          <a:effectLst/>
                        </a:rPr>
                        <a:t>Final Plat</a:t>
                      </a:r>
                      <a:endParaRPr lang="en-US" sz="1800" b="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indent="0" algn="ctr">
                        <a:lnSpc>
                          <a:spcPct val="107000"/>
                        </a:lnSpc>
                        <a:spcBef>
                          <a:spcPts val="0"/>
                        </a:spcBef>
                        <a:spcAft>
                          <a:spcPts val="0"/>
                        </a:spcAft>
                      </a:pPr>
                      <a:r>
                        <a:rPr lang="en-US" sz="1800" kern="100">
                          <a:effectLst/>
                        </a:rPr>
                        <a:t>172.043</a:t>
                      </a:r>
                      <a:endParaRPr lang="en-US" sz="18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indent="0" algn="ctr">
                        <a:lnSpc>
                          <a:spcPct val="107000"/>
                        </a:lnSpc>
                        <a:spcBef>
                          <a:spcPts val="0"/>
                        </a:spcBef>
                        <a:spcAft>
                          <a:spcPts val="0"/>
                        </a:spcAft>
                      </a:pPr>
                      <a:r>
                        <a:rPr lang="en-US" sz="1800" kern="100">
                          <a:effectLst/>
                        </a:rPr>
                        <a:t>Q</a:t>
                      </a:r>
                      <a:endParaRPr lang="en-US" sz="18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indent="0" algn="ctr">
                        <a:lnSpc>
                          <a:spcPct val="107000"/>
                        </a:lnSpc>
                        <a:spcBef>
                          <a:spcPts val="0"/>
                        </a:spcBef>
                        <a:spcAft>
                          <a:spcPts val="0"/>
                        </a:spcAft>
                      </a:pPr>
                      <a:r>
                        <a:rPr lang="en-US" sz="1800" kern="100">
                          <a:effectLst/>
                        </a:rPr>
                        <a:t>Yes</a:t>
                      </a:r>
                      <a:endParaRPr lang="en-US" sz="18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indent="0" algn="ctr">
                        <a:lnSpc>
                          <a:spcPct val="107000"/>
                        </a:lnSpc>
                        <a:spcBef>
                          <a:spcPts val="0"/>
                        </a:spcBef>
                        <a:spcAft>
                          <a:spcPts val="0"/>
                        </a:spcAft>
                      </a:pPr>
                      <a:r>
                        <a:rPr lang="en-US" sz="1800" kern="100">
                          <a:effectLst/>
                        </a:rPr>
                        <a:t>Yes</a:t>
                      </a:r>
                      <a:endParaRPr lang="en-US" sz="18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indent="0" algn="ctr">
                        <a:lnSpc>
                          <a:spcPct val="107000"/>
                        </a:lnSpc>
                        <a:spcBef>
                          <a:spcPts val="0"/>
                        </a:spcBef>
                        <a:spcAft>
                          <a:spcPts val="0"/>
                        </a:spcAft>
                      </a:pPr>
                      <a:r>
                        <a:rPr lang="en-US" sz="1800" kern="100">
                          <a:effectLst/>
                        </a:rPr>
                        <a:t>Yes</a:t>
                      </a:r>
                      <a:endParaRPr lang="en-US" sz="18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indent="0" algn="ctr">
                        <a:lnSpc>
                          <a:spcPct val="107000"/>
                        </a:lnSpc>
                        <a:spcBef>
                          <a:spcPts val="0"/>
                        </a:spcBef>
                        <a:spcAft>
                          <a:spcPts val="0"/>
                        </a:spcAft>
                      </a:pPr>
                      <a:r>
                        <a:rPr lang="en-US" sz="1800" kern="100">
                          <a:effectLst/>
                        </a:rPr>
                        <a:t>No</a:t>
                      </a:r>
                      <a:endParaRPr lang="en-US" sz="18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indent="0" algn="ctr">
                        <a:lnSpc>
                          <a:spcPct val="107000"/>
                        </a:lnSpc>
                        <a:spcBef>
                          <a:spcPts val="0"/>
                        </a:spcBef>
                        <a:spcAft>
                          <a:spcPts val="0"/>
                        </a:spcAft>
                      </a:pPr>
                      <a:r>
                        <a:rPr lang="en-US" sz="1800" kern="100">
                          <a:effectLst/>
                        </a:rPr>
                        <a:t>Yes</a:t>
                      </a:r>
                      <a:endParaRPr lang="en-US" sz="18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309207198"/>
                  </a:ext>
                </a:extLst>
              </a:tr>
              <a:tr h="0">
                <a:tc>
                  <a:txBody>
                    <a:bodyPr/>
                    <a:lstStyle/>
                    <a:p>
                      <a:pPr marL="0" marR="0" indent="0">
                        <a:lnSpc>
                          <a:spcPct val="107000"/>
                        </a:lnSpc>
                        <a:spcBef>
                          <a:spcPts val="0"/>
                        </a:spcBef>
                        <a:spcAft>
                          <a:spcPts val="0"/>
                        </a:spcAft>
                      </a:pPr>
                      <a:r>
                        <a:rPr lang="en-US" sz="1800" b="0" kern="100" dirty="0">
                          <a:effectLst/>
                        </a:rPr>
                        <a:t>Vacation of Streets/Plats</a:t>
                      </a:r>
                      <a:endParaRPr lang="en-US" sz="1800" b="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indent="0" algn="ctr">
                        <a:lnSpc>
                          <a:spcPct val="107000"/>
                        </a:lnSpc>
                        <a:spcBef>
                          <a:spcPts val="0"/>
                        </a:spcBef>
                        <a:spcAft>
                          <a:spcPts val="0"/>
                        </a:spcAft>
                      </a:pPr>
                      <a:r>
                        <a:rPr lang="en-US" sz="1800" kern="100">
                          <a:effectLst/>
                        </a:rPr>
                        <a:t>172.057 &amp; 172.058</a:t>
                      </a:r>
                      <a:endParaRPr lang="en-US" sz="18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indent="0" algn="ctr">
                        <a:lnSpc>
                          <a:spcPct val="107000"/>
                        </a:lnSpc>
                        <a:spcBef>
                          <a:spcPts val="0"/>
                        </a:spcBef>
                        <a:spcAft>
                          <a:spcPts val="0"/>
                        </a:spcAft>
                      </a:pPr>
                      <a:r>
                        <a:rPr lang="en-US" sz="1800" kern="100">
                          <a:effectLst/>
                        </a:rPr>
                        <a:t>L</a:t>
                      </a:r>
                      <a:endParaRPr lang="en-US" sz="18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indent="0" algn="ctr">
                        <a:lnSpc>
                          <a:spcPct val="107000"/>
                        </a:lnSpc>
                        <a:spcBef>
                          <a:spcPts val="0"/>
                        </a:spcBef>
                        <a:spcAft>
                          <a:spcPts val="0"/>
                        </a:spcAft>
                      </a:pPr>
                      <a:r>
                        <a:rPr lang="en-US" sz="1800" kern="100">
                          <a:effectLst/>
                        </a:rPr>
                        <a:t>No</a:t>
                      </a:r>
                      <a:endParaRPr lang="en-US" sz="18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indent="0" algn="ctr">
                        <a:lnSpc>
                          <a:spcPct val="107000"/>
                        </a:lnSpc>
                        <a:spcBef>
                          <a:spcPts val="0"/>
                        </a:spcBef>
                        <a:spcAft>
                          <a:spcPts val="0"/>
                        </a:spcAft>
                      </a:pPr>
                      <a:r>
                        <a:rPr lang="en-US" sz="1800" kern="100">
                          <a:effectLst/>
                        </a:rPr>
                        <a:t>Yes</a:t>
                      </a:r>
                      <a:endParaRPr lang="en-US" sz="18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indent="0" algn="ctr">
                        <a:lnSpc>
                          <a:spcPct val="107000"/>
                        </a:lnSpc>
                        <a:spcBef>
                          <a:spcPts val="0"/>
                        </a:spcBef>
                        <a:spcAft>
                          <a:spcPts val="0"/>
                        </a:spcAft>
                      </a:pPr>
                      <a:r>
                        <a:rPr lang="en-US" sz="1800" kern="100">
                          <a:effectLst/>
                        </a:rPr>
                        <a:t>Yes</a:t>
                      </a:r>
                      <a:endParaRPr lang="en-US" sz="18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indent="0" algn="ctr">
                        <a:lnSpc>
                          <a:spcPct val="107000"/>
                        </a:lnSpc>
                        <a:spcBef>
                          <a:spcPts val="0"/>
                        </a:spcBef>
                        <a:spcAft>
                          <a:spcPts val="0"/>
                        </a:spcAft>
                      </a:pPr>
                      <a:r>
                        <a:rPr lang="en-US" sz="1800" kern="100">
                          <a:effectLst/>
                        </a:rPr>
                        <a:t>No</a:t>
                      </a:r>
                      <a:endParaRPr lang="en-US" sz="18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indent="0" algn="ctr">
                        <a:lnSpc>
                          <a:spcPct val="107000"/>
                        </a:lnSpc>
                        <a:spcBef>
                          <a:spcPts val="0"/>
                        </a:spcBef>
                        <a:spcAft>
                          <a:spcPts val="0"/>
                        </a:spcAft>
                      </a:pPr>
                      <a:r>
                        <a:rPr lang="en-US" sz="1800" kern="100">
                          <a:effectLst/>
                        </a:rPr>
                        <a:t>Yes</a:t>
                      </a:r>
                      <a:endParaRPr lang="en-US" sz="18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865452287"/>
                  </a:ext>
                </a:extLst>
              </a:tr>
              <a:tr h="0">
                <a:tc gridSpan="8">
                  <a:txBody>
                    <a:bodyPr/>
                    <a:lstStyle/>
                    <a:p>
                      <a:pPr marL="0" marR="0" indent="0">
                        <a:lnSpc>
                          <a:spcPct val="107000"/>
                        </a:lnSpc>
                        <a:spcBef>
                          <a:spcPts val="0"/>
                        </a:spcBef>
                        <a:spcAft>
                          <a:spcPts val="0"/>
                        </a:spcAft>
                      </a:pPr>
                      <a:r>
                        <a:rPr lang="en-US" sz="1800" kern="100">
                          <a:effectLst/>
                        </a:rPr>
                        <a:t>OTHER APPLICATIONS:</a:t>
                      </a:r>
                      <a:endParaRPr lang="en-US" sz="18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694113261"/>
                  </a:ext>
                </a:extLst>
              </a:tr>
              <a:tr h="0">
                <a:tc>
                  <a:txBody>
                    <a:bodyPr/>
                    <a:lstStyle/>
                    <a:p>
                      <a:pPr marL="0" marR="0" indent="0">
                        <a:lnSpc>
                          <a:spcPct val="107000"/>
                        </a:lnSpc>
                        <a:spcBef>
                          <a:spcPts val="0"/>
                        </a:spcBef>
                        <a:spcAft>
                          <a:spcPts val="0"/>
                        </a:spcAft>
                      </a:pPr>
                      <a:r>
                        <a:rPr lang="en-US" sz="1800" b="0" kern="100" dirty="0">
                          <a:effectLst/>
                        </a:rPr>
                        <a:t>Conditional Use</a:t>
                      </a:r>
                      <a:endParaRPr lang="en-US" sz="1800" b="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indent="0" algn="ctr">
                        <a:lnSpc>
                          <a:spcPct val="107000"/>
                        </a:lnSpc>
                        <a:spcBef>
                          <a:spcPts val="0"/>
                        </a:spcBef>
                        <a:spcAft>
                          <a:spcPts val="0"/>
                        </a:spcAft>
                      </a:pPr>
                      <a:r>
                        <a:rPr lang="en-US" sz="1800" kern="100">
                          <a:effectLst/>
                        </a:rPr>
                        <a:t>172.024</a:t>
                      </a:r>
                      <a:endParaRPr lang="en-US" sz="18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indent="0" algn="ctr">
                        <a:lnSpc>
                          <a:spcPct val="107000"/>
                        </a:lnSpc>
                        <a:spcBef>
                          <a:spcPts val="0"/>
                        </a:spcBef>
                        <a:spcAft>
                          <a:spcPts val="0"/>
                        </a:spcAft>
                      </a:pPr>
                      <a:r>
                        <a:rPr lang="en-US" sz="1800" kern="100">
                          <a:effectLst/>
                        </a:rPr>
                        <a:t>Q</a:t>
                      </a:r>
                      <a:endParaRPr lang="en-US" sz="18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indent="0" algn="ctr">
                        <a:lnSpc>
                          <a:spcPct val="107000"/>
                        </a:lnSpc>
                        <a:spcBef>
                          <a:spcPts val="0"/>
                        </a:spcBef>
                        <a:spcAft>
                          <a:spcPts val="0"/>
                        </a:spcAft>
                      </a:pPr>
                      <a:r>
                        <a:rPr lang="en-US" sz="1800" kern="100">
                          <a:effectLst/>
                        </a:rPr>
                        <a:t>Yes</a:t>
                      </a:r>
                      <a:endParaRPr lang="en-US" sz="18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indent="0" algn="ctr">
                        <a:lnSpc>
                          <a:spcPct val="107000"/>
                        </a:lnSpc>
                        <a:spcBef>
                          <a:spcPts val="0"/>
                        </a:spcBef>
                        <a:spcAft>
                          <a:spcPts val="0"/>
                        </a:spcAft>
                      </a:pPr>
                      <a:r>
                        <a:rPr lang="en-US" sz="1800" kern="100">
                          <a:effectLst/>
                        </a:rPr>
                        <a:t>Yes</a:t>
                      </a:r>
                      <a:endParaRPr lang="en-US" sz="18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indent="0" algn="ctr">
                        <a:lnSpc>
                          <a:spcPct val="107000"/>
                        </a:lnSpc>
                        <a:spcBef>
                          <a:spcPts val="0"/>
                        </a:spcBef>
                        <a:spcAft>
                          <a:spcPts val="0"/>
                        </a:spcAft>
                      </a:pPr>
                      <a:r>
                        <a:rPr lang="en-US" sz="1800" kern="100">
                          <a:effectLst/>
                        </a:rPr>
                        <a:t>Yes</a:t>
                      </a:r>
                      <a:endParaRPr lang="en-US" sz="18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indent="0" algn="ctr">
                        <a:lnSpc>
                          <a:spcPct val="107000"/>
                        </a:lnSpc>
                        <a:spcBef>
                          <a:spcPts val="0"/>
                        </a:spcBef>
                        <a:spcAft>
                          <a:spcPts val="0"/>
                        </a:spcAft>
                      </a:pPr>
                      <a:r>
                        <a:rPr lang="en-US" sz="1800" kern="100">
                          <a:effectLst/>
                        </a:rPr>
                        <a:t>Yes</a:t>
                      </a:r>
                      <a:endParaRPr lang="en-US" sz="18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indent="0" algn="ctr">
                        <a:lnSpc>
                          <a:spcPct val="107000"/>
                        </a:lnSpc>
                        <a:spcBef>
                          <a:spcPts val="0"/>
                        </a:spcBef>
                        <a:spcAft>
                          <a:spcPts val="0"/>
                        </a:spcAft>
                      </a:pPr>
                      <a:r>
                        <a:rPr lang="en-US" sz="1800" kern="100">
                          <a:effectLst/>
                        </a:rPr>
                        <a:t>Yes</a:t>
                      </a:r>
                      <a:endParaRPr lang="en-US" sz="18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594225895"/>
                  </a:ext>
                </a:extLst>
              </a:tr>
              <a:tr h="0">
                <a:tc>
                  <a:txBody>
                    <a:bodyPr/>
                    <a:lstStyle/>
                    <a:p>
                      <a:pPr marL="0" marR="0" indent="0">
                        <a:lnSpc>
                          <a:spcPct val="107000"/>
                        </a:lnSpc>
                        <a:spcBef>
                          <a:spcPts val="0"/>
                        </a:spcBef>
                        <a:spcAft>
                          <a:spcPts val="0"/>
                        </a:spcAft>
                      </a:pPr>
                      <a:r>
                        <a:rPr lang="en-US" sz="1800" b="0" kern="100" dirty="0">
                          <a:effectLst/>
                        </a:rPr>
                        <a:t>Development Agreement</a:t>
                      </a:r>
                      <a:endParaRPr lang="en-US" sz="1800" b="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indent="0" algn="ctr">
                        <a:lnSpc>
                          <a:spcPct val="107000"/>
                        </a:lnSpc>
                        <a:spcBef>
                          <a:spcPts val="0"/>
                        </a:spcBef>
                        <a:spcAft>
                          <a:spcPts val="0"/>
                        </a:spcAft>
                      </a:pPr>
                      <a:r>
                        <a:rPr lang="en-US" sz="1800" kern="100">
                          <a:effectLst/>
                        </a:rPr>
                        <a:t>##</a:t>
                      </a:r>
                      <a:endParaRPr lang="en-US" sz="18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indent="0" algn="ctr">
                        <a:lnSpc>
                          <a:spcPct val="107000"/>
                        </a:lnSpc>
                        <a:spcBef>
                          <a:spcPts val="0"/>
                        </a:spcBef>
                        <a:spcAft>
                          <a:spcPts val="0"/>
                        </a:spcAft>
                      </a:pPr>
                      <a:r>
                        <a:rPr lang="en-US" sz="1800" kern="100">
                          <a:effectLst/>
                        </a:rPr>
                        <a:t>L/Q</a:t>
                      </a:r>
                      <a:endParaRPr lang="en-US" sz="18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indent="0" algn="ctr">
                        <a:lnSpc>
                          <a:spcPct val="107000"/>
                        </a:lnSpc>
                        <a:spcBef>
                          <a:spcPts val="0"/>
                        </a:spcBef>
                        <a:spcAft>
                          <a:spcPts val="0"/>
                        </a:spcAft>
                      </a:pPr>
                      <a:r>
                        <a:rPr lang="en-US" sz="1800" kern="100">
                          <a:effectLst/>
                        </a:rPr>
                        <a:t>Yes</a:t>
                      </a:r>
                      <a:endParaRPr lang="en-US" sz="18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indent="0" algn="ctr">
                        <a:lnSpc>
                          <a:spcPct val="107000"/>
                        </a:lnSpc>
                        <a:spcBef>
                          <a:spcPts val="0"/>
                        </a:spcBef>
                        <a:spcAft>
                          <a:spcPts val="0"/>
                        </a:spcAft>
                      </a:pPr>
                      <a:r>
                        <a:rPr lang="en-US" sz="1800" kern="100">
                          <a:effectLst/>
                        </a:rPr>
                        <a:t>Yes</a:t>
                      </a:r>
                      <a:endParaRPr lang="en-US" sz="18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indent="0" algn="ctr">
                        <a:lnSpc>
                          <a:spcPct val="107000"/>
                        </a:lnSpc>
                        <a:spcBef>
                          <a:spcPts val="0"/>
                        </a:spcBef>
                        <a:spcAft>
                          <a:spcPts val="0"/>
                        </a:spcAft>
                      </a:pPr>
                      <a:r>
                        <a:rPr lang="en-US" sz="1800" kern="100">
                          <a:effectLst/>
                        </a:rPr>
                        <a:t>No</a:t>
                      </a:r>
                      <a:endParaRPr lang="en-US" sz="18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indent="0" algn="ctr">
                        <a:lnSpc>
                          <a:spcPct val="107000"/>
                        </a:lnSpc>
                        <a:spcBef>
                          <a:spcPts val="0"/>
                        </a:spcBef>
                        <a:spcAft>
                          <a:spcPts val="0"/>
                        </a:spcAft>
                      </a:pPr>
                      <a:r>
                        <a:rPr lang="en-US" sz="1800" kern="100">
                          <a:effectLst/>
                        </a:rPr>
                        <a:t>Yes</a:t>
                      </a:r>
                      <a:endParaRPr lang="en-US" sz="18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indent="0" algn="ctr">
                        <a:lnSpc>
                          <a:spcPct val="107000"/>
                        </a:lnSpc>
                        <a:spcBef>
                          <a:spcPts val="0"/>
                        </a:spcBef>
                        <a:spcAft>
                          <a:spcPts val="0"/>
                        </a:spcAft>
                      </a:pPr>
                      <a:r>
                        <a:rPr lang="en-US" sz="1800" kern="100">
                          <a:effectLst/>
                        </a:rPr>
                        <a:t>Yes</a:t>
                      </a:r>
                      <a:endParaRPr lang="en-US" sz="18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185728243"/>
                  </a:ext>
                </a:extLst>
              </a:tr>
              <a:tr h="0">
                <a:tc>
                  <a:txBody>
                    <a:bodyPr/>
                    <a:lstStyle/>
                    <a:p>
                      <a:pPr marL="0" marR="0" indent="0">
                        <a:lnSpc>
                          <a:spcPct val="107000"/>
                        </a:lnSpc>
                        <a:spcBef>
                          <a:spcPts val="0"/>
                        </a:spcBef>
                        <a:spcAft>
                          <a:spcPts val="0"/>
                        </a:spcAft>
                      </a:pPr>
                      <a:r>
                        <a:rPr lang="en-US" sz="1800" b="0" kern="100" dirty="0">
                          <a:effectLst/>
                        </a:rPr>
                        <a:t>Variance</a:t>
                      </a:r>
                      <a:endParaRPr lang="en-US" sz="1800" b="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indent="0" algn="ctr">
                        <a:lnSpc>
                          <a:spcPct val="107000"/>
                        </a:lnSpc>
                        <a:spcBef>
                          <a:spcPts val="0"/>
                        </a:spcBef>
                        <a:spcAft>
                          <a:spcPts val="0"/>
                        </a:spcAft>
                      </a:pPr>
                      <a:r>
                        <a:rPr lang="en-US" sz="1800" kern="100">
                          <a:effectLst/>
                        </a:rPr>
                        <a:t>172.025</a:t>
                      </a:r>
                      <a:endParaRPr lang="en-US" sz="18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indent="0" algn="ctr">
                        <a:lnSpc>
                          <a:spcPct val="107000"/>
                        </a:lnSpc>
                        <a:spcBef>
                          <a:spcPts val="0"/>
                        </a:spcBef>
                        <a:spcAft>
                          <a:spcPts val="0"/>
                        </a:spcAft>
                      </a:pPr>
                      <a:r>
                        <a:rPr lang="en-US" sz="1800" kern="100">
                          <a:effectLst/>
                        </a:rPr>
                        <a:t>Q</a:t>
                      </a:r>
                      <a:endParaRPr lang="en-US" sz="18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indent="0" algn="ctr">
                        <a:lnSpc>
                          <a:spcPct val="107000"/>
                        </a:lnSpc>
                        <a:spcBef>
                          <a:spcPts val="0"/>
                        </a:spcBef>
                        <a:spcAft>
                          <a:spcPts val="0"/>
                        </a:spcAft>
                      </a:pPr>
                      <a:r>
                        <a:rPr lang="en-US" sz="1800" kern="100">
                          <a:effectLst/>
                        </a:rPr>
                        <a:t>Yes</a:t>
                      </a:r>
                      <a:endParaRPr lang="en-US" sz="18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indent="0" algn="ctr">
                        <a:lnSpc>
                          <a:spcPct val="107000"/>
                        </a:lnSpc>
                        <a:spcBef>
                          <a:spcPts val="0"/>
                        </a:spcBef>
                        <a:spcAft>
                          <a:spcPts val="0"/>
                        </a:spcAft>
                      </a:pPr>
                      <a:r>
                        <a:rPr lang="en-US" sz="1800" kern="100">
                          <a:effectLst/>
                        </a:rPr>
                        <a:t>Yes</a:t>
                      </a:r>
                      <a:endParaRPr lang="en-US" sz="18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indent="0" algn="ctr">
                        <a:lnSpc>
                          <a:spcPct val="107000"/>
                        </a:lnSpc>
                        <a:spcBef>
                          <a:spcPts val="0"/>
                        </a:spcBef>
                        <a:spcAft>
                          <a:spcPts val="0"/>
                        </a:spcAft>
                      </a:pPr>
                      <a:r>
                        <a:rPr lang="en-US" sz="1800" kern="100">
                          <a:effectLst/>
                        </a:rPr>
                        <a:t>Yes</a:t>
                      </a:r>
                      <a:endParaRPr lang="en-US" sz="18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indent="0" algn="ctr">
                        <a:lnSpc>
                          <a:spcPct val="107000"/>
                        </a:lnSpc>
                        <a:spcBef>
                          <a:spcPts val="0"/>
                        </a:spcBef>
                        <a:spcAft>
                          <a:spcPts val="0"/>
                        </a:spcAft>
                      </a:pPr>
                      <a:r>
                        <a:rPr lang="en-US" sz="1800" kern="100">
                          <a:effectLst/>
                        </a:rPr>
                        <a:t>Yes</a:t>
                      </a:r>
                      <a:endParaRPr lang="en-US" sz="18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indent="0" algn="ctr">
                        <a:lnSpc>
                          <a:spcPct val="107000"/>
                        </a:lnSpc>
                        <a:spcBef>
                          <a:spcPts val="0"/>
                        </a:spcBef>
                        <a:spcAft>
                          <a:spcPts val="0"/>
                        </a:spcAft>
                      </a:pPr>
                      <a:r>
                        <a:rPr lang="en-US" sz="1800" kern="100">
                          <a:effectLst/>
                        </a:rPr>
                        <a:t>Yes</a:t>
                      </a:r>
                      <a:endParaRPr lang="en-US" sz="18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998880991"/>
                  </a:ext>
                </a:extLst>
              </a:tr>
              <a:tr h="0">
                <a:tc>
                  <a:txBody>
                    <a:bodyPr/>
                    <a:lstStyle/>
                    <a:p>
                      <a:pPr marL="0" marR="0" indent="0">
                        <a:lnSpc>
                          <a:spcPct val="107000"/>
                        </a:lnSpc>
                        <a:spcBef>
                          <a:spcPts val="0"/>
                        </a:spcBef>
                        <a:spcAft>
                          <a:spcPts val="0"/>
                        </a:spcAft>
                      </a:pPr>
                      <a:r>
                        <a:rPr lang="en-US" sz="1800" b="0" kern="100" dirty="0">
                          <a:effectLst/>
                        </a:rPr>
                        <a:t>Administrative Variance</a:t>
                      </a:r>
                      <a:endParaRPr lang="en-US" sz="1800" b="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indent="0" algn="ctr">
                        <a:lnSpc>
                          <a:spcPct val="107000"/>
                        </a:lnSpc>
                        <a:spcBef>
                          <a:spcPts val="0"/>
                        </a:spcBef>
                        <a:spcAft>
                          <a:spcPts val="0"/>
                        </a:spcAft>
                      </a:pPr>
                      <a:r>
                        <a:rPr lang="en-US" sz="1800" kern="100">
                          <a:effectLst/>
                        </a:rPr>
                        <a:t>172.026</a:t>
                      </a:r>
                      <a:endParaRPr lang="en-US" sz="18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indent="0" algn="ctr">
                        <a:lnSpc>
                          <a:spcPct val="107000"/>
                        </a:lnSpc>
                        <a:spcBef>
                          <a:spcPts val="0"/>
                        </a:spcBef>
                        <a:spcAft>
                          <a:spcPts val="0"/>
                        </a:spcAft>
                      </a:pPr>
                      <a:r>
                        <a:rPr lang="en-US" sz="1800" kern="100">
                          <a:effectLst/>
                        </a:rPr>
                        <a:t>A</a:t>
                      </a:r>
                      <a:endParaRPr lang="en-US" sz="18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indent="0" algn="ctr">
                        <a:lnSpc>
                          <a:spcPct val="107000"/>
                        </a:lnSpc>
                        <a:spcBef>
                          <a:spcPts val="0"/>
                        </a:spcBef>
                        <a:spcAft>
                          <a:spcPts val="0"/>
                        </a:spcAft>
                      </a:pPr>
                      <a:r>
                        <a:rPr lang="en-US" sz="1800" kern="100">
                          <a:effectLst/>
                        </a:rPr>
                        <a:t>Yes</a:t>
                      </a:r>
                      <a:endParaRPr lang="en-US" sz="18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indent="0" algn="ctr">
                        <a:lnSpc>
                          <a:spcPct val="107000"/>
                        </a:lnSpc>
                        <a:spcBef>
                          <a:spcPts val="0"/>
                        </a:spcBef>
                        <a:spcAft>
                          <a:spcPts val="0"/>
                        </a:spcAft>
                      </a:pPr>
                      <a:r>
                        <a:rPr lang="en-US" sz="1800" kern="100">
                          <a:effectLst/>
                        </a:rPr>
                        <a:t>Yes</a:t>
                      </a:r>
                      <a:endParaRPr lang="en-US" sz="18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indent="0" algn="ctr">
                        <a:lnSpc>
                          <a:spcPct val="107000"/>
                        </a:lnSpc>
                        <a:spcBef>
                          <a:spcPts val="0"/>
                        </a:spcBef>
                        <a:spcAft>
                          <a:spcPts val="0"/>
                        </a:spcAft>
                      </a:pPr>
                      <a:r>
                        <a:rPr lang="en-US" sz="1800" kern="100">
                          <a:effectLst/>
                        </a:rPr>
                        <a:t>Yes</a:t>
                      </a:r>
                      <a:endParaRPr lang="en-US" sz="18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indent="0" algn="ctr">
                        <a:lnSpc>
                          <a:spcPct val="107000"/>
                        </a:lnSpc>
                        <a:spcBef>
                          <a:spcPts val="0"/>
                        </a:spcBef>
                        <a:spcAft>
                          <a:spcPts val="0"/>
                        </a:spcAft>
                      </a:pPr>
                      <a:r>
                        <a:rPr lang="en-US" sz="1800" kern="100">
                          <a:effectLst/>
                        </a:rPr>
                        <a:t>No</a:t>
                      </a:r>
                      <a:endParaRPr lang="en-US" sz="18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indent="0" algn="ctr">
                        <a:lnSpc>
                          <a:spcPct val="107000"/>
                        </a:lnSpc>
                        <a:spcBef>
                          <a:spcPts val="0"/>
                        </a:spcBef>
                        <a:spcAft>
                          <a:spcPts val="0"/>
                        </a:spcAft>
                      </a:pPr>
                      <a:r>
                        <a:rPr lang="en-US" sz="1800" kern="100">
                          <a:effectLst/>
                        </a:rPr>
                        <a:t>No</a:t>
                      </a:r>
                      <a:endParaRPr lang="en-US" sz="18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357482532"/>
                  </a:ext>
                </a:extLst>
              </a:tr>
              <a:tr h="0">
                <a:tc>
                  <a:txBody>
                    <a:bodyPr/>
                    <a:lstStyle/>
                    <a:p>
                      <a:pPr marL="0" marR="0" indent="0">
                        <a:lnSpc>
                          <a:spcPct val="107000"/>
                        </a:lnSpc>
                        <a:spcBef>
                          <a:spcPts val="0"/>
                        </a:spcBef>
                        <a:spcAft>
                          <a:spcPts val="0"/>
                        </a:spcAft>
                      </a:pPr>
                      <a:r>
                        <a:rPr lang="en-US" sz="1800" b="0" kern="100" dirty="0">
                          <a:effectLst/>
                        </a:rPr>
                        <a:t>Floodplain Variance</a:t>
                      </a:r>
                      <a:endParaRPr lang="en-US" sz="1800" b="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indent="0" algn="ctr">
                        <a:lnSpc>
                          <a:spcPct val="107000"/>
                        </a:lnSpc>
                        <a:spcBef>
                          <a:spcPts val="0"/>
                        </a:spcBef>
                        <a:spcAft>
                          <a:spcPts val="0"/>
                        </a:spcAft>
                      </a:pPr>
                      <a:r>
                        <a:rPr lang="en-US" sz="1800" kern="100">
                          <a:effectLst/>
                        </a:rPr>
                        <a:t>179.007</a:t>
                      </a:r>
                      <a:endParaRPr lang="en-US" sz="18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indent="0" algn="ctr">
                        <a:lnSpc>
                          <a:spcPct val="107000"/>
                        </a:lnSpc>
                        <a:spcBef>
                          <a:spcPts val="0"/>
                        </a:spcBef>
                        <a:spcAft>
                          <a:spcPts val="0"/>
                        </a:spcAft>
                      </a:pPr>
                      <a:r>
                        <a:rPr lang="en-US" sz="1800" kern="100">
                          <a:effectLst/>
                        </a:rPr>
                        <a:t>Q</a:t>
                      </a:r>
                      <a:endParaRPr lang="en-US" sz="18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indent="0" algn="ctr">
                        <a:lnSpc>
                          <a:spcPct val="107000"/>
                        </a:lnSpc>
                        <a:spcBef>
                          <a:spcPts val="0"/>
                        </a:spcBef>
                        <a:spcAft>
                          <a:spcPts val="0"/>
                        </a:spcAft>
                      </a:pPr>
                      <a:r>
                        <a:rPr lang="en-US" sz="1800" kern="100">
                          <a:effectLst/>
                        </a:rPr>
                        <a:t>Yes</a:t>
                      </a:r>
                      <a:endParaRPr lang="en-US" sz="18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indent="0" algn="ctr">
                        <a:lnSpc>
                          <a:spcPct val="107000"/>
                        </a:lnSpc>
                        <a:spcBef>
                          <a:spcPts val="0"/>
                        </a:spcBef>
                        <a:spcAft>
                          <a:spcPts val="0"/>
                        </a:spcAft>
                      </a:pPr>
                      <a:r>
                        <a:rPr lang="en-US" sz="1800" kern="100">
                          <a:effectLst/>
                        </a:rPr>
                        <a:t>Yes</a:t>
                      </a:r>
                      <a:endParaRPr lang="en-US" sz="18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indent="0" algn="ctr">
                        <a:lnSpc>
                          <a:spcPct val="107000"/>
                        </a:lnSpc>
                        <a:spcBef>
                          <a:spcPts val="0"/>
                        </a:spcBef>
                        <a:spcAft>
                          <a:spcPts val="0"/>
                        </a:spcAft>
                      </a:pPr>
                      <a:r>
                        <a:rPr lang="en-US" sz="1800" kern="100">
                          <a:effectLst/>
                        </a:rPr>
                        <a:t>Yes</a:t>
                      </a:r>
                      <a:endParaRPr lang="en-US" sz="18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indent="0" algn="ctr">
                        <a:lnSpc>
                          <a:spcPct val="107000"/>
                        </a:lnSpc>
                        <a:spcBef>
                          <a:spcPts val="0"/>
                        </a:spcBef>
                        <a:spcAft>
                          <a:spcPts val="0"/>
                        </a:spcAft>
                      </a:pPr>
                      <a:r>
                        <a:rPr lang="en-US" sz="1800" kern="100">
                          <a:effectLst/>
                        </a:rPr>
                        <a:t>No</a:t>
                      </a:r>
                      <a:endParaRPr lang="en-US" sz="18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indent="0" algn="ctr">
                        <a:lnSpc>
                          <a:spcPct val="107000"/>
                        </a:lnSpc>
                        <a:spcBef>
                          <a:spcPts val="0"/>
                        </a:spcBef>
                        <a:spcAft>
                          <a:spcPts val="0"/>
                        </a:spcAft>
                      </a:pPr>
                      <a:r>
                        <a:rPr lang="en-US" sz="1800" kern="100" dirty="0">
                          <a:effectLst/>
                        </a:rPr>
                        <a:t>Yes</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941546623"/>
                  </a:ext>
                </a:extLst>
              </a:tr>
            </a:tbl>
          </a:graphicData>
        </a:graphic>
      </p:graphicFrame>
      <p:sp>
        <p:nvSpPr>
          <p:cNvPr id="5" name="Rectangle 4">
            <a:extLst>
              <a:ext uri="{FF2B5EF4-FFF2-40B4-BE49-F238E27FC236}">
                <a16:creationId xmlns:a16="http://schemas.microsoft.com/office/drawing/2014/main" id="{F750B296-57B6-67D4-5648-A4356D600EA6}"/>
              </a:ext>
            </a:extLst>
          </p:cNvPr>
          <p:cNvSpPr/>
          <p:nvPr/>
        </p:nvSpPr>
        <p:spPr>
          <a:xfrm>
            <a:off x="0" y="0"/>
            <a:ext cx="43891200" cy="3749040"/>
          </a:xfrm>
          <a:prstGeom prst="rect">
            <a:avLst/>
          </a:prstGeom>
          <a:solidFill>
            <a:srgbClr val="00206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4800" b="1" spc="600" dirty="0">
                <a:latin typeface="Geometria" panose="020B0503020204020204" pitchFamily="34" charset="0"/>
              </a:rPr>
              <a:t>OTHER TABLES</a:t>
            </a:r>
          </a:p>
        </p:txBody>
      </p:sp>
      <p:graphicFrame>
        <p:nvGraphicFramePr>
          <p:cNvPr id="6" name="Table 5">
            <a:extLst>
              <a:ext uri="{FF2B5EF4-FFF2-40B4-BE49-F238E27FC236}">
                <a16:creationId xmlns:a16="http://schemas.microsoft.com/office/drawing/2014/main" id="{6F91E50F-5830-6FB3-FA1D-F16070651BF9}"/>
              </a:ext>
            </a:extLst>
          </p:cNvPr>
          <p:cNvGraphicFramePr>
            <a:graphicFrameLocks noGrp="1"/>
          </p:cNvGraphicFramePr>
          <p:nvPr>
            <p:extLst>
              <p:ext uri="{D42A27DB-BD31-4B8C-83A1-F6EECF244321}">
                <p14:modId xmlns:p14="http://schemas.microsoft.com/office/powerpoint/2010/main" val="413523459"/>
              </p:ext>
            </p:extLst>
          </p:nvPr>
        </p:nvGraphicFramePr>
        <p:xfrm>
          <a:off x="30079295" y="5446684"/>
          <a:ext cx="12779990" cy="6033267"/>
        </p:xfrm>
        <a:graphic>
          <a:graphicData uri="http://schemas.openxmlformats.org/drawingml/2006/table">
            <a:tbl>
              <a:tblPr firstRow="1" firstCol="1" bandRow="1">
                <a:tableStyleId>{912C8C85-51F0-491E-9774-3900AFEF0FD7}</a:tableStyleId>
              </a:tblPr>
              <a:tblGrid>
                <a:gridCol w="4058924">
                  <a:extLst>
                    <a:ext uri="{9D8B030D-6E8A-4147-A177-3AD203B41FA5}">
                      <a16:colId xmlns:a16="http://schemas.microsoft.com/office/drawing/2014/main" val="1268041814"/>
                    </a:ext>
                  </a:extLst>
                </a:gridCol>
                <a:gridCol w="1993679">
                  <a:extLst>
                    <a:ext uri="{9D8B030D-6E8A-4147-A177-3AD203B41FA5}">
                      <a16:colId xmlns:a16="http://schemas.microsoft.com/office/drawing/2014/main" val="1514222122"/>
                    </a:ext>
                  </a:extLst>
                </a:gridCol>
                <a:gridCol w="3156658">
                  <a:extLst>
                    <a:ext uri="{9D8B030D-6E8A-4147-A177-3AD203B41FA5}">
                      <a16:colId xmlns:a16="http://schemas.microsoft.com/office/drawing/2014/main" val="2610768481"/>
                    </a:ext>
                  </a:extLst>
                </a:gridCol>
                <a:gridCol w="1492703">
                  <a:extLst>
                    <a:ext uri="{9D8B030D-6E8A-4147-A177-3AD203B41FA5}">
                      <a16:colId xmlns:a16="http://schemas.microsoft.com/office/drawing/2014/main" val="418202039"/>
                    </a:ext>
                  </a:extLst>
                </a:gridCol>
                <a:gridCol w="2078026">
                  <a:extLst>
                    <a:ext uri="{9D8B030D-6E8A-4147-A177-3AD203B41FA5}">
                      <a16:colId xmlns:a16="http://schemas.microsoft.com/office/drawing/2014/main" val="3319792978"/>
                    </a:ext>
                  </a:extLst>
                </a:gridCol>
              </a:tblGrid>
              <a:tr h="0">
                <a:tc>
                  <a:txBody>
                    <a:bodyPr/>
                    <a:lstStyle/>
                    <a:p>
                      <a:pPr marL="0" marR="0" algn="ctr">
                        <a:lnSpc>
                          <a:spcPct val="107000"/>
                        </a:lnSpc>
                        <a:spcBef>
                          <a:spcPts val="0"/>
                        </a:spcBef>
                        <a:spcAft>
                          <a:spcPts val="0"/>
                        </a:spcAft>
                      </a:pPr>
                      <a:r>
                        <a:rPr lang="en-US" sz="1800" kern="0">
                          <a:effectLst/>
                        </a:rPr>
                        <a:t> </a:t>
                      </a:r>
                      <a:endParaRPr lang="en-US" sz="18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lnSpc>
                          <a:spcPct val="107000"/>
                        </a:lnSpc>
                        <a:spcBef>
                          <a:spcPts val="0"/>
                        </a:spcBef>
                        <a:spcAft>
                          <a:spcPts val="0"/>
                        </a:spcAft>
                      </a:pPr>
                      <a:r>
                        <a:rPr lang="en-US" sz="1800" kern="0">
                          <a:effectLst/>
                        </a:rPr>
                        <a:t>Width</a:t>
                      </a:r>
                      <a:br>
                        <a:rPr lang="en-US" sz="1800" kern="0">
                          <a:effectLst/>
                        </a:rPr>
                      </a:br>
                      <a:r>
                        <a:rPr lang="en-US" sz="1800" kern="0">
                          <a:effectLst/>
                        </a:rPr>
                        <a:t>(minimum)</a:t>
                      </a:r>
                      <a:endParaRPr lang="en-US" sz="18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lnSpc>
                          <a:spcPct val="107000"/>
                        </a:lnSpc>
                        <a:spcBef>
                          <a:spcPts val="0"/>
                        </a:spcBef>
                        <a:spcAft>
                          <a:spcPts val="0"/>
                        </a:spcAft>
                      </a:pPr>
                      <a:r>
                        <a:rPr lang="en-US" sz="1800" kern="0">
                          <a:effectLst/>
                        </a:rPr>
                        <a:t>Trees </a:t>
                      </a:r>
                      <a:br>
                        <a:rPr lang="en-US" sz="1800" kern="0">
                          <a:effectLst/>
                        </a:rPr>
                      </a:br>
                      <a:r>
                        <a:rPr lang="en-US" sz="1800" kern="0">
                          <a:effectLst/>
                        </a:rPr>
                        <a:t>(type and minimum quantity </a:t>
                      </a:r>
                      <a:r>
                        <a:rPr lang="en-US" sz="1800" kern="0" baseline="30000">
                          <a:effectLst/>
                        </a:rPr>
                        <a:t>(1)</a:t>
                      </a:r>
                      <a:r>
                        <a:rPr lang="en-US" sz="1800" kern="0">
                          <a:effectLst/>
                        </a:rPr>
                        <a:t>)</a:t>
                      </a:r>
                      <a:endParaRPr lang="en-US" sz="18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lnSpc>
                          <a:spcPct val="107000"/>
                        </a:lnSpc>
                        <a:spcBef>
                          <a:spcPts val="0"/>
                        </a:spcBef>
                        <a:spcAft>
                          <a:spcPts val="0"/>
                        </a:spcAft>
                      </a:pPr>
                      <a:r>
                        <a:rPr lang="en-US" sz="1800" kern="0">
                          <a:effectLst/>
                        </a:rPr>
                        <a:t>Shrubs</a:t>
                      </a:r>
                      <a:endParaRPr lang="en-US" sz="18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lnSpc>
                          <a:spcPct val="107000"/>
                        </a:lnSpc>
                        <a:spcBef>
                          <a:spcPts val="0"/>
                        </a:spcBef>
                        <a:spcAft>
                          <a:spcPts val="0"/>
                        </a:spcAft>
                      </a:pPr>
                      <a:r>
                        <a:rPr lang="en-US" sz="1800" kern="0">
                          <a:effectLst/>
                        </a:rPr>
                        <a:t>Screen </a:t>
                      </a:r>
                      <a:br>
                        <a:rPr lang="en-US" sz="1800" kern="0">
                          <a:effectLst/>
                        </a:rPr>
                      </a:br>
                      <a:r>
                        <a:rPr lang="en-US" sz="1800" kern="0">
                          <a:effectLst/>
                        </a:rPr>
                        <a:t>(minimum height and type)</a:t>
                      </a:r>
                      <a:endParaRPr lang="en-US" sz="18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extLst>
                  <a:ext uri="{0D108BD9-81ED-4DB2-BD59-A6C34878D82A}">
                    <a16:rowId xmlns:a16="http://schemas.microsoft.com/office/drawing/2014/main" val="2590556915"/>
                  </a:ext>
                </a:extLst>
              </a:tr>
              <a:tr h="0">
                <a:tc gridSpan="5">
                  <a:txBody>
                    <a:bodyPr/>
                    <a:lstStyle/>
                    <a:p>
                      <a:pPr marL="0" marR="0">
                        <a:lnSpc>
                          <a:spcPct val="107000"/>
                        </a:lnSpc>
                        <a:spcBef>
                          <a:spcPts val="0"/>
                        </a:spcBef>
                        <a:spcAft>
                          <a:spcPts val="0"/>
                        </a:spcAft>
                      </a:pPr>
                      <a:r>
                        <a:rPr lang="en-US" sz="1800" kern="0">
                          <a:effectLst/>
                        </a:rPr>
                        <a:t>ALONG TO RIGHTS-OF-WAY</a:t>
                      </a:r>
                      <a:endParaRPr lang="en-US" sz="18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861748713"/>
                  </a:ext>
                </a:extLst>
              </a:tr>
              <a:tr h="0">
                <a:tc>
                  <a:txBody>
                    <a:bodyPr/>
                    <a:lstStyle/>
                    <a:p>
                      <a:pPr marL="0" marR="0">
                        <a:lnSpc>
                          <a:spcPct val="107000"/>
                        </a:lnSpc>
                        <a:spcBef>
                          <a:spcPts val="0"/>
                        </a:spcBef>
                        <a:spcAft>
                          <a:spcPts val="0"/>
                        </a:spcAft>
                      </a:pPr>
                      <a:r>
                        <a:rPr lang="en-US" sz="1800" b="0" kern="0" dirty="0">
                          <a:effectLst/>
                        </a:rPr>
                        <a:t>Single-family, duplex, townhouse, and multi-family developments </a:t>
                      </a:r>
                      <a:r>
                        <a:rPr lang="en-US" sz="1800" b="0" kern="0" baseline="30000" dirty="0">
                          <a:effectLst/>
                        </a:rPr>
                        <a:t>(2)</a:t>
                      </a:r>
                      <a:endParaRPr lang="en-US" sz="1800" b="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800" kern="0">
                          <a:effectLst/>
                        </a:rPr>
                        <a:t>10’ along arterial and collector roads; 7’ along local roads</a:t>
                      </a:r>
                      <a:endParaRPr lang="en-US" sz="18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800" kern="0">
                          <a:effectLst/>
                        </a:rPr>
                        <a:t>1 canopy tree per 50 linear feet </a:t>
                      </a:r>
                      <a:endParaRPr lang="en-US" sz="18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800" kern="0">
                          <a:effectLst/>
                        </a:rPr>
                        <a:t>Continuous row</a:t>
                      </a:r>
                      <a:endParaRPr lang="en-US" sz="18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800" kern="0" dirty="0">
                          <a:effectLst/>
                        </a:rPr>
                        <a:t>6’ masonry wall or fence</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652303743"/>
                  </a:ext>
                </a:extLst>
              </a:tr>
              <a:tr h="0">
                <a:tc>
                  <a:txBody>
                    <a:bodyPr/>
                    <a:lstStyle/>
                    <a:p>
                      <a:pPr marL="0" marR="0">
                        <a:lnSpc>
                          <a:spcPct val="107000"/>
                        </a:lnSpc>
                        <a:spcBef>
                          <a:spcPts val="0"/>
                        </a:spcBef>
                        <a:spcAft>
                          <a:spcPts val="0"/>
                        </a:spcAft>
                      </a:pPr>
                      <a:r>
                        <a:rPr lang="en-US" sz="1800" b="0" kern="0" dirty="0">
                          <a:effectLst/>
                        </a:rPr>
                        <a:t>Vehicular use areas (regardless of the principal use)</a:t>
                      </a:r>
                      <a:endParaRPr lang="en-US" sz="1800" b="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800" kern="0">
                          <a:effectLst/>
                        </a:rPr>
                        <a:t>10’</a:t>
                      </a:r>
                      <a:endParaRPr lang="en-US" sz="18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800" kern="0">
                          <a:effectLst/>
                        </a:rPr>
                        <a:t>1 canopy tree per 50 linear feet or fraction thereof</a:t>
                      </a:r>
                      <a:endParaRPr lang="en-US" sz="18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800" kern="0">
                          <a:effectLst/>
                        </a:rPr>
                        <a:t>Continuous row</a:t>
                      </a:r>
                      <a:endParaRPr lang="en-US" sz="18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800" kern="0">
                          <a:effectLst/>
                        </a:rPr>
                        <a:t>3’ hedge or street wall or 2’ berm</a:t>
                      </a:r>
                      <a:endParaRPr lang="en-US" sz="18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80274747"/>
                  </a:ext>
                </a:extLst>
              </a:tr>
              <a:tr h="0">
                <a:tc gridSpan="5">
                  <a:txBody>
                    <a:bodyPr/>
                    <a:lstStyle/>
                    <a:p>
                      <a:pPr marL="0" marR="0">
                        <a:lnSpc>
                          <a:spcPct val="107000"/>
                        </a:lnSpc>
                        <a:spcBef>
                          <a:spcPts val="0"/>
                        </a:spcBef>
                        <a:spcAft>
                          <a:spcPts val="0"/>
                        </a:spcAft>
                      </a:pPr>
                      <a:r>
                        <a:rPr lang="en-US" sz="1800" kern="0">
                          <a:effectLst/>
                        </a:rPr>
                        <a:t>ALONG SHARED PROPERTY LINES</a:t>
                      </a:r>
                      <a:endParaRPr lang="en-US" sz="18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945327333"/>
                  </a:ext>
                </a:extLst>
              </a:tr>
              <a:tr h="0">
                <a:tc>
                  <a:txBody>
                    <a:bodyPr/>
                    <a:lstStyle/>
                    <a:p>
                      <a:pPr marL="0" marR="0">
                        <a:lnSpc>
                          <a:spcPct val="107000"/>
                        </a:lnSpc>
                        <a:spcBef>
                          <a:spcPts val="0"/>
                        </a:spcBef>
                        <a:spcAft>
                          <a:spcPts val="0"/>
                        </a:spcAft>
                      </a:pPr>
                      <a:r>
                        <a:rPr lang="en-US" sz="1800" b="0" kern="0" dirty="0">
                          <a:effectLst/>
                        </a:rPr>
                        <a:t>Any use adjacent to the same type of use</a:t>
                      </a:r>
                      <a:endParaRPr lang="en-US" sz="1800" b="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800" kern="0">
                          <a:effectLst/>
                        </a:rPr>
                        <a:t>5'</a:t>
                      </a:r>
                      <a:endParaRPr lang="en-US" sz="18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800" kern="0">
                          <a:effectLst/>
                        </a:rPr>
                        <a:t>None</a:t>
                      </a:r>
                      <a:endParaRPr lang="en-US" sz="18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800" kern="0">
                          <a:effectLst/>
                        </a:rPr>
                        <a:t>Continuous row</a:t>
                      </a:r>
                      <a:endParaRPr lang="en-US" sz="18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800" kern="0">
                          <a:effectLst/>
                        </a:rPr>
                        <a:t>None</a:t>
                      </a:r>
                      <a:endParaRPr lang="en-US" sz="18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65776411"/>
                  </a:ext>
                </a:extLst>
              </a:tr>
              <a:tr h="0">
                <a:tc>
                  <a:txBody>
                    <a:bodyPr/>
                    <a:lstStyle/>
                    <a:p>
                      <a:pPr marL="0" marR="0">
                        <a:lnSpc>
                          <a:spcPct val="107000"/>
                        </a:lnSpc>
                        <a:spcBef>
                          <a:spcPts val="0"/>
                        </a:spcBef>
                        <a:spcAft>
                          <a:spcPts val="0"/>
                        </a:spcAft>
                      </a:pPr>
                      <a:r>
                        <a:rPr lang="en-US" sz="1800" b="0" kern="0" dirty="0">
                          <a:effectLst/>
                        </a:rPr>
                        <a:t>Multi-family use adjacent to single family, duplex, townhome, mobile home park use or district </a:t>
                      </a:r>
                      <a:endParaRPr lang="en-US" sz="1800" b="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800" kern="0">
                          <a:effectLst/>
                        </a:rPr>
                        <a:t>25'</a:t>
                      </a:r>
                      <a:endParaRPr lang="en-US" sz="18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800" kern="0">
                          <a:effectLst/>
                        </a:rPr>
                        <a:t>1 understory tree per 35 linear feet or fraction thereof</a:t>
                      </a:r>
                      <a:endParaRPr lang="en-US" sz="18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800" kern="0">
                          <a:effectLst/>
                        </a:rPr>
                        <a:t>Continuous row</a:t>
                      </a:r>
                      <a:endParaRPr lang="en-US" sz="18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800" kern="0">
                          <a:effectLst/>
                        </a:rPr>
                        <a:t>6' masonry wall or fence</a:t>
                      </a:r>
                      <a:endParaRPr lang="en-US" sz="18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452917444"/>
                  </a:ext>
                </a:extLst>
              </a:tr>
              <a:tr h="0">
                <a:tc>
                  <a:txBody>
                    <a:bodyPr/>
                    <a:lstStyle/>
                    <a:p>
                      <a:pPr marL="0" marR="0">
                        <a:lnSpc>
                          <a:spcPct val="107000"/>
                        </a:lnSpc>
                        <a:spcBef>
                          <a:spcPts val="0"/>
                        </a:spcBef>
                        <a:spcAft>
                          <a:spcPts val="0"/>
                        </a:spcAft>
                      </a:pPr>
                      <a:r>
                        <a:rPr lang="en-US" sz="1800" b="0" kern="0" dirty="0">
                          <a:effectLst/>
                        </a:rPr>
                        <a:t>Non-residential use adjacent to any residential use or district </a:t>
                      </a:r>
                      <a:endParaRPr lang="en-US" sz="1800" b="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800" kern="0">
                          <a:effectLst/>
                        </a:rPr>
                        <a:t>25'</a:t>
                      </a:r>
                      <a:endParaRPr lang="en-US" sz="18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800" kern="0">
                          <a:effectLst/>
                        </a:rPr>
                        <a:t>1 understory tree per 35 linear feet or fraction thereof</a:t>
                      </a:r>
                      <a:endParaRPr lang="en-US" sz="18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800" kern="0">
                          <a:effectLst/>
                        </a:rPr>
                        <a:t>Continuous row</a:t>
                      </a:r>
                      <a:endParaRPr lang="en-US" sz="18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800" kern="0">
                          <a:effectLst/>
                        </a:rPr>
                        <a:t>6' masonry wall</a:t>
                      </a:r>
                      <a:endParaRPr lang="en-US" sz="18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108270329"/>
                  </a:ext>
                </a:extLst>
              </a:tr>
              <a:tr h="0">
                <a:tc>
                  <a:txBody>
                    <a:bodyPr/>
                    <a:lstStyle/>
                    <a:p>
                      <a:pPr marL="0" marR="0">
                        <a:lnSpc>
                          <a:spcPct val="107000"/>
                        </a:lnSpc>
                        <a:spcBef>
                          <a:spcPts val="0"/>
                        </a:spcBef>
                        <a:spcAft>
                          <a:spcPts val="0"/>
                        </a:spcAft>
                      </a:pPr>
                      <a:r>
                        <a:rPr lang="en-US" sz="1800" b="0" kern="0" dirty="0">
                          <a:effectLst/>
                        </a:rPr>
                        <a:t>Heavy industrial use adjacent to other non-residential use or district</a:t>
                      </a:r>
                      <a:endParaRPr lang="en-US" sz="1800" b="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800" kern="0">
                          <a:effectLst/>
                        </a:rPr>
                        <a:t>25'</a:t>
                      </a:r>
                      <a:endParaRPr lang="en-US" sz="18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800" kern="0">
                          <a:effectLst/>
                        </a:rPr>
                        <a:t>1 understory tree per 35 linear feet or fraction thereof</a:t>
                      </a:r>
                      <a:endParaRPr lang="en-US" sz="18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800" kern="0">
                          <a:effectLst/>
                        </a:rPr>
                        <a:t>Continuous row</a:t>
                      </a:r>
                      <a:endParaRPr lang="en-US" sz="18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800" kern="0">
                          <a:effectLst/>
                        </a:rPr>
                        <a:t> </a:t>
                      </a:r>
                      <a:endParaRPr lang="en-US" sz="18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141376693"/>
                  </a:ext>
                </a:extLst>
              </a:tr>
              <a:tr h="0">
                <a:tc>
                  <a:txBody>
                    <a:bodyPr/>
                    <a:lstStyle/>
                    <a:p>
                      <a:pPr marL="0" marR="0">
                        <a:lnSpc>
                          <a:spcPct val="107000"/>
                        </a:lnSpc>
                        <a:spcBef>
                          <a:spcPts val="0"/>
                        </a:spcBef>
                        <a:spcAft>
                          <a:spcPts val="0"/>
                        </a:spcAft>
                      </a:pPr>
                      <a:r>
                        <a:rPr lang="en-US" sz="1800" b="0" kern="0" dirty="0">
                          <a:effectLst/>
                        </a:rPr>
                        <a:t>Heavy industrial use adjacent to any residential use or district</a:t>
                      </a:r>
                      <a:endParaRPr lang="en-US" sz="1800" b="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800" kern="0">
                          <a:effectLst/>
                        </a:rPr>
                        <a:t>40’</a:t>
                      </a:r>
                      <a:endParaRPr lang="en-US" sz="18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800" kern="0">
                          <a:effectLst/>
                        </a:rPr>
                        <a:t>1 understory tree per 35 linear feet or fraction thereof</a:t>
                      </a:r>
                      <a:endParaRPr lang="en-US" sz="18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800" kern="0">
                          <a:effectLst/>
                        </a:rPr>
                        <a:t>Continuous row</a:t>
                      </a:r>
                      <a:endParaRPr lang="en-US" sz="18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800" kern="0" dirty="0">
                          <a:effectLst/>
                        </a:rPr>
                        <a:t>6' masonry wall</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064268655"/>
                  </a:ext>
                </a:extLst>
              </a:tr>
            </a:tbl>
          </a:graphicData>
        </a:graphic>
      </p:graphicFrame>
      <p:sp>
        <p:nvSpPr>
          <p:cNvPr id="8" name="TextBox 7">
            <a:extLst>
              <a:ext uri="{FF2B5EF4-FFF2-40B4-BE49-F238E27FC236}">
                <a16:creationId xmlns:a16="http://schemas.microsoft.com/office/drawing/2014/main" id="{FEBB6131-12E4-24E2-8119-0F8604802FCD}"/>
              </a:ext>
            </a:extLst>
          </p:cNvPr>
          <p:cNvSpPr txBox="1"/>
          <p:nvPr/>
        </p:nvSpPr>
        <p:spPr>
          <a:xfrm>
            <a:off x="30079295" y="11501886"/>
            <a:ext cx="10972800" cy="1077218"/>
          </a:xfrm>
          <a:prstGeom prst="rect">
            <a:avLst/>
          </a:prstGeom>
          <a:noFill/>
        </p:spPr>
        <p:txBody>
          <a:bodyPr wrap="square">
            <a:spAutoFit/>
          </a:bodyPr>
          <a:lstStyle/>
          <a:p>
            <a:pPr marL="0" marR="0">
              <a:spcBef>
                <a:spcPts val="0"/>
              </a:spcBef>
              <a:spcAft>
                <a:spcPts val="0"/>
              </a:spcAft>
            </a:pPr>
            <a:r>
              <a:rPr lang="en-US" sz="1600" kern="100" dirty="0">
                <a:effectLst/>
                <a:latin typeface="Calibri" panose="020F0502020204030204" pitchFamily="34" charset="0"/>
                <a:ea typeface="Calibri" panose="020F0502020204030204" pitchFamily="34" charset="0"/>
                <a:cs typeface="Times New Roman" panose="02020603050405020304" pitchFamily="18" charset="0"/>
              </a:rPr>
              <a:t>(1)  Fractions shall be rounded up.</a:t>
            </a:r>
          </a:p>
          <a:p>
            <a:pPr marL="0" marR="0">
              <a:spcBef>
                <a:spcPts val="0"/>
              </a:spcBef>
              <a:spcAft>
                <a:spcPts val="0"/>
              </a:spcAft>
            </a:pPr>
            <a:r>
              <a:rPr lang="en-US" sz="1600" kern="100" dirty="0">
                <a:effectLst/>
                <a:latin typeface="Calibri" panose="020F0502020204030204" pitchFamily="34" charset="0"/>
                <a:ea typeface="Calibri" panose="020F0502020204030204" pitchFamily="34" charset="0"/>
                <a:cs typeface="Times New Roman" panose="02020603050405020304" pitchFamily="18" charset="0"/>
              </a:rPr>
              <a:t>(2) The requirements of this table shall be waived if the buildings along the perimeter street are oriented to the street (see </a:t>
            </a:r>
            <a:r>
              <a:rPr lang="en-US" sz="1600" b="1" kern="100" dirty="0">
                <a:effectLst/>
                <a:latin typeface="Calibri" panose="020F0502020204030204" pitchFamily="34" charset="0"/>
                <a:ea typeface="Calibri" panose="020F0502020204030204" pitchFamily="34" charset="0"/>
                <a:cs typeface="Times New Roman" panose="02020603050405020304" pitchFamily="18" charset="0"/>
              </a:rPr>
              <a:t>Figure 175-1</a:t>
            </a:r>
            <a:r>
              <a:rPr lang="en-US" sz="1600" kern="100" dirty="0">
                <a:effectLst/>
                <a:latin typeface="Calibri" panose="020F0502020204030204" pitchFamily="34" charset="0"/>
                <a:ea typeface="Calibri" panose="020F0502020204030204" pitchFamily="34" charset="0"/>
                <a:cs typeface="Times New Roman" panose="02020603050405020304" pitchFamily="18" charset="0"/>
              </a:rPr>
              <a:t>).</a:t>
            </a:r>
          </a:p>
          <a:p>
            <a:pPr marL="0" marR="0">
              <a:spcBef>
                <a:spcPts val="0"/>
              </a:spcBef>
              <a:spcAft>
                <a:spcPts val="0"/>
              </a:spcAft>
            </a:pPr>
            <a:r>
              <a:rPr lang="en-US" sz="1600" kern="100" dirty="0">
                <a:effectLst/>
                <a:latin typeface="Calibri" panose="020F0502020204030204" pitchFamily="34" charset="0"/>
                <a:ea typeface="Calibri" panose="020F0502020204030204" pitchFamily="34" charset="0"/>
                <a:cs typeface="Times New Roman" panose="02020603050405020304" pitchFamily="18" charset="0"/>
              </a:rPr>
              <a:t>(3) These requirements may be waived per subsection C below.</a:t>
            </a:r>
            <a:r>
              <a:rPr lang="en-US" sz="1600" kern="0" dirty="0">
                <a:effectLst/>
                <a:latin typeface="Calibri" panose="020F0502020204030204" pitchFamily="34" charset="0"/>
                <a:ea typeface="Calibri" panose="020F0502020204030204" pitchFamily="34" charset="0"/>
                <a:cs typeface="Times New Roman" panose="02020603050405020304" pitchFamily="18" charset="0"/>
              </a:rPr>
              <a:t> </a:t>
            </a:r>
            <a:endParaRPr lang="en-US" sz="16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1600" kern="0" dirty="0">
                <a:effectLst/>
                <a:latin typeface="Calibri" panose="020F0502020204030204" pitchFamily="34" charset="0"/>
                <a:ea typeface="Calibri" panose="020F0502020204030204" pitchFamily="34" charset="0"/>
                <a:cs typeface="Times New Roman" panose="02020603050405020304" pitchFamily="18" charset="0"/>
              </a:rPr>
              <a:t>See Section 175.016 for plant specifications and Section 175.017 for installation and maintenance.</a:t>
            </a:r>
            <a:endParaRPr lang="en-US" sz="16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0" name="TextBox 9">
            <a:extLst>
              <a:ext uri="{FF2B5EF4-FFF2-40B4-BE49-F238E27FC236}">
                <a16:creationId xmlns:a16="http://schemas.microsoft.com/office/drawing/2014/main" id="{331A188E-44F0-C10D-32CE-6B576093627B}"/>
              </a:ext>
            </a:extLst>
          </p:cNvPr>
          <p:cNvSpPr txBox="1"/>
          <p:nvPr/>
        </p:nvSpPr>
        <p:spPr>
          <a:xfrm>
            <a:off x="30079295" y="5011690"/>
            <a:ext cx="10972800" cy="461665"/>
          </a:xfrm>
          <a:prstGeom prst="rect">
            <a:avLst/>
          </a:prstGeom>
          <a:noFill/>
        </p:spPr>
        <p:txBody>
          <a:bodyPr wrap="square">
            <a:spAutoFit/>
          </a:bodyPr>
          <a:lstStyle/>
          <a:p>
            <a:r>
              <a:rPr lang="en-US" sz="2400" b="1" dirty="0">
                <a:effectLst/>
                <a:latin typeface="Calibri" panose="020F0502020204030204" pitchFamily="34" charset="0"/>
                <a:ea typeface="Calibri" panose="020F0502020204030204" pitchFamily="34" charset="0"/>
                <a:cs typeface="Times New Roman" panose="02020603050405020304" pitchFamily="18" charset="0"/>
              </a:rPr>
              <a:t>REQUIRED PERIMETER LANDSCAPING AND BUFFERS </a:t>
            </a:r>
            <a:r>
              <a:rPr lang="en-US" sz="2400" b="1" baseline="30000" dirty="0">
                <a:effectLst/>
                <a:latin typeface="Calibri" panose="020F0502020204030204" pitchFamily="34" charset="0"/>
                <a:ea typeface="Calibri" panose="020F0502020204030204" pitchFamily="34" charset="0"/>
                <a:cs typeface="Times New Roman" panose="02020603050405020304" pitchFamily="18" charset="0"/>
              </a:rPr>
              <a:t>(3)</a:t>
            </a:r>
            <a:endParaRPr lang="en-US" sz="2400" b="1" dirty="0"/>
          </a:p>
        </p:txBody>
      </p:sp>
      <p:sp>
        <p:nvSpPr>
          <p:cNvPr id="12" name="TextBox 11">
            <a:extLst>
              <a:ext uri="{FF2B5EF4-FFF2-40B4-BE49-F238E27FC236}">
                <a16:creationId xmlns:a16="http://schemas.microsoft.com/office/drawing/2014/main" id="{B28C987C-6649-F349-806C-55C427010AD7}"/>
              </a:ext>
            </a:extLst>
          </p:cNvPr>
          <p:cNvSpPr txBox="1"/>
          <p:nvPr/>
        </p:nvSpPr>
        <p:spPr>
          <a:xfrm>
            <a:off x="18774820" y="5011690"/>
            <a:ext cx="10073735" cy="461665"/>
          </a:xfrm>
          <a:prstGeom prst="rect">
            <a:avLst/>
          </a:prstGeom>
          <a:noFill/>
        </p:spPr>
        <p:txBody>
          <a:bodyPr wrap="square">
            <a:spAutoFit/>
          </a:bodyPr>
          <a:lstStyle/>
          <a:p>
            <a:r>
              <a:rPr lang="en-US" sz="2400" b="1" dirty="0">
                <a:effectLst/>
                <a:latin typeface="Calibri" panose="020F0502020204030204" pitchFamily="34" charset="0"/>
                <a:ea typeface="Calibri" panose="020F0502020204030204" pitchFamily="34" charset="0"/>
                <a:cs typeface="Times New Roman" panose="02020603050405020304" pitchFamily="18" charset="0"/>
              </a:rPr>
              <a:t>DEVELOPMENT ORDER REVIEW AUTHORITIES</a:t>
            </a:r>
            <a:endParaRPr lang="en-US" sz="2400" b="1" dirty="0"/>
          </a:p>
        </p:txBody>
      </p:sp>
      <p:sp>
        <p:nvSpPr>
          <p:cNvPr id="14" name="TextBox 13">
            <a:extLst>
              <a:ext uri="{FF2B5EF4-FFF2-40B4-BE49-F238E27FC236}">
                <a16:creationId xmlns:a16="http://schemas.microsoft.com/office/drawing/2014/main" id="{41654AAC-EFCF-E250-8D1B-E6C3B068AEB4}"/>
              </a:ext>
            </a:extLst>
          </p:cNvPr>
          <p:cNvSpPr txBox="1"/>
          <p:nvPr/>
        </p:nvSpPr>
        <p:spPr>
          <a:xfrm>
            <a:off x="18774820" y="14030304"/>
            <a:ext cx="10073735" cy="349586"/>
          </a:xfrm>
          <a:prstGeom prst="rect">
            <a:avLst/>
          </a:prstGeom>
          <a:noFill/>
        </p:spPr>
        <p:txBody>
          <a:bodyPr wrap="square">
            <a:spAutoFit/>
          </a:bodyPr>
          <a:lstStyle/>
          <a:p>
            <a:r>
              <a:rPr lang="en-US" sz="1600" b="1" spc="10" dirty="0">
                <a:solidFill>
                  <a:srgbClr val="313335"/>
                </a:solidFill>
                <a:effectLst/>
                <a:latin typeface="Open Sans" panose="020B0606030504020204" pitchFamily="34" charset="0"/>
                <a:ea typeface="Calibri" panose="020F0502020204030204" pitchFamily="34" charset="0"/>
              </a:rPr>
              <a:t>Legend: </a:t>
            </a:r>
            <a:r>
              <a:rPr lang="en-US" sz="1600" spc="10" dirty="0">
                <a:solidFill>
                  <a:srgbClr val="313335"/>
                </a:solidFill>
                <a:effectLst/>
                <a:latin typeface="Open Sans" panose="020B0606030504020204" pitchFamily="34" charset="0"/>
                <a:ea typeface="Calibri" panose="020F0502020204030204" pitchFamily="34" charset="0"/>
              </a:rPr>
              <a:t>A = Administrative; L = Legislative; Q = Quasi-judicial; DRC: Development Review Committee</a:t>
            </a:r>
            <a:endParaRPr lang="en-US" sz="1600" dirty="0"/>
          </a:p>
        </p:txBody>
      </p:sp>
      <p:graphicFrame>
        <p:nvGraphicFramePr>
          <p:cNvPr id="15" name="Table 14">
            <a:extLst>
              <a:ext uri="{FF2B5EF4-FFF2-40B4-BE49-F238E27FC236}">
                <a16:creationId xmlns:a16="http://schemas.microsoft.com/office/drawing/2014/main" id="{54C505E6-83B3-1009-E1DC-795EFD1D7CA6}"/>
              </a:ext>
            </a:extLst>
          </p:cNvPr>
          <p:cNvGraphicFramePr>
            <a:graphicFrameLocks noGrp="1"/>
          </p:cNvGraphicFramePr>
          <p:nvPr>
            <p:extLst>
              <p:ext uri="{D42A27DB-BD31-4B8C-83A1-F6EECF244321}">
                <p14:modId xmlns:p14="http://schemas.microsoft.com/office/powerpoint/2010/main" val="3288706292"/>
              </p:ext>
            </p:extLst>
          </p:nvPr>
        </p:nvGraphicFramePr>
        <p:xfrm>
          <a:off x="1031914" y="5446684"/>
          <a:ext cx="16512167" cy="12333206"/>
        </p:xfrm>
        <a:graphic>
          <a:graphicData uri="http://schemas.openxmlformats.org/drawingml/2006/table">
            <a:tbl>
              <a:tblPr firstRow="1" firstCol="1" bandRow="1">
                <a:tableStyleId>{69012ECD-51FC-41F1-AA8D-1B2483CD663E}</a:tableStyleId>
              </a:tblPr>
              <a:tblGrid>
                <a:gridCol w="3902626">
                  <a:extLst>
                    <a:ext uri="{9D8B030D-6E8A-4147-A177-3AD203B41FA5}">
                      <a16:colId xmlns:a16="http://schemas.microsoft.com/office/drawing/2014/main" val="1708947695"/>
                    </a:ext>
                  </a:extLst>
                </a:gridCol>
                <a:gridCol w="1937268">
                  <a:extLst>
                    <a:ext uri="{9D8B030D-6E8A-4147-A177-3AD203B41FA5}">
                      <a16:colId xmlns:a16="http://schemas.microsoft.com/office/drawing/2014/main" val="3760029755"/>
                    </a:ext>
                  </a:extLst>
                </a:gridCol>
                <a:gridCol w="1759703">
                  <a:extLst>
                    <a:ext uri="{9D8B030D-6E8A-4147-A177-3AD203B41FA5}">
                      <a16:colId xmlns:a16="http://schemas.microsoft.com/office/drawing/2014/main" val="790977746"/>
                    </a:ext>
                  </a:extLst>
                </a:gridCol>
                <a:gridCol w="1723893">
                  <a:extLst>
                    <a:ext uri="{9D8B030D-6E8A-4147-A177-3AD203B41FA5}">
                      <a16:colId xmlns:a16="http://schemas.microsoft.com/office/drawing/2014/main" val="2912068056"/>
                    </a:ext>
                  </a:extLst>
                </a:gridCol>
                <a:gridCol w="2916459">
                  <a:extLst>
                    <a:ext uri="{9D8B030D-6E8A-4147-A177-3AD203B41FA5}">
                      <a16:colId xmlns:a16="http://schemas.microsoft.com/office/drawing/2014/main" val="2106512118"/>
                    </a:ext>
                  </a:extLst>
                </a:gridCol>
                <a:gridCol w="4272218">
                  <a:extLst>
                    <a:ext uri="{9D8B030D-6E8A-4147-A177-3AD203B41FA5}">
                      <a16:colId xmlns:a16="http://schemas.microsoft.com/office/drawing/2014/main" val="1093079975"/>
                    </a:ext>
                  </a:extLst>
                </a:gridCol>
              </a:tblGrid>
              <a:tr h="717011">
                <a:tc>
                  <a:txBody>
                    <a:bodyPr/>
                    <a:lstStyle/>
                    <a:p>
                      <a:pPr marL="0" marR="0">
                        <a:spcBef>
                          <a:spcPts val="0"/>
                        </a:spcBef>
                        <a:spcAft>
                          <a:spcPts val="0"/>
                        </a:spcAft>
                      </a:pPr>
                      <a:r>
                        <a:rPr lang="en-US" sz="1800" kern="100">
                          <a:effectLst/>
                        </a:rPr>
                        <a:t>Proposed feature</a:t>
                      </a:r>
                      <a:endParaRPr lang="en-US" sz="18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spcBef>
                          <a:spcPts val="0"/>
                        </a:spcBef>
                        <a:spcAft>
                          <a:spcPts val="0"/>
                        </a:spcAft>
                      </a:pPr>
                      <a:r>
                        <a:rPr lang="en-US" sz="1800" kern="100">
                          <a:effectLst/>
                        </a:rPr>
                        <a:t>Density Bonus</a:t>
                      </a:r>
                      <a:endParaRPr lang="en-US" sz="18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spcBef>
                          <a:spcPts val="0"/>
                        </a:spcBef>
                        <a:spcAft>
                          <a:spcPts val="0"/>
                        </a:spcAft>
                      </a:pPr>
                      <a:r>
                        <a:rPr lang="en-US" sz="1800" kern="100">
                          <a:effectLst/>
                        </a:rPr>
                        <a:t>Intensity Bonus</a:t>
                      </a:r>
                      <a:endParaRPr lang="en-US" sz="18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spcBef>
                          <a:spcPts val="0"/>
                        </a:spcBef>
                        <a:spcAft>
                          <a:spcPts val="0"/>
                        </a:spcAft>
                      </a:pPr>
                      <a:r>
                        <a:rPr lang="en-US" sz="1800" kern="100">
                          <a:effectLst/>
                        </a:rPr>
                        <a:t>Building Height</a:t>
                      </a:r>
                      <a:endParaRPr lang="en-US" sz="18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spcBef>
                          <a:spcPts val="0"/>
                        </a:spcBef>
                        <a:spcAft>
                          <a:spcPts val="0"/>
                        </a:spcAft>
                      </a:pPr>
                      <a:r>
                        <a:rPr lang="en-US" sz="1800" kern="100">
                          <a:effectLst/>
                        </a:rPr>
                        <a:t>Other</a:t>
                      </a:r>
                      <a:endParaRPr lang="en-US" sz="18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spcBef>
                          <a:spcPts val="0"/>
                        </a:spcBef>
                        <a:spcAft>
                          <a:spcPts val="0"/>
                        </a:spcAft>
                      </a:pPr>
                      <a:r>
                        <a:rPr lang="en-US" sz="1800" kern="100">
                          <a:effectLst/>
                        </a:rPr>
                        <a:t>Conditions</a:t>
                      </a:r>
                      <a:endParaRPr lang="en-US" sz="18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extLst>
                  <a:ext uri="{0D108BD9-81ED-4DB2-BD59-A6C34878D82A}">
                    <a16:rowId xmlns:a16="http://schemas.microsoft.com/office/drawing/2014/main" val="1604983827"/>
                  </a:ext>
                </a:extLst>
              </a:tr>
              <a:tr h="559595">
                <a:tc>
                  <a:txBody>
                    <a:bodyPr/>
                    <a:lstStyle/>
                    <a:p>
                      <a:pPr marL="0" marR="0">
                        <a:spcBef>
                          <a:spcPts val="0"/>
                        </a:spcBef>
                        <a:spcAft>
                          <a:spcPts val="0"/>
                        </a:spcAft>
                      </a:pPr>
                      <a:r>
                        <a:rPr lang="en-US" sz="1800" b="0" kern="100" dirty="0">
                          <a:effectLst/>
                        </a:rPr>
                        <a:t>Vertical mixed-use (residential and commercial or office)</a:t>
                      </a:r>
                      <a:endParaRPr lang="en-US" sz="1800" b="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800" kern="100">
                          <a:effectLst/>
                        </a:rPr>
                        <a:t> </a:t>
                      </a:r>
                      <a:endParaRPr lang="en-US" sz="18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800" kern="100">
                          <a:effectLst/>
                        </a:rPr>
                        <a:t> </a:t>
                      </a:r>
                      <a:endParaRPr lang="en-US" sz="18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800" kern="100">
                          <a:effectLst/>
                        </a:rPr>
                        <a:t>2 stories</a:t>
                      </a:r>
                      <a:endParaRPr lang="en-US" sz="18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800" kern="100">
                          <a:effectLst/>
                        </a:rPr>
                        <a:t> </a:t>
                      </a:r>
                      <a:endParaRPr lang="en-US" sz="18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800" kern="100" dirty="0">
                          <a:effectLst/>
                        </a:rPr>
                        <a:t>Minimum of 5 residential units provided</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514352122"/>
                  </a:ext>
                </a:extLst>
              </a:tr>
              <a:tr h="1119190">
                <a:tc>
                  <a:txBody>
                    <a:bodyPr/>
                    <a:lstStyle/>
                    <a:p>
                      <a:pPr marL="0" marR="0">
                        <a:spcBef>
                          <a:spcPts val="0"/>
                        </a:spcBef>
                        <a:spcAft>
                          <a:spcPts val="0"/>
                        </a:spcAft>
                      </a:pPr>
                      <a:r>
                        <a:rPr lang="en-US" sz="1800" b="0" kern="100" dirty="0">
                          <a:effectLst/>
                        </a:rPr>
                        <a:t>Affordable housing</a:t>
                      </a:r>
                      <a:endParaRPr lang="en-US" sz="1800" b="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800" kern="100" dirty="0">
                          <a:effectLst/>
                        </a:rPr>
                        <a:t>Max allowed in FLU category</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800" kern="100">
                          <a:effectLst/>
                        </a:rPr>
                        <a:t> </a:t>
                      </a:r>
                      <a:endParaRPr lang="en-US" sz="18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800" kern="100">
                          <a:effectLst/>
                        </a:rPr>
                        <a:t> </a:t>
                      </a:r>
                      <a:endParaRPr lang="en-US" sz="18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800" kern="100">
                          <a:effectLst/>
                        </a:rPr>
                        <a:t> </a:t>
                      </a:r>
                      <a:endParaRPr lang="en-US" sz="18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800" kern="100">
                          <a:effectLst/>
                        </a:rPr>
                        <a:t>Minimum of 25% of total units in development to be affordable. Developers’ agreement committing to keeping the units affordable for a minimum of 30 years.</a:t>
                      </a:r>
                      <a:endParaRPr lang="en-US" sz="18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911617762"/>
                  </a:ext>
                </a:extLst>
              </a:tr>
              <a:tr h="1193032">
                <a:tc>
                  <a:txBody>
                    <a:bodyPr/>
                    <a:lstStyle/>
                    <a:p>
                      <a:pPr marL="0" marR="0">
                        <a:spcBef>
                          <a:spcPts val="0"/>
                        </a:spcBef>
                        <a:spcAft>
                          <a:spcPts val="0"/>
                        </a:spcAft>
                      </a:pPr>
                      <a:r>
                        <a:rPr lang="en-US" sz="1800" b="0" kern="100" dirty="0">
                          <a:effectLst/>
                        </a:rPr>
                        <a:t>Public Open Space and Amenities</a:t>
                      </a:r>
                      <a:endParaRPr lang="en-US" sz="1800" b="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800" kern="100">
                          <a:effectLst/>
                        </a:rPr>
                        <a:t>2 additional units per acre for every 3,000 sq. ft. of public space</a:t>
                      </a:r>
                      <a:endParaRPr lang="en-US" sz="18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800" kern="100">
                          <a:effectLst/>
                        </a:rPr>
                        <a:t>0.02 additional FAR for every 3,000 sq. ft. of public space</a:t>
                      </a:r>
                      <a:endParaRPr lang="en-US" sz="18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800" kern="100">
                          <a:effectLst/>
                        </a:rPr>
                        <a:t>1 story for every 3,000 sq. ft. of public space</a:t>
                      </a:r>
                      <a:endParaRPr lang="en-US" sz="18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800" kern="100">
                          <a:effectLst/>
                        </a:rPr>
                        <a:t> </a:t>
                      </a:r>
                      <a:endParaRPr lang="en-US" sz="18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800" kern="100">
                          <a:effectLst/>
                        </a:rPr>
                        <a:t>Urban plaza or park with amenities at least three thousand (3,000) square feet in area. Privately-owned and maintained, but open to the public</a:t>
                      </a:r>
                      <a:endParaRPr lang="en-US" sz="18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756114121"/>
                  </a:ext>
                </a:extLst>
              </a:tr>
              <a:tr h="867905">
                <a:tc>
                  <a:txBody>
                    <a:bodyPr/>
                    <a:lstStyle/>
                    <a:p>
                      <a:pPr marL="0" marR="0">
                        <a:spcBef>
                          <a:spcPts val="0"/>
                        </a:spcBef>
                        <a:spcAft>
                          <a:spcPts val="0"/>
                        </a:spcAft>
                      </a:pPr>
                      <a:r>
                        <a:rPr lang="en-US" sz="1800" b="0" kern="100" dirty="0">
                          <a:effectLst/>
                        </a:rPr>
                        <a:t>Parking garage under residential, office or commercial development</a:t>
                      </a:r>
                      <a:endParaRPr lang="en-US" sz="1800" b="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800" kern="100">
                          <a:effectLst/>
                        </a:rPr>
                        <a:t> </a:t>
                      </a:r>
                      <a:endParaRPr lang="en-US" sz="18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800" kern="100">
                          <a:effectLst/>
                        </a:rPr>
                        <a:t> </a:t>
                      </a:r>
                      <a:endParaRPr lang="en-US" sz="18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800" kern="100">
                          <a:effectLst/>
                        </a:rPr>
                        <a:t>1 additional floor per garage level provided</a:t>
                      </a:r>
                      <a:endParaRPr lang="en-US" sz="18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800" kern="100">
                          <a:effectLst/>
                        </a:rPr>
                        <a:t> </a:t>
                      </a:r>
                      <a:endParaRPr lang="en-US" sz="18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800" kern="100">
                          <a:effectLst/>
                        </a:rPr>
                        <a:t>The façade facing the street shall incorporate active uses (residential, commercial or office)</a:t>
                      </a:r>
                      <a:endParaRPr lang="en-US" sz="18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805314551"/>
                  </a:ext>
                </a:extLst>
              </a:tr>
              <a:tr h="1678785">
                <a:tc>
                  <a:txBody>
                    <a:bodyPr/>
                    <a:lstStyle/>
                    <a:p>
                      <a:pPr marL="0" marR="0">
                        <a:spcBef>
                          <a:spcPts val="0"/>
                        </a:spcBef>
                        <a:spcAft>
                          <a:spcPts val="0"/>
                        </a:spcAft>
                      </a:pPr>
                      <a:r>
                        <a:rPr lang="en-US" sz="1800" b="0" kern="100" dirty="0">
                          <a:effectLst/>
                        </a:rPr>
                        <a:t>Access to Waterfront (Turkey Creek, Palm Bay, and the Indian River Lagoon)</a:t>
                      </a:r>
                      <a:endParaRPr lang="en-US" sz="1800" b="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800" kern="100">
                          <a:effectLst/>
                        </a:rPr>
                        <a:t> </a:t>
                      </a:r>
                      <a:endParaRPr lang="en-US" sz="18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800" kern="100">
                          <a:effectLst/>
                        </a:rPr>
                        <a:t> </a:t>
                      </a:r>
                      <a:endParaRPr lang="en-US" sz="18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800" kern="100">
                          <a:effectLst/>
                        </a:rPr>
                        <a:t>1 additional floor</a:t>
                      </a:r>
                      <a:endParaRPr lang="en-US" sz="18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800" kern="100">
                          <a:effectLst/>
                        </a:rPr>
                        <a:t> </a:t>
                      </a:r>
                      <a:endParaRPr lang="en-US" sz="18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800" kern="100" dirty="0">
                          <a:effectLst/>
                        </a:rPr>
                        <a:t>One or combination of the following:</a:t>
                      </a:r>
                    </a:p>
                    <a:p>
                      <a:pPr marL="0" marR="0">
                        <a:spcBef>
                          <a:spcPts val="0"/>
                        </a:spcBef>
                        <a:spcAft>
                          <a:spcPts val="0"/>
                        </a:spcAft>
                      </a:pPr>
                      <a:r>
                        <a:rPr lang="en-US" sz="1800" kern="100" dirty="0">
                          <a:effectLst/>
                        </a:rPr>
                        <a:t>1. View of the water from the public right-of-way (in the form of breezeways);</a:t>
                      </a:r>
                    </a:p>
                    <a:p>
                      <a:pPr marL="0" marR="0">
                        <a:spcBef>
                          <a:spcPts val="0"/>
                        </a:spcBef>
                        <a:spcAft>
                          <a:spcPts val="0"/>
                        </a:spcAft>
                      </a:pPr>
                      <a:r>
                        <a:rPr lang="en-US" sz="1800" kern="100" dirty="0">
                          <a:effectLst/>
                        </a:rPr>
                        <a:t>2. Access to the water in the form of boat ramps, fishing piers, or beach;</a:t>
                      </a:r>
                    </a:p>
                    <a:p>
                      <a:pPr marL="0" marR="0">
                        <a:spcBef>
                          <a:spcPts val="0"/>
                        </a:spcBef>
                        <a:spcAft>
                          <a:spcPts val="0"/>
                        </a:spcAft>
                      </a:pPr>
                      <a:r>
                        <a:rPr lang="en-US" sz="1800" kern="100" dirty="0">
                          <a:effectLst/>
                        </a:rPr>
                        <a:t>3. Outdoor dining facing the water.</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200609637"/>
                  </a:ext>
                </a:extLst>
              </a:tr>
              <a:tr h="1678785">
                <a:tc>
                  <a:txBody>
                    <a:bodyPr/>
                    <a:lstStyle/>
                    <a:p>
                      <a:pPr marL="0" marR="0">
                        <a:spcBef>
                          <a:spcPts val="0"/>
                        </a:spcBef>
                        <a:spcAft>
                          <a:spcPts val="0"/>
                        </a:spcAft>
                      </a:pPr>
                      <a:r>
                        <a:rPr lang="en-US" sz="1800" b="0" kern="100" dirty="0">
                          <a:effectLst/>
                        </a:rPr>
                        <a:t>Low Impact Design</a:t>
                      </a:r>
                      <a:endParaRPr lang="en-US" sz="1800" b="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800" kern="100">
                          <a:effectLst/>
                        </a:rPr>
                        <a:t>2 additional units per acre</a:t>
                      </a:r>
                      <a:endParaRPr lang="en-US" sz="18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800" kern="100">
                          <a:effectLst/>
                        </a:rPr>
                        <a:t>0.02 additional FAR</a:t>
                      </a:r>
                      <a:endParaRPr lang="en-US" sz="18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800" kern="100">
                          <a:effectLst/>
                        </a:rPr>
                        <a:t> </a:t>
                      </a:r>
                      <a:endParaRPr lang="en-US" sz="18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800" kern="100">
                          <a:effectLst/>
                        </a:rPr>
                        <a:t> </a:t>
                      </a:r>
                      <a:endParaRPr lang="en-US" sz="18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800" kern="100">
                          <a:effectLst/>
                        </a:rPr>
                        <a:t>Designs shall, at a minimum, manage and capture stormwater runoff, to the maximum extent feasible, in a manner consistent with the integrated management practices (IMPs) as outlined in the City's Low Impact Development Manual.</a:t>
                      </a:r>
                      <a:endParaRPr lang="en-US" sz="18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194130393"/>
                  </a:ext>
                </a:extLst>
              </a:tr>
              <a:tr h="1119190">
                <a:tc>
                  <a:txBody>
                    <a:bodyPr/>
                    <a:lstStyle/>
                    <a:p>
                      <a:pPr marL="0" marR="0">
                        <a:spcBef>
                          <a:spcPts val="0"/>
                        </a:spcBef>
                        <a:spcAft>
                          <a:spcPts val="0"/>
                        </a:spcAft>
                      </a:pPr>
                      <a:r>
                        <a:rPr lang="en-US" sz="1800" b="0" kern="100" dirty="0">
                          <a:effectLst/>
                        </a:rPr>
                        <a:t>Emergency storm shelters in mobile home or RV parks</a:t>
                      </a:r>
                      <a:endParaRPr lang="en-US" sz="1800" b="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800" kern="100">
                          <a:effectLst/>
                        </a:rPr>
                        <a:t>2 additional units per acre</a:t>
                      </a:r>
                      <a:endParaRPr lang="en-US" sz="18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800" kern="100">
                          <a:effectLst/>
                        </a:rPr>
                        <a:t> </a:t>
                      </a:r>
                      <a:endParaRPr lang="en-US" sz="18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800" kern="100">
                          <a:effectLst/>
                        </a:rPr>
                        <a:t> </a:t>
                      </a:r>
                      <a:endParaRPr lang="en-US" sz="18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800" kern="100">
                          <a:effectLst/>
                        </a:rPr>
                        <a:t> </a:t>
                      </a:r>
                      <a:endParaRPr lang="en-US" sz="18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800" kern="100">
                          <a:effectLst/>
                        </a:rPr>
                        <a:t>shelters which meet the design and construction requirements established within the latest “ICC 500 ICC/NSSA Standard for the Design and Construction of Storm Shelters”</a:t>
                      </a:r>
                      <a:endParaRPr lang="en-US" sz="18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260611386"/>
                  </a:ext>
                </a:extLst>
              </a:tr>
              <a:tr h="559595">
                <a:tc>
                  <a:txBody>
                    <a:bodyPr/>
                    <a:lstStyle/>
                    <a:p>
                      <a:pPr marL="0" marR="0">
                        <a:spcBef>
                          <a:spcPts val="0"/>
                        </a:spcBef>
                        <a:spcAft>
                          <a:spcPts val="0"/>
                        </a:spcAft>
                      </a:pPr>
                      <a:r>
                        <a:rPr lang="en-US" sz="1800" b="0" kern="100" dirty="0">
                          <a:effectLst/>
                        </a:rPr>
                        <a:t>Use of living shoreline techniques to prevent shoreline erosion</a:t>
                      </a:r>
                      <a:endParaRPr lang="en-US" sz="1800" b="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800" kern="100">
                          <a:effectLst/>
                        </a:rPr>
                        <a:t> </a:t>
                      </a:r>
                      <a:endParaRPr lang="en-US" sz="18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800" kern="100">
                          <a:effectLst/>
                        </a:rPr>
                        <a:t> </a:t>
                      </a:r>
                      <a:endParaRPr lang="en-US" sz="18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800" kern="100">
                          <a:effectLst/>
                        </a:rPr>
                        <a:t> </a:t>
                      </a:r>
                      <a:endParaRPr lang="en-US" sz="18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800" kern="100">
                          <a:effectLst/>
                        </a:rPr>
                        <a:t>Expedited review </a:t>
                      </a:r>
                      <a:endParaRPr lang="en-US" sz="18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800" kern="100">
                          <a:effectLst/>
                        </a:rPr>
                        <a:t>One or more techniques</a:t>
                      </a:r>
                      <a:endParaRPr lang="en-US" sz="18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224378529"/>
                  </a:ext>
                </a:extLst>
              </a:tr>
              <a:tr h="1398988">
                <a:tc>
                  <a:txBody>
                    <a:bodyPr/>
                    <a:lstStyle/>
                    <a:p>
                      <a:pPr marL="0" marR="0">
                        <a:spcBef>
                          <a:spcPts val="0"/>
                        </a:spcBef>
                        <a:spcAft>
                          <a:spcPts val="0"/>
                        </a:spcAft>
                      </a:pPr>
                      <a:r>
                        <a:rPr lang="en-US" sz="1800" b="0" kern="100" dirty="0">
                          <a:effectLst/>
                        </a:rPr>
                        <a:t>Co-location of Water-Dependent and Water-related Uses</a:t>
                      </a:r>
                      <a:endParaRPr lang="en-US" sz="1800" b="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800" kern="100">
                          <a:effectLst/>
                        </a:rPr>
                        <a:t> </a:t>
                      </a:r>
                      <a:endParaRPr lang="en-US" sz="18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800" kern="100">
                          <a:effectLst/>
                        </a:rPr>
                        <a:t> </a:t>
                      </a:r>
                      <a:endParaRPr lang="en-US" sz="18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800" kern="100">
                          <a:effectLst/>
                        </a:rPr>
                        <a:t> </a:t>
                      </a:r>
                      <a:endParaRPr lang="en-US" sz="18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800" kern="100">
                          <a:effectLst/>
                        </a:rPr>
                        <a:t>Expedited review </a:t>
                      </a:r>
                      <a:endParaRPr lang="en-US" sz="18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800" kern="100">
                          <a:effectLst/>
                        </a:rPr>
                        <a:t>Minimum of 2 water-dependent uses; or 1 water-dependent and 1 water-related uses. Uses must be located within the same structure or provide cross access via a shared pedestrian pathway.</a:t>
                      </a:r>
                      <a:endParaRPr lang="en-US" sz="18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547914952"/>
                  </a:ext>
                </a:extLst>
              </a:tr>
              <a:tr h="1188720">
                <a:tc>
                  <a:txBody>
                    <a:bodyPr/>
                    <a:lstStyle/>
                    <a:p>
                      <a:pPr marL="0" marR="0">
                        <a:spcBef>
                          <a:spcPts val="0"/>
                        </a:spcBef>
                        <a:spcAft>
                          <a:spcPts val="0"/>
                        </a:spcAft>
                      </a:pPr>
                      <a:r>
                        <a:rPr lang="en-US" sz="1800" b="0" kern="100" dirty="0">
                          <a:effectLst/>
                        </a:rPr>
                        <a:t>Green Building certification under one or more of the standards listed in Section 173.026</a:t>
                      </a:r>
                      <a:endParaRPr lang="en-US" sz="1800" b="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800" kern="100">
                          <a:effectLst/>
                        </a:rPr>
                        <a:t> </a:t>
                      </a:r>
                      <a:endParaRPr lang="en-US" sz="18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800" kern="100">
                          <a:effectLst/>
                        </a:rPr>
                        <a:t> </a:t>
                      </a:r>
                      <a:endParaRPr lang="en-US" sz="18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800" kern="100">
                          <a:effectLst/>
                        </a:rPr>
                        <a:t> </a:t>
                      </a:r>
                      <a:endParaRPr lang="en-US" sz="18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800" kern="100">
                          <a:effectLst/>
                        </a:rPr>
                        <a:t>Expedited review</a:t>
                      </a:r>
                    </a:p>
                    <a:p>
                      <a:pPr marL="0" marR="0" algn="ctr">
                        <a:spcBef>
                          <a:spcPts val="0"/>
                        </a:spcBef>
                        <a:spcAft>
                          <a:spcPts val="0"/>
                        </a:spcAft>
                      </a:pPr>
                      <a:r>
                        <a:rPr lang="en-US" sz="1800" kern="100">
                          <a:effectLst/>
                        </a:rPr>
                        <a:t>Promotion signs</a:t>
                      </a:r>
                    </a:p>
                    <a:p>
                      <a:pPr marL="0" marR="0" algn="ctr">
                        <a:spcBef>
                          <a:spcPts val="0"/>
                        </a:spcBef>
                        <a:spcAft>
                          <a:spcPts val="0"/>
                        </a:spcAft>
                      </a:pPr>
                      <a:r>
                        <a:rPr lang="en-US" sz="1800" kern="100">
                          <a:effectLst/>
                        </a:rPr>
                        <a:t>Website promotion</a:t>
                      </a:r>
                    </a:p>
                    <a:p>
                      <a:pPr marL="0" marR="0" algn="ctr">
                        <a:spcBef>
                          <a:spcPts val="0"/>
                        </a:spcBef>
                        <a:spcAft>
                          <a:spcPts val="0"/>
                        </a:spcAft>
                      </a:pPr>
                      <a:r>
                        <a:rPr lang="en-US" sz="1800" kern="100">
                          <a:effectLst/>
                        </a:rPr>
                        <a:t>Building permit fee reduction</a:t>
                      </a:r>
                      <a:endParaRPr lang="en-US" sz="18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800" kern="100" dirty="0">
                          <a:effectLst/>
                        </a:rPr>
                        <a:t> </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677554243"/>
                  </a:ext>
                </a:extLst>
              </a:tr>
            </a:tbl>
          </a:graphicData>
        </a:graphic>
      </p:graphicFrame>
      <p:sp>
        <p:nvSpPr>
          <p:cNvPr id="17" name="TextBox 16">
            <a:extLst>
              <a:ext uri="{FF2B5EF4-FFF2-40B4-BE49-F238E27FC236}">
                <a16:creationId xmlns:a16="http://schemas.microsoft.com/office/drawing/2014/main" id="{A8959FA1-8415-0E56-001F-5D0275749EB5}"/>
              </a:ext>
            </a:extLst>
          </p:cNvPr>
          <p:cNvSpPr txBox="1"/>
          <p:nvPr/>
        </p:nvSpPr>
        <p:spPr>
          <a:xfrm>
            <a:off x="1031915" y="5011690"/>
            <a:ext cx="10972800" cy="461665"/>
          </a:xfrm>
          <a:prstGeom prst="rect">
            <a:avLst/>
          </a:prstGeom>
          <a:noFill/>
        </p:spPr>
        <p:txBody>
          <a:bodyPr wrap="square">
            <a:spAutoFit/>
          </a:bodyPr>
          <a:lstStyle/>
          <a:p>
            <a:r>
              <a:rPr lang="en-US" sz="2400" b="1" dirty="0">
                <a:effectLst/>
                <a:latin typeface="Calibri" panose="020F0502020204030204" pitchFamily="34" charset="0"/>
                <a:ea typeface="Calibri" panose="020F0502020204030204" pitchFamily="34" charset="0"/>
                <a:cs typeface="Times New Roman" panose="02020603050405020304" pitchFamily="18" charset="0"/>
              </a:rPr>
              <a:t>DEVELOPMENT BONUS PROGRAM</a:t>
            </a:r>
            <a:endParaRPr lang="en-US" sz="2400" b="1" dirty="0"/>
          </a:p>
        </p:txBody>
      </p:sp>
      <p:sp>
        <p:nvSpPr>
          <p:cNvPr id="19" name="TextBox 18">
            <a:extLst>
              <a:ext uri="{FF2B5EF4-FFF2-40B4-BE49-F238E27FC236}">
                <a16:creationId xmlns:a16="http://schemas.microsoft.com/office/drawing/2014/main" id="{885876A9-18D2-68F3-9933-6D7915867C1C}"/>
              </a:ext>
            </a:extLst>
          </p:cNvPr>
          <p:cNvSpPr txBox="1"/>
          <p:nvPr/>
        </p:nvSpPr>
        <p:spPr>
          <a:xfrm>
            <a:off x="1031914" y="17799764"/>
            <a:ext cx="10972800" cy="338554"/>
          </a:xfrm>
          <a:prstGeom prst="rect">
            <a:avLst/>
          </a:prstGeom>
          <a:noFill/>
        </p:spPr>
        <p:txBody>
          <a:bodyPr wrap="square">
            <a:spAutoFit/>
          </a:bodyPr>
          <a:lstStyle/>
          <a:p>
            <a:r>
              <a:rPr lang="en-US" sz="1600" dirty="0">
                <a:effectLst/>
                <a:latin typeface="Calibri" panose="020F0502020204030204" pitchFamily="34" charset="0"/>
                <a:ea typeface="Calibri" panose="020F0502020204030204" pitchFamily="34" charset="0"/>
                <a:cs typeface="Times New Roman" panose="02020603050405020304" pitchFamily="18" charset="0"/>
              </a:rPr>
              <a:t>Where the features listed above are already required by Code, they shall be provided without a bonus.</a:t>
            </a:r>
            <a:endParaRPr lang="en-US" sz="1600" dirty="0"/>
          </a:p>
        </p:txBody>
      </p:sp>
    </p:spTree>
    <p:extLst>
      <p:ext uri="{BB962C8B-B14F-4D97-AF65-F5344CB8AC3E}">
        <p14:creationId xmlns:p14="http://schemas.microsoft.com/office/powerpoint/2010/main" val="3810434191"/>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2013 - 2022 Theme</Template>
  <TotalTime>755</TotalTime>
  <Words>19212</Words>
  <Application>Microsoft Office PowerPoint</Application>
  <PresentationFormat>Custom</PresentationFormat>
  <Paragraphs>3230</Paragraphs>
  <Slides>7</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7</vt:i4>
      </vt:variant>
    </vt:vector>
  </HeadingPairs>
  <TitlesOfParts>
    <vt:vector size="15" baseType="lpstr">
      <vt:lpstr>Arial</vt:lpstr>
      <vt:lpstr>Calibri</vt:lpstr>
      <vt:lpstr>Calibri Light</vt:lpstr>
      <vt:lpstr>Cambria</vt:lpstr>
      <vt:lpstr>Geometria</vt:lpstr>
      <vt:lpstr>Open Sans</vt:lpstr>
      <vt:lpstr>Segoe UI</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LEA</dc:creator>
  <cp:lastModifiedBy>LEA</cp:lastModifiedBy>
  <cp:revision>7</cp:revision>
  <dcterms:created xsi:type="dcterms:W3CDTF">2023-09-24T02:19:18Z</dcterms:created>
  <dcterms:modified xsi:type="dcterms:W3CDTF">2023-09-25T16:03:08Z</dcterms:modified>
</cp:coreProperties>
</file>