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83" r:id="rId2"/>
    <p:sldId id="301" r:id="rId3"/>
    <p:sldId id="392" r:id="rId4"/>
    <p:sldId id="397" r:id="rId5"/>
    <p:sldId id="409" r:id="rId6"/>
    <p:sldId id="410" r:id="rId7"/>
    <p:sldId id="412" r:id="rId8"/>
    <p:sldId id="405" r:id="rId9"/>
    <p:sldId id="387" r:id="rId10"/>
    <p:sldId id="393" r:id="rId11"/>
    <p:sldId id="407" r:id="rId12"/>
    <p:sldId id="408" r:id="rId13"/>
    <p:sldId id="420" r:id="rId14"/>
    <p:sldId id="413" r:id="rId15"/>
    <p:sldId id="411" r:id="rId16"/>
    <p:sldId id="440" r:id="rId17"/>
    <p:sldId id="423" r:id="rId18"/>
    <p:sldId id="424" r:id="rId19"/>
    <p:sldId id="425" r:id="rId20"/>
    <p:sldId id="429" r:id="rId21"/>
    <p:sldId id="426" r:id="rId22"/>
    <p:sldId id="422" r:id="rId23"/>
    <p:sldId id="431" r:id="rId24"/>
    <p:sldId id="432" r:id="rId25"/>
    <p:sldId id="433" r:id="rId26"/>
    <p:sldId id="430" r:id="rId27"/>
    <p:sldId id="434" r:id="rId28"/>
    <p:sldId id="428" r:id="rId29"/>
    <p:sldId id="435" r:id="rId30"/>
    <p:sldId id="436" r:id="rId31"/>
    <p:sldId id="437" r:id="rId32"/>
    <p:sldId id="438" r:id="rId33"/>
    <p:sldId id="439" r:id="rId34"/>
    <p:sldId id="421" r:id="rId35"/>
    <p:sldId id="402" r:id="rId36"/>
    <p:sldId id="414" r:id="rId37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Freestyle Script" panose="030804020302050B0404" pitchFamily="66" charset="0"/>
      <p:regular r:id="rId44"/>
    </p:embeddedFont>
    <p:embeddedFont>
      <p:font typeface="Geometria" panose="020B0503020204020204" pitchFamily="34" charset="0"/>
      <p:regular r:id="rId45"/>
      <p:bold r:id="rId46"/>
      <p:italic r:id="rId47"/>
      <p:boldItalic r:id="rId48"/>
    </p:embeddedFont>
    <p:embeddedFont>
      <p:font typeface="Proxima Nova Rg" panose="02000506030000020004" charset="0"/>
      <p:regular r:id="rId49"/>
      <p:bold r:id="rId50"/>
    </p:embeddedFont>
    <p:embeddedFont>
      <p:font typeface="Segoe UI" panose="020B0502040204020203" pitchFamily="34" charset="0"/>
      <p:regular r:id="rId51"/>
      <p:bold r:id="rId52"/>
      <p:italic r:id="rId53"/>
      <p:boldItalic r:id="rId54"/>
    </p:embeddedFont>
    <p:embeddedFont>
      <p:font typeface="Trebuchet MS" panose="020B0603020202020204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A" initials="LEA" lastIdx="4" clrIdx="0">
    <p:extLst>
      <p:ext uri="{19B8F6BF-5375-455C-9EA6-DF929625EA0E}">
        <p15:presenceInfo xmlns:p15="http://schemas.microsoft.com/office/powerpoint/2012/main" userId="LE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2FF"/>
    <a:srgbClr val="E7F4FC"/>
    <a:srgbClr val="E3F3FF"/>
    <a:srgbClr val="AE87C3"/>
    <a:srgbClr val="69CDEA"/>
    <a:srgbClr val="385723"/>
    <a:srgbClr val="70AD47"/>
    <a:srgbClr val="3FD8BC"/>
    <a:srgbClr val="B3D451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9" autoAdjust="0"/>
    <p:restoredTop sz="96247" autoAdjust="0"/>
  </p:normalViewPr>
  <p:slideViewPr>
    <p:cSldViewPr snapToGrid="0">
      <p:cViewPr varScale="1">
        <p:scale>
          <a:sx n="110" d="100"/>
          <a:sy n="110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04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212BDB8-5F0B-2BAD-3882-CEC624ABB8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B1200F-14A4-DB3B-34DB-2C76BF06F04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9553B-E276-4488-82BB-4F37AF90580A}" type="datetimeFigureOut">
              <a:rPr lang="en-US" smtClean="0"/>
              <a:t>9/25/2023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9B0036-5BF5-E33C-626C-B4FF536171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B21D84-71FB-39A5-C47F-E6F13233B8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4D00B-ED0C-4E8E-A692-2C067541F0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750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roxima Nova Rg" panose="02000506030000020004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roxima Nova Rg" panose="02000506030000020004" pitchFamily="50" charset="0"/>
              </a:defRPr>
            </a:lvl1pPr>
          </a:lstStyle>
          <a:p>
            <a:fld id="{EDBD512E-1859-4691-A5BA-AE82466208C0}" type="datetimeFigureOut">
              <a:rPr lang="en-US" smtClean="0"/>
              <a:pPr/>
              <a:t>9/25/2023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roxima Nova Rg" panose="02000506030000020004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roxima Nova Rg" panose="02000506030000020004" pitchFamily="50" charset="0"/>
              </a:defRPr>
            </a:lvl1pPr>
          </a:lstStyle>
          <a:p>
            <a:fld id="{0913401D-32B1-4B88-A39B-D67A8E46B6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586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roxima Nova Rg" panose="02000506030000020004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roxima Nova Rg" panose="02000506030000020004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roxima Nova Rg" panose="02000506030000020004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roxima Nova Rg" panose="02000506030000020004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roxima Nova Rg" panose="02000506030000020004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3401D-32B1-4B88-A39B-D67A8E46B6C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561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3401D-32B1-4B88-A39B-D67A8E46B6C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821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3401D-32B1-4B88-A39B-D67A8E46B6C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000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3401D-32B1-4B88-A39B-D67A8E46B6C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580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3401D-32B1-4B88-A39B-D67A8E46B6C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06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Which of the following is an appropriate definition for a Land Development Code?
https://www.polleverywhere.com/multiple_choice_polls/h9LRdHlx1Y6dWm4Wkhivp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3401D-32B1-4B88-A39B-D67A8E46B6C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08B66C-42DA-0E2E-1B39-183609748C03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60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Which of the following is typically NOT part of a Land Development Code?
https://www.polleverywhere.com/multiple_choice_polls/JiPllwyD9F6NmeMT1I4oB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3401D-32B1-4B88-A39B-D67A8E46B6C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8D758C-ABD5-4651-7448-F179F6B9C4E5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68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3401D-32B1-4B88-A39B-D67A8E46B6C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0751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3401D-32B1-4B88-A39B-D67A8E46B6C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6723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3401D-32B1-4B88-A39B-D67A8E46B6C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721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3401D-32B1-4B88-A39B-D67A8E46B6C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988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3401D-32B1-4B88-A39B-D67A8E46B6C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374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3401D-32B1-4B88-A39B-D67A8E46B6C3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44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3401D-32B1-4B88-A39B-D67A8E46B6C3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363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3401D-32B1-4B88-A39B-D67A8E46B6C3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319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3401D-32B1-4B88-A39B-D67A8E46B6C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217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3401D-32B1-4B88-A39B-D67A8E46B6C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727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3401D-32B1-4B88-A39B-D67A8E46B6C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007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Did you attend one or more of the workshops for Palm Bay 2045 (the latest Comprehensive Plan Update)?
https://www.polleverywhere.com/multiple_choice_polls/wpeHFH6ltKYtXz53hpgPf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3401D-32B1-4B88-A39B-D67A8E46B6C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E84900-BAF4-AC64-56D7-EB062D7D8500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33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What is your level of experience working with Land Development Codes?
https://www.polleverywhere.com/multiple_choice_polls/akC1llW2U2TqCeI48zODc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3401D-32B1-4B88-A39B-D67A8E46B6C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7E4A03-4A21-9B30-1CB3-665CEE333D4A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83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3401D-32B1-4B88-A39B-D67A8E46B6C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413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3401D-32B1-4B88-A39B-D67A8E46B6C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929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8581DBE-D7FD-4B49-95B0-1B000CCD6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65125"/>
            <a:ext cx="12192000" cy="8504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312411C-AED8-437C-BB1E-E3C1D5ED0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8403"/>
            <a:ext cx="12192000" cy="6839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 spc="300">
                <a:solidFill>
                  <a:schemeClr val="bg1"/>
                </a:solidFill>
                <a:latin typeface="Geometria" panose="020B0604020202020204" charset="0"/>
                <a:cs typeface="Geometria" panose="020B0604020202020204" charset="0"/>
              </a:defRPr>
            </a:lvl1pPr>
          </a:lstStyle>
          <a:p>
            <a:r>
              <a:rPr lang="en-US" dirty="0"/>
              <a:t>TITLE COPY TO GO HERE…</a:t>
            </a:r>
          </a:p>
        </p:txBody>
      </p:sp>
    </p:spTree>
    <p:extLst>
      <p:ext uri="{BB962C8B-B14F-4D97-AF65-F5344CB8AC3E}">
        <p14:creationId xmlns:p14="http://schemas.microsoft.com/office/powerpoint/2010/main" val="319138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8581DBE-D7FD-4B49-95B0-1B000CCD6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65125"/>
            <a:ext cx="12192000" cy="8504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312411C-AED8-437C-BB1E-E3C1D5ED0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8403"/>
            <a:ext cx="12192000" cy="6839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 spc="300">
                <a:solidFill>
                  <a:schemeClr val="bg1"/>
                </a:solidFill>
                <a:latin typeface="Geometria" panose="020B0604020202020204" charset="0"/>
                <a:cs typeface="Geometria" panose="020B0604020202020204" charset="0"/>
              </a:defRPr>
            </a:lvl1pPr>
          </a:lstStyle>
          <a:p>
            <a:r>
              <a:rPr lang="en-US" dirty="0"/>
              <a:t>TITLE COPY TO GO HERE…</a:t>
            </a:r>
          </a:p>
        </p:txBody>
      </p:sp>
    </p:spTree>
    <p:extLst>
      <p:ext uri="{BB962C8B-B14F-4D97-AF65-F5344CB8AC3E}">
        <p14:creationId xmlns:p14="http://schemas.microsoft.com/office/powerpoint/2010/main" val="1655239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8581DBE-D7FD-4B49-95B0-1B000CCD6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65125"/>
            <a:ext cx="12192000" cy="85048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C8CB8B-A6E0-4689-A6D4-1FB545778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8403"/>
            <a:ext cx="12192000" cy="6839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 spc="300">
                <a:solidFill>
                  <a:schemeClr val="bg1"/>
                </a:solidFill>
                <a:latin typeface="Geometria" panose="020B0604020202020204" charset="0"/>
                <a:cs typeface="Geometria" panose="020B0604020202020204" charset="0"/>
              </a:defRPr>
            </a:lvl1pPr>
          </a:lstStyle>
          <a:p>
            <a:r>
              <a:rPr lang="en-US" dirty="0"/>
              <a:t>TITLE COPY TO GO HERE…</a:t>
            </a:r>
          </a:p>
        </p:txBody>
      </p:sp>
    </p:spTree>
    <p:extLst>
      <p:ext uri="{BB962C8B-B14F-4D97-AF65-F5344CB8AC3E}">
        <p14:creationId xmlns:p14="http://schemas.microsoft.com/office/powerpoint/2010/main" val="294495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8581DBE-D7FD-4B49-95B0-1B000CCD6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65125"/>
            <a:ext cx="12192000" cy="8504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312411C-AED8-437C-BB1E-E3C1D5ED0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8403"/>
            <a:ext cx="12192000" cy="6839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 spc="300">
                <a:solidFill>
                  <a:schemeClr val="bg1"/>
                </a:solidFill>
                <a:latin typeface="Geometria" panose="020B0604020202020204" charset="0"/>
                <a:cs typeface="Geometria" panose="020B0604020202020204" charset="0"/>
              </a:defRPr>
            </a:lvl1pPr>
          </a:lstStyle>
          <a:p>
            <a:r>
              <a:rPr lang="en-US" dirty="0"/>
              <a:t>TITLE COPY TO GO HERE…</a:t>
            </a:r>
          </a:p>
        </p:txBody>
      </p:sp>
    </p:spTree>
    <p:extLst>
      <p:ext uri="{BB962C8B-B14F-4D97-AF65-F5344CB8AC3E}">
        <p14:creationId xmlns:p14="http://schemas.microsoft.com/office/powerpoint/2010/main" val="1807874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8581DBE-D7FD-4B49-95B0-1B000CCD6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65125"/>
            <a:ext cx="12192000" cy="8504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312411C-AED8-437C-BB1E-E3C1D5ED0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8403"/>
            <a:ext cx="12192000" cy="6839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 spc="300">
                <a:solidFill>
                  <a:schemeClr val="bg1"/>
                </a:solidFill>
                <a:latin typeface="Geometria" panose="020B0604020202020204" charset="0"/>
                <a:cs typeface="Geometria" panose="020B0604020202020204" charset="0"/>
              </a:defRPr>
            </a:lvl1pPr>
          </a:lstStyle>
          <a:p>
            <a:r>
              <a:rPr lang="en-US" dirty="0"/>
              <a:t>TITLE COPY TO GO HERE…</a:t>
            </a:r>
          </a:p>
        </p:txBody>
      </p:sp>
    </p:spTree>
    <p:extLst>
      <p:ext uri="{BB962C8B-B14F-4D97-AF65-F5344CB8AC3E}">
        <p14:creationId xmlns:p14="http://schemas.microsoft.com/office/powerpoint/2010/main" val="3972954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8581DBE-D7FD-4B49-95B0-1B000CCD6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65125"/>
            <a:ext cx="12192000" cy="8504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312411C-AED8-437C-BB1E-E3C1D5ED08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8403"/>
            <a:ext cx="12192000" cy="6839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 spc="300">
                <a:solidFill>
                  <a:schemeClr val="bg1"/>
                </a:solidFill>
                <a:latin typeface="Geometria" panose="020B0604020202020204" charset="0"/>
                <a:cs typeface="Geometria" panose="020B0604020202020204" charset="0"/>
              </a:defRPr>
            </a:lvl1pPr>
          </a:lstStyle>
          <a:p>
            <a:r>
              <a:rPr lang="en-US" dirty="0"/>
              <a:t>TITLE COPY TO GO HERE…</a:t>
            </a:r>
          </a:p>
        </p:txBody>
      </p:sp>
    </p:spTree>
    <p:extLst>
      <p:ext uri="{BB962C8B-B14F-4D97-AF65-F5344CB8AC3E}">
        <p14:creationId xmlns:p14="http://schemas.microsoft.com/office/powerpoint/2010/main" val="233830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341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gradFill flip="none" rotWithShape="1">
          <a:gsLst>
            <a:gs pos="0">
              <a:srgbClr val="B3D451"/>
            </a:gs>
            <a:gs pos="52000">
              <a:srgbClr val="69CDEA"/>
            </a:gs>
            <a:gs pos="100000">
              <a:srgbClr val="225670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094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838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34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50" r:id="rId2"/>
    <p:sldLayoutId id="2147483665" r:id="rId3"/>
    <p:sldLayoutId id="2147483661" r:id="rId4"/>
    <p:sldLayoutId id="2147483683" r:id="rId5"/>
    <p:sldLayoutId id="2147483682" r:id="rId6"/>
    <p:sldLayoutId id="2147483649" r:id="rId7"/>
    <p:sldLayoutId id="2147483662" r:id="rId8"/>
    <p:sldLayoutId id="214748368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569047-C92D-F255-5EDC-C3BDB9030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27" b="-1"/>
          <a:stretch/>
        </p:blipFill>
        <p:spPr bwMode="auto">
          <a:xfrm>
            <a:off x="-2" y="0"/>
            <a:ext cx="12191999" cy="5156244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9FF0A1-A477-467F-B68E-7F0E6D9F3F84}"/>
              </a:ext>
            </a:extLst>
          </p:cNvPr>
          <p:cNvSpPr/>
          <p:nvPr/>
        </p:nvSpPr>
        <p:spPr>
          <a:xfrm>
            <a:off x="-1" y="5171101"/>
            <a:ext cx="12192001" cy="1686900"/>
          </a:xfrm>
          <a:prstGeom prst="rect">
            <a:avLst/>
          </a:prstGeom>
          <a:solidFill>
            <a:srgbClr val="225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roxima Nova Rg" panose="02000506030000020004" pitchFamily="50" charset="0"/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A2C61DEF-40D3-4F4E-BB7C-1A371A36766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838825"/>
            <a:ext cx="1396504" cy="8488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3FA244-2763-4F65-8EF7-FE29771C73F6}"/>
              </a:ext>
            </a:extLst>
          </p:cNvPr>
          <p:cNvSpPr txBox="1"/>
          <p:nvPr/>
        </p:nvSpPr>
        <p:spPr>
          <a:xfrm>
            <a:off x="0" y="5248027"/>
            <a:ext cx="1219199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spc="300" dirty="0">
                <a:solidFill>
                  <a:schemeClr val="bg1"/>
                </a:solidFill>
                <a:latin typeface="Geometria" panose="020B0503020204020204" pitchFamily="34" charset="0"/>
              </a:rPr>
              <a:t>PUBLIC WORKSHOP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5CCEC3-FF8A-1E1F-A246-E0B4A726B81F}"/>
              </a:ext>
            </a:extLst>
          </p:cNvPr>
          <p:cNvSpPr txBox="1"/>
          <p:nvPr/>
        </p:nvSpPr>
        <p:spPr>
          <a:xfrm>
            <a:off x="1" y="5921127"/>
            <a:ext cx="1219199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spc="300" dirty="0">
                <a:solidFill>
                  <a:srgbClr val="B3D451"/>
                </a:solidFill>
                <a:latin typeface="Freestyle Script" panose="030804020302050B0404" pitchFamily="66" charset="0"/>
              </a:rPr>
              <a:t>Tuesday, September 26</a:t>
            </a:r>
            <a:r>
              <a:rPr lang="en-US" sz="4400" b="1" spc="300" baseline="30000" dirty="0">
                <a:solidFill>
                  <a:srgbClr val="B3D451"/>
                </a:solidFill>
                <a:latin typeface="Freestyle Script" panose="030804020302050B0404" pitchFamily="66" charset="0"/>
              </a:rPr>
              <a:t>th</a:t>
            </a:r>
            <a:r>
              <a:rPr lang="en-US" sz="4400" b="1" spc="300" dirty="0">
                <a:solidFill>
                  <a:srgbClr val="B3D451"/>
                </a:solidFill>
                <a:latin typeface="Freestyle Script" panose="030804020302050B0404" pitchFamily="66" charset="0"/>
              </a:rPr>
              <a:t>, 2023</a:t>
            </a:r>
          </a:p>
        </p:txBody>
      </p:sp>
      <p:pic>
        <p:nvPicPr>
          <p:cNvPr id="13" name="Picture 12" descr="A black background with blue and green text&#10;&#10;Description automatically generated">
            <a:extLst>
              <a:ext uri="{FF2B5EF4-FFF2-40B4-BE49-F238E27FC236}">
                <a16:creationId xmlns:a16="http://schemas.microsoft.com/office/drawing/2014/main" id="{422CA493-AA8A-7430-D338-6CBE1A925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604" y="194350"/>
            <a:ext cx="8267698" cy="4886244"/>
          </a:xfrm>
          <a:prstGeom prst="rect">
            <a:avLst/>
          </a:prstGeom>
          <a:effectLst>
            <a:outerShdw dist="38100" dir="2700000" algn="tl" rotWithShape="0">
              <a:schemeClr val="bg1">
                <a:lumMod val="50000"/>
                <a:alpha val="78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0208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A3FCD-E18E-455F-8BD2-5880B1FE6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Geometria" panose="020B0503020204020204" pitchFamily="34" charset="0"/>
              </a:rPr>
              <a:t>PROJECT SCOPE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20CF7-5A20-23DF-5CB3-6DCE32C67510}"/>
              </a:ext>
            </a:extLst>
          </p:cNvPr>
          <p:cNvSpPr/>
          <p:nvPr/>
        </p:nvSpPr>
        <p:spPr>
          <a:xfrm>
            <a:off x="785091" y="6438051"/>
            <a:ext cx="10592954" cy="426027"/>
          </a:xfrm>
          <a:prstGeom prst="rect">
            <a:avLst/>
          </a:prstGeom>
          <a:solidFill>
            <a:srgbClr val="7F7F7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67298A9-D3C1-BB9A-875C-6A2492547814}"/>
              </a:ext>
            </a:extLst>
          </p:cNvPr>
          <p:cNvSpPr/>
          <p:nvPr/>
        </p:nvSpPr>
        <p:spPr>
          <a:xfrm>
            <a:off x="1122559" y="6491840"/>
            <a:ext cx="325275" cy="325275"/>
          </a:xfrm>
          <a:prstGeom prst="ellipse">
            <a:avLst/>
          </a:prstGeom>
          <a:solidFill>
            <a:srgbClr val="69CDE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eometria" panose="020B0503020204020204" pitchFamily="34" charset="0"/>
              </a:rPr>
              <a:t>1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A41E39-42AE-A3DC-DEC5-336A4D03EEBE}"/>
              </a:ext>
            </a:extLst>
          </p:cNvPr>
          <p:cNvSpPr txBox="1">
            <a:spLocks/>
          </p:cNvSpPr>
          <p:nvPr/>
        </p:nvSpPr>
        <p:spPr>
          <a:xfrm>
            <a:off x="941034" y="6438051"/>
            <a:ext cx="3006508" cy="4855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bg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pPr algn="r"/>
            <a:r>
              <a:rPr lang="en-US" sz="2800" b="1" i="1" spc="-100" dirty="0">
                <a:latin typeface="Geometria" panose="020B0503020204020204" pitchFamily="34" charset="0"/>
              </a:rPr>
              <a:t>REORGANIZE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BDFE2B-98D5-82C3-5DD2-1B2DA8BBA4B0}"/>
              </a:ext>
            </a:extLst>
          </p:cNvPr>
          <p:cNvSpPr/>
          <p:nvPr/>
        </p:nvSpPr>
        <p:spPr>
          <a:xfrm>
            <a:off x="4822821" y="6491840"/>
            <a:ext cx="325275" cy="325275"/>
          </a:xfrm>
          <a:prstGeom prst="ellipse">
            <a:avLst/>
          </a:prstGeom>
          <a:solidFill>
            <a:srgbClr val="7F7F7F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Geometria" panose="020B0503020204020204" pitchFamily="34" charset="0"/>
              </a:rPr>
              <a:t>2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2B4EA73-F758-533D-3079-245D5FE65C63}"/>
              </a:ext>
            </a:extLst>
          </p:cNvPr>
          <p:cNvSpPr txBox="1">
            <a:spLocks/>
          </p:cNvSpPr>
          <p:nvPr/>
        </p:nvSpPr>
        <p:spPr>
          <a:xfrm>
            <a:off x="4641296" y="6438051"/>
            <a:ext cx="2712119" cy="4855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bg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pPr algn="r"/>
            <a:r>
              <a:rPr lang="en-US" sz="2800" b="1" i="1" spc="-100" dirty="0">
                <a:solidFill>
                  <a:schemeClr val="bg1">
                    <a:lumMod val="65000"/>
                  </a:schemeClr>
                </a:solidFill>
                <a:latin typeface="Geometria" panose="020B0503020204020204" pitchFamily="34" charset="0"/>
              </a:rPr>
              <a:t>IMPLEMENT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91045AE-2FB7-1A05-3E3B-4F9E92A6F473}"/>
              </a:ext>
            </a:extLst>
          </p:cNvPr>
          <p:cNvSpPr/>
          <p:nvPr/>
        </p:nvSpPr>
        <p:spPr>
          <a:xfrm>
            <a:off x="8747006" y="6491840"/>
            <a:ext cx="325275" cy="325275"/>
          </a:xfrm>
          <a:prstGeom prst="ellipse">
            <a:avLst/>
          </a:prstGeom>
          <a:solidFill>
            <a:srgbClr val="7F7F7F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Geometria" panose="020B0503020204020204" pitchFamily="34" charset="0"/>
              </a:rPr>
              <a:t>3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FD7BBC7-B615-75B2-56E0-BD6E5F721F3E}"/>
              </a:ext>
            </a:extLst>
          </p:cNvPr>
          <p:cNvSpPr txBox="1">
            <a:spLocks/>
          </p:cNvSpPr>
          <p:nvPr/>
        </p:nvSpPr>
        <p:spPr>
          <a:xfrm>
            <a:off x="8565482" y="6438051"/>
            <a:ext cx="2138378" cy="4855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bg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pPr algn="r"/>
            <a:r>
              <a:rPr lang="en-US" sz="2800" b="1" i="1" spc="-100" dirty="0">
                <a:solidFill>
                  <a:schemeClr val="bg1">
                    <a:lumMod val="65000"/>
                  </a:schemeClr>
                </a:solidFill>
                <a:latin typeface="Geometria" panose="020B0503020204020204" pitchFamily="34" charset="0"/>
              </a:rPr>
              <a:t>UPDATE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CAB6A4-55A9-EBFE-5A78-A6E3BE22BCB7}"/>
              </a:ext>
            </a:extLst>
          </p:cNvPr>
          <p:cNvSpPr txBox="1"/>
          <p:nvPr/>
        </p:nvSpPr>
        <p:spPr>
          <a:xfrm>
            <a:off x="785091" y="2032680"/>
            <a:ext cx="4672280" cy="39908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tabLst>
                <a:tab pos="625475" algn="l"/>
              </a:tabLst>
            </a:pPr>
            <a:r>
              <a:rPr lang="en-US" sz="1600" dirty="0">
                <a:latin typeface="Geometria" panose="020B0503020204020204" pitchFamily="34" charset="0"/>
              </a:rPr>
              <a:t>169. 	Land Development Code</a:t>
            </a:r>
          </a:p>
          <a:p>
            <a:pPr>
              <a:lnSpc>
                <a:spcPts val="1600"/>
              </a:lnSpc>
              <a:tabLst>
                <a:tab pos="625475" algn="l"/>
              </a:tabLst>
            </a:pPr>
            <a:r>
              <a:rPr lang="en-US" sz="1600" dirty="0">
                <a:latin typeface="Geometria" panose="020B0503020204020204" pitchFamily="34" charset="0"/>
              </a:rPr>
              <a:t>170. 	Construction Codes and Regulations</a:t>
            </a:r>
          </a:p>
          <a:p>
            <a:pPr>
              <a:lnSpc>
                <a:spcPts val="1600"/>
              </a:lnSpc>
              <a:tabLst>
                <a:tab pos="625475" algn="l"/>
              </a:tabLst>
            </a:pPr>
            <a:r>
              <a:rPr lang="en-US" sz="1600" dirty="0">
                <a:latin typeface="Geometria" panose="020B0503020204020204" pitchFamily="34" charset="0"/>
              </a:rPr>
              <a:t>171. 	Fair Share Impact Fees</a:t>
            </a:r>
          </a:p>
          <a:p>
            <a:pPr>
              <a:lnSpc>
                <a:spcPts val="1600"/>
              </a:lnSpc>
              <a:tabLst>
                <a:tab pos="625475" algn="l"/>
              </a:tabLst>
            </a:pPr>
            <a:r>
              <a:rPr lang="en-US" sz="1600" dirty="0">
                <a:latin typeface="Geometria" panose="020B0503020204020204" pitchFamily="34" charset="0"/>
              </a:rPr>
              <a:t>172. 	Environmental Regulations</a:t>
            </a:r>
          </a:p>
          <a:p>
            <a:pPr>
              <a:lnSpc>
                <a:spcPts val="1600"/>
              </a:lnSpc>
              <a:tabLst>
                <a:tab pos="625475" algn="l"/>
              </a:tabLst>
            </a:pPr>
            <a:r>
              <a:rPr lang="en-US" sz="1600" dirty="0">
                <a:latin typeface="Geometria" panose="020B0503020204020204" pitchFamily="34" charset="0"/>
              </a:rPr>
              <a:t>173. 	Adult Entertainment Code</a:t>
            </a:r>
          </a:p>
          <a:p>
            <a:pPr>
              <a:lnSpc>
                <a:spcPts val="1600"/>
              </a:lnSpc>
              <a:tabLst>
                <a:tab pos="625475" algn="l"/>
              </a:tabLst>
            </a:pPr>
            <a:r>
              <a:rPr lang="en-US" sz="1600" dirty="0">
                <a:latin typeface="Geometria" panose="020B0503020204020204" pitchFamily="34" charset="0"/>
              </a:rPr>
              <a:t>174. 	Floodplain &amp; Stormwater Management</a:t>
            </a:r>
          </a:p>
          <a:p>
            <a:pPr>
              <a:lnSpc>
                <a:spcPts val="1600"/>
              </a:lnSpc>
              <a:tabLst>
                <a:tab pos="625475" algn="l"/>
              </a:tabLst>
            </a:pPr>
            <a:r>
              <a:rPr lang="en-US" sz="1600" dirty="0">
                <a:latin typeface="Geometria" panose="020B0503020204020204" pitchFamily="34" charset="0"/>
              </a:rPr>
              <a:t>175. 	Mining/Excavation Operations</a:t>
            </a:r>
          </a:p>
          <a:p>
            <a:pPr>
              <a:lnSpc>
                <a:spcPts val="1600"/>
              </a:lnSpc>
              <a:tabLst>
                <a:tab pos="625475" algn="l"/>
              </a:tabLst>
            </a:pPr>
            <a:r>
              <a:rPr lang="en-US" sz="1600" dirty="0">
                <a:latin typeface="Geometria" panose="020B0503020204020204" pitchFamily="34" charset="0"/>
              </a:rPr>
              <a:t>176. 	Fuel Storage Tank Systems</a:t>
            </a:r>
          </a:p>
          <a:p>
            <a:pPr>
              <a:lnSpc>
                <a:spcPts val="1600"/>
              </a:lnSpc>
              <a:tabLst>
                <a:tab pos="625475" algn="l"/>
              </a:tabLst>
            </a:pPr>
            <a:r>
              <a:rPr lang="en-US" sz="1600" dirty="0">
                <a:latin typeface="Geometria" panose="020B0503020204020204" pitchFamily="34" charset="0"/>
              </a:rPr>
              <a:t>177. 	Fire Prevention and Protection</a:t>
            </a:r>
          </a:p>
          <a:p>
            <a:pPr>
              <a:lnSpc>
                <a:spcPts val="1600"/>
              </a:lnSpc>
              <a:tabLst>
                <a:tab pos="625475" algn="l"/>
              </a:tabLst>
            </a:pPr>
            <a:r>
              <a:rPr lang="en-US" sz="1600" dirty="0">
                <a:latin typeface="Geometria" panose="020B0503020204020204" pitchFamily="34" charset="0"/>
              </a:rPr>
              <a:t>178. 	Signs</a:t>
            </a:r>
          </a:p>
          <a:p>
            <a:pPr>
              <a:lnSpc>
                <a:spcPts val="1600"/>
              </a:lnSpc>
              <a:tabLst>
                <a:tab pos="625475" algn="l"/>
              </a:tabLst>
            </a:pPr>
            <a:r>
              <a:rPr lang="en-US" sz="1600" dirty="0">
                <a:latin typeface="Geometria" panose="020B0503020204020204" pitchFamily="34" charset="0"/>
              </a:rPr>
              <a:t>179. 	Streets and Other Rights of Way</a:t>
            </a:r>
          </a:p>
          <a:p>
            <a:pPr>
              <a:lnSpc>
                <a:spcPts val="1600"/>
              </a:lnSpc>
              <a:tabLst>
                <a:tab pos="625475" algn="l"/>
              </a:tabLst>
            </a:pPr>
            <a:r>
              <a:rPr lang="en-US" sz="1600" dirty="0">
                <a:latin typeface="Geometria" panose="020B0503020204020204" pitchFamily="34" charset="0"/>
              </a:rPr>
              <a:t>180. 	Trees and Shrubbery; Landscaping</a:t>
            </a:r>
          </a:p>
          <a:p>
            <a:pPr>
              <a:lnSpc>
                <a:spcPts val="1600"/>
              </a:lnSpc>
              <a:tabLst>
                <a:tab pos="625475" algn="l"/>
              </a:tabLst>
            </a:pPr>
            <a:r>
              <a:rPr lang="en-US" sz="1600" dirty="0">
                <a:latin typeface="Geometria" panose="020B0503020204020204" pitchFamily="34" charset="0"/>
              </a:rPr>
              <a:t>181. 	Water Systems</a:t>
            </a:r>
          </a:p>
          <a:p>
            <a:pPr>
              <a:lnSpc>
                <a:spcPts val="1600"/>
              </a:lnSpc>
              <a:tabLst>
                <a:tab pos="625475" algn="l"/>
              </a:tabLst>
            </a:pPr>
            <a:r>
              <a:rPr lang="en-US" sz="1600" dirty="0">
                <a:latin typeface="Geometria" panose="020B0503020204020204" pitchFamily="34" charset="0"/>
              </a:rPr>
              <a:t>182. 	Public Improvements</a:t>
            </a:r>
          </a:p>
          <a:p>
            <a:pPr>
              <a:lnSpc>
                <a:spcPts val="1600"/>
              </a:lnSpc>
              <a:tabLst>
                <a:tab pos="625475" algn="l"/>
              </a:tabLst>
            </a:pPr>
            <a:r>
              <a:rPr lang="en-US" sz="1600" dirty="0">
                <a:latin typeface="Geometria" panose="020B0503020204020204" pitchFamily="34" charset="0"/>
              </a:rPr>
              <a:t>183. 	Comprehensive Plan Regulations</a:t>
            </a:r>
          </a:p>
          <a:p>
            <a:pPr>
              <a:lnSpc>
                <a:spcPts val="1600"/>
              </a:lnSpc>
              <a:tabLst>
                <a:tab pos="625475" algn="l"/>
              </a:tabLst>
            </a:pPr>
            <a:r>
              <a:rPr lang="en-US" sz="1600" dirty="0">
                <a:latin typeface="Geometria" panose="020B0503020204020204" pitchFamily="34" charset="0"/>
              </a:rPr>
              <a:t>184. 	Subdivisions</a:t>
            </a:r>
          </a:p>
          <a:p>
            <a:pPr>
              <a:lnSpc>
                <a:spcPts val="1600"/>
              </a:lnSpc>
              <a:tabLst>
                <a:tab pos="625475" algn="l"/>
              </a:tabLst>
            </a:pPr>
            <a:r>
              <a:rPr lang="en-US" sz="1600" dirty="0">
                <a:latin typeface="Geometria" panose="020B0503020204020204" pitchFamily="34" charset="0"/>
              </a:rPr>
              <a:t>185. 	Zoning Code</a:t>
            </a:r>
          </a:p>
          <a:p>
            <a:pPr>
              <a:lnSpc>
                <a:spcPts val="1600"/>
              </a:lnSpc>
              <a:tabLst>
                <a:tab pos="625475" algn="l"/>
              </a:tabLst>
            </a:pPr>
            <a:r>
              <a:rPr lang="en-US" sz="1600" dirty="0">
                <a:latin typeface="Geometria" panose="020B0503020204020204" pitchFamily="34" charset="0"/>
              </a:rPr>
              <a:t>186. 	Communication Towers and Facilities</a:t>
            </a:r>
          </a:p>
          <a:p>
            <a:pPr>
              <a:lnSpc>
                <a:spcPts val="1600"/>
              </a:lnSpc>
              <a:tabLst>
                <a:tab pos="625475" algn="l"/>
              </a:tabLst>
            </a:pPr>
            <a:r>
              <a:rPr lang="en-US" sz="1600" dirty="0">
                <a:latin typeface="Geometria" panose="020B0503020204020204" pitchFamily="34" charset="0"/>
              </a:rPr>
              <a:t>187. 	Administrative Moratoria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731567-DF0A-0C0E-5CE7-DF1C08E3CEC0}"/>
              </a:ext>
            </a:extLst>
          </p:cNvPr>
          <p:cNvGrpSpPr/>
          <p:nvPr/>
        </p:nvGrpSpPr>
        <p:grpSpPr>
          <a:xfrm>
            <a:off x="5747657" y="1478557"/>
            <a:ext cx="5630388" cy="3121467"/>
            <a:chOff x="5747657" y="1478557"/>
            <a:chExt cx="5630388" cy="312146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306F3E-ADC1-95E6-9E7C-A49AD2F98FEF}"/>
                </a:ext>
              </a:extLst>
            </p:cNvPr>
            <p:cNvSpPr txBox="1"/>
            <p:nvPr/>
          </p:nvSpPr>
          <p:spPr>
            <a:xfrm>
              <a:off x="5747657" y="2045479"/>
              <a:ext cx="5630388" cy="255454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tabLst>
                  <a:tab pos="573088" algn="l"/>
                </a:tabLst>
              </a:pPr>
              <a:r>
                <a:rPr lang="en-US" sz="1600" dirty="0">
                  <a:latin typeface="Geometria" panose="020B0503020204020204" pitchFamily="34" charset="0"/>
                </a:rPr>
                <a:t>170. 	General Provisions</a:t>
              </a:r>
            </a:p>
            <a:p>
              <a:pPr>
                <a:tabLst>
                  <a:tab pos="573088" algn="l"/>
                </a:tabLst>
              </a:pPr>
              <a:r>
                <a:rPr lang="en-US" sz="1600" dirty="0">
                  <a:latin typeface="Geometria" panose="020B0503020204020204" pitchFamily="34" charset="0"/>
                </a:rPr>
                <a:t>171. 	Definitions</a:t>
              </a:r>
            </a:p>
            <a:p>
              <a:pPr>
                <a:tabLst>
                  <a:tab pos="573088" algn="l"/>
                </a:tabLst>
              </a:pPr>
              <a:r>
                <a:rPr lang="en-US" sz="1600" dirty="0">
                  <a:latin typeface="Geometria" panose="020B0503020204020204" pitchFamily="34" charset="0"/>
                </a:rPr>
                <a:t>172. 	Development Review Process</a:t>
              </a:r>
            </a:p>
            <a:p>
              <a:pPr marL="342900" indent="-342900">
                <a:buAutoNum type="arabicPeriod" startAt="173"/>
                <a:tabLst>
                  <a:tab pos="573088" algn="l"/>
                </a:tabLst>
              </a:pPr>
              <a:r>
                <a:rPr lang="en-US" sz="1600" dirty="0">
                  <a:latin typeface="Geometria" panose="020B0503020204020204" pitchFamily="34" charset="0"/>
                </a:rPr>
                <a:t> 	Zoning</a:t>
              </a:r>
            </a:p>
            <a:p>
              <a:pPr marL="342900" indent="-342900">
                <a:buAutoNum type="arabicPeriod" startAt="173"/>
                <a:tabLst>
                  <a:tab pos="573088" algn="l"/>
                </a:tabLst>
              </a:pPr>
              <a:r>
                <a:rPr lang="en-US" sz="1600" dirty="0">
                  <a:latin typeface="Geometria" panose="020B0503020204020204" pitchFamily="34" charset="0"/>
                </a:rPr>
                <a:t> 	Accessory, Temporary and Permanent Uses</a:t>
              </a:r>
            </a:p>
            <a:p>
              <a:pPr marL="342900" indent="-342900">
                <a:buAutoNum type="arabicPeriod" startAt="173"/>
                <a:tabLst>
                  <a:tab pos="573088" algn="l"/>
                </a:tabLst>
              </a:pPr>
              <a:r>
                <a:rPr lang="en-US" sz="1600" dirty="0">
                  <a:latin typeface="Geometria" panose="020B0503020204020204" pitchFamily="34" charset="0"/>
                </a:rPr>
                <a:t> 	Tree Protection, Landscaping, and Buffering</a:t>
              </a:r>
            </a:p>
            <a:p>
              <a:pPr marL="342900" indent="-342900">
                <a:buAutoNum type="arabicPeriod" startAt="173"/>
                <a:tabLst>
                  <a:tab pos="573088" algn="l"/>
                </a:tabLst>
              </a:pPr>
              <a:r>
                <a:rPr lang="en-US" sz="1600" dirty="0">
                  <a:latin typeface="Geometria" panose="020B0503020204020204" pitchFamily="34" charset="0"/>
                </a:rPr>
                <a:t> 	Streets, Parking, and Loading</a:t>
              </a:r>
            </a:p>
            <a:p>
              <a:pPr marL="342900" indent="-342900">
                <a:buAutoNum type="arabicPeriod" startAt="173"/>
                <a:tabLst>
                  <a:tab pos="573088" algn="l"/>
                </a:tabLst>
              </a:pPr>
              <a:r>
                <a:rPr lang="en-US" sz="1600" dirty="0">
                  <a:latin typeface="Geometria" panose="020B0503020204020204" pitchFamily="34" charset="0"/>
                </a:rPr>
                <a:t> 	Subdivision, Site, and Building Design</a:t>
              </a:r>
            </a:p>
            <a:p>
              <a:pPr marL="342900" indent="-342900">
                <a:buAutoNum type="arabicPeriod" startAt="178"/>
                <a:tabLst>
                  <a:tab pos="573088" algn="l"/>
                </a:tabLst>
              </a:pPr>
              <a:r>
                <a:rPr lang="en-US" sz="1600" dirty="0">
                  <a:latin typeface="Geometria" panose="020B0503020204020204" pitchFamily="34" charset="0"/>
                </a:rPr>
                <a:t> 	Signs</a:t>
              </a:r>
            </a:p>
            <a:p>
              <a:pPr marL="342900" indent="-342900">
                <a:buAutoNum type="arabicPeriod" startAt="178"/>
                <a:tabLst>
                  <a:tab pos="573088" algn="l"/>
                </a:tabLst>
              </a:pPr>
              <a:r>
                <a:rPr lang="en-US" sz="1600" dirty="0">
                  <a:latin typeface="Geometria" panose="020B0503020204020204" pitchFamily="34" charset="0"/>
                </a:rPr>
                <a:t> 	Natural Resources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987F1E-853D-4D68-AF9A-96CA9D14FB3D}"/>
                </a:ext>
              </a:extLst>
            </p:cNvPr>
            <p:cNvSpPr txBox="1"/>
            <p:nvPr/>
          </p:nvSpPr>
          <p:spPr>
            <a:xfrm>
              <a:off x="5748170" y="1478557"/>
              <a:ext cx="517993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latin typeface="Geometria" panose="020B0503020204020204" pitchFamily="34" charset="0"/>
                </a:rPr>
                <a:t>PROPOSED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ECC0B19-7DD6-83B2-AF9D-F6F021A98784}"/>
              </a:ext>
            </a:extLst>
          </p:cNvPr>
          <p:cNvSpPr txBox="1"/>
          <p:nvPr/>
        </p:nvSpPr>
        <p:spPr>
          <a:xfrm>
            <a:off x="785091" y="1447905"/>
            <a:ext cx="51799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Geometria" panose="020B0503020204020204" pitchFamily="34" charset="0"/>
              </a:rPr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338247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A3FCD-E18E-455F-8BD2-5880B1FE6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Geometria" panose="020B0503020204020204" pitchFamily="34" charset="0"/>
              </a:rPr>
              <a:t>PROJECT SCOPE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022AA6-D4E3-C91F-40A7-9998D43A2A9C}"/>
              </a:ext>
            </a:extLst>
          </p:cNvPr>
          <p:cNvSpPr/>
          <p:nvPr/>
        </p:nvSpPr>
        <p:spPr>
          <a:xfrm>
            <a:off x="785091" y="6438051"/>
            <a:ext cx="10592954" cy="426027"/>
          </a:xfrm>
          <a:prstGeom prst="rect">
            <a:avLst/>
          </a:prstGeom>
          <a:solidFill>
            <a:srgbClr val="7F7F7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7AB61B4-E341-9BED-5449-6EFEA072B209}"/>
              </a:ext>
            </a:extLst>
          </p:cNvPr>
          <p:cNvSpPr/>
          <p:nvPr/>
        </p:nvSpPr>
        <p:spPr>
          <a:xfrm>
            <a:off x="1122559" y="6491840"/>
            <a:ext cx="325275" cy="325275"/>
          </a:xfrm>
          <a:prstGeom prst="ellipse">
            <a:avLst/>
          </a:prstGeom>
          <a:solidFill>
            <a:srgbClr val="7F7F7F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Geometria" panose="020B0503020204020204" pitchFamily="34" charset="0"/>
              </a:rPr>
              <a:t>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C41378-8FCC-E325-C310-9F1FF04FD46A}"/>
              </a:ext>
            </a:extLst>
          </p:cNvPr>
          <p:cNvSpPr txBox="1">
            <a:spLocks/>
          </p:cNvSpPr>
          <p:nvPr/>
        </p:nvSpPr>
        <p:spPr>
          <a:xfrm>
            <a:off x="941034" y="6438051"/>
            <a:ext cx="3006508" cy="485538"/>
          </a:xfrm>
          <a:prstGeom prst="rect">
            <a:avLst/>
          </a:prstGeom>
        </p:spPr>
        <p:txBody>
          <a:bodyPr anchor="b">
            <a:normAutofit/>
          </a:bodyPr>
          <a:lstStyle>
            <a:defPPr>
              <a:defRPr lang="en-US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2800" b="1" i="1" spc="-100">
                <a:solidFill>
                  <a:schemeClr val="bg1">
                    <a:lumMod val="65000"/>
                  </a:schemeClr>
                </a:solidFill>
                <a:latin typeface="Geometria" panose="020B0503020204020204" pitchFamily="34" charset="0"/>
                <a:ea typeface="+mj-ea"/>
                <a:cs typeface="Gotham Book" pitchFamily="50" charset="0"/>
              </a:defRPr>
            </a:lvl1pPr>
          </a:lstStyle>
          <a:p>
            <a:r>
              <a:rPr lang="en-US" dirty="0"/>
              <a:t>REORGANIZE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D6728E7-6CF8-6AEE-55B8-59935271D2A8}"/>
              </a:ext>
            </a:extLst>
          </p:cNvPr>
          <p:cNvSpPr/>
          <p:nvPr/>
        </p:nvSpPr>
        <p:spPr>
          <a:xfrm>
            <a:off x="4822821" y="6491840"/>
            <a:ext cx="325275" cy="325275"/>
          </a:xfrm>
          <a:prstGeom prst="ellipse">
            <a:avLst/>
          </a:prstGeom>
          <a:solidFill>
            <a:srgbClr val="69CDE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eometria" panose="020B0503020204020204" pitchFamily="34" charset="0"/>
              </a:rPr>
              <a:t>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D4ABBD-7BF8-55F8-292C-0AFE703C2EE7}"/>
              </a:ext>
            </a:extLst>
          </p:cNvPr>
          <p:cNvSpPr txBox="1">
            <a:spLocks/>
          </p:cNvSpPr>
          <p:nvPr/>
        </p:nvSpPr>
        <p:spPr>
          <a:xfrm>
            <a:off x="4641296" y="6438051"/>
            <a:ext cx="2712119" cy="485538"/>
          </a:xfrm>
          <a:prstGeom prst="rect">
            <a:avLst/>
          </a:prstGeom>
        </p:spPr>
        <p:txBody>
          <a:bodyPr anchor="b">
            <a:normAutofit/>
          </a:bodyPr>
          <a:lstStyle>
            <a:defPPr>
              <a:defRPr lang="en-US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2800" b="1" i="1" spc="-100">
                <a:solidFill>
                  <a:schemeClr val="bg1"/>
                </a:solidFill>
                <a:latin typeface="Geometria" panose="020B0503020204020204" pitchFamily="34" charset="0"/>
                <a:ea typeface="+mj-ea"/>
                <a:cs typeface="Gotham Book" pitchFamily="50" charset="0"/>
              </a:defRPr>
            </a:lvl1pPr>
          </a:lstStyle>
          <a:p>
            <a:r>
              <a:rPr lang="en-US" dirty="0"/>
              <a:t>IMPLEMENT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DC37A70-F302-9864-65C9-9534842B9113}"/>
              </a:ext>
            </a:extLst>
          </p:cNvPr>
          <p:cNvSpPr/>
          <p:nvPr/>
        </p:nvSpPr>
        <p:spPr>
          <a:xfrm>
            <a:off x="8747006" y="6491840"/>
            <a:ext cx="325275" cy="325275"/>
          </a:xfrm>
          <a:prstGeom prst="ellipse">
            <a:avLst/>
          </a:prstGeom>
          <a:solidFill>
            <a:srgbClr val="7F7F7F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Geometria" panose="020B0503020204020204" pitchFamily="34" charset="0"/>
              </a:rPr>
              <a:t>3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246114B-65E1-90F3-A6F7-5FF0BC63DEB4}"/>
              </a:ext>
            </a:extLst>
          </p:cNvPr>
          <p:cNvSpPr txBox="1">
            <a:spLocks/>
          </p:cNvSpPr>
          <p:nvPr/>
        </p:nvSpPr>
        <p:spPr>
          <a:xfrm>
            <a:off x="8565482" y="6438051"/>
            <a:ext cx="2138378" cy="4855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bg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pPr algn="r"/>
            <a:r>
              <a:rPr lang="en-US" sz="2800" b="1" i="1" spc="-100" dirty="0">
                <a:solidFill>
                  <a:schemeClr val="bg1">
                    <a:lumMod val="65000"/>
                  </a:schemeClr>
                </a:solidFill>
                <a:latin typeface="Geometria" panose="020B0503020204020204" pitchFamily="34" charset="0"/>
              </a:rPr>
              <a:t>UPDATE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BE142F-3825-6068-2DFE-A872CCDB6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63" y="1782044"/>
            <a:ext cx="2976058" cy="386310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9AB3A6-F278-13D1-3BD3-EBD443BBC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317" y="1427913"/>
            <a:ext cx="8012176" cy="471456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8212411-5D2F-7A61-1F59-C6849FF04B7A}"/>
              </a:ext>
            </a:extLst>
          </p:cNvPr>
          <p:cNvGrpSpPr/>
          <p:nvPr/>
        </p:nvGrpSpPr>
        <p:grpSpPr>
          <a:xfrm>
            <a:off x="727722" y="1296076"/>
            <a:ext cx="10955771" cy="3696838"/>
            <a:chOff x="727722" y="1296076"/>
            <a:chExt cx="10955771" cy="369683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B8B5ECD-995B-9FA7-9925-EBF305214E0A}"/>
                </a:ext>
              </a:extLst>
            </p:cNvPr>
            <p:cNvSpPr/>
            <p:nvPr/>
          </p:nvSpPr>
          <p:spPr>
            <a:xfrm>
              <a:off x="3671317" y="4659086"/>
              <a:ext cx="8012176" cy="333828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EFF4B0A-602E-9B94-7039-5C6ED73EAA2A}"/>
                </a:ext>
              </a:extLst>
            </p:cNvPr>
            <p:cNvCxnSpPr/>
            <p:nvPr/>
          </p:nvCxnSpPr>
          <p:spPr>
            <a:xfrm>
              <a:off x="785091" y="3678660"/>
              <a:ext cx="2886226" cy="131425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767F21E-A6ED-541A-DC64-120B17014AA0}"/>
                </a:ext>
              </a:extLst>
            </p:cNvPr>
            <p:cNvCxnSpPr>
              <a:cxnSpLocks/>
            </p:cNvCxnSpPr>
            <p:nvPr/>
          </p:nvCxnSpPr>
          <p:spPr>
            <a:xfrm>
              <a:off x="11257148" y="1349117"/>
              <a:ext cx="426345" cy="330996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 descr="A white and orange box with black text&#10;&#10;Description automatically generated">
              <a:extLst>
                <a:ext uri="{FF2B5EF4-FFF2-40B4-BE49-F238E27FC236}">
                  <a16:creationId xmlns:a16="http://schemas.microsoft.com/office/drawing/2014/main" id="{B8E81A51-D326-B592-2F87-098984A18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22" y="1296076"/>
              <a:ext cx="10679187" cy="2524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663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A3FCD-E18E-455F-8BD2-5880B1FE6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Geometria" panose="020B0503020204020204" pitchFamily="34" charset="0"/>
              </a:rPr>
              <a:t>PROJECT SCOPE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022AA6-D4E3-C91F-40A7-9998D43A2A9C}"/>
              </a:ext>
            </a:extLst>
          </p:cNvPr>
          <p:cNvSpPr/>
          <p:nvPr/>
        </p:nvSpPr>
        <p:spPr>
          <a:xfrm>
            <a:off x="785091" y="6438051"/>
            <a:ext cx="10592954" cy="426027"/>
          </a:xfrm>
          <a:prstGeom prst="rect">
            <a:avLst/>
          </a:prstGeom>
          <a:solidFill>
            <a:srgbClr val="7F7F7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7AB61B4-E341-9BED-5449-6EFEA072B209}"/>
              </a:ext>
            </a:extLst>
          </p:cNvPr>
          <p:cNvSpPr/>
          <p:nvPr/>
        </p:nvSpPr>
        <p:spPr>
          <a:xfrm>
            <a:off x="1122559" y="6491840"/>
            <a:ext cx="325275" cy="325275"/>
          </a:xfrm>
          <a:prstGeom prst="ellipse">
            <a:avLst/>
          </a:prstGeom>
          <a:solidFill>
            <a:srgbClr val="7F7F7F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Geometria" panose="020B0503020204020204" pitchFamily="34" charset="0"/>
              </a:rPr>
              <a:t>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C41378-8FCC-E325-C310-9F1FF04FD46A}"/>
              </a:ext>
            </a:extLst>
          </p:cNvPr>
          <p:cNvSpPr txBox="1">
            <a:spLocks/>
          </p:cNvSpPr>
          <p:nvPr/>
        </p:nvSpPr>
        <p:spPr>
          <a:xfrm>
            <a:off x="941034" y="6438051"/>
            <a:ext cx="3006508" cy="485538"/>
          </a:xfrm>
          <a:prstGeom prst="rect">
            <a:avLst/>
          </a:prstGeom>
        </p:spPr>
        <p:txBody>
          <a:bodyPr anchor="b">
            <a:normAutofit/>
          </a:bodyPr>
          <a:lstStyle>
            <a:defPPr>
              <a:defRPr lang="en-US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2800" b="1" i="1" spc="-100">
                <a:solidFill>
                  <a:schemeClr val="bg1">
                    <a:lumMod val="65000"/>
                  </a:schemeClr>
                </a:solidFill>
                <a:latin typeface="Geometria" panose="020B0503020204020204" pitchFamily="34" charset="0"/>
                <a:ea typeface="+mj-ea"/>
                <a:cs typeface="Gotham Book" pitchFamily="50" charset="0"/>
              </a:defRPr>
            </a:lvl1pPr>
          </a:lstStyle>
          <a:p>
            <a:r>
              <a:rPr lang="en-US" dirty="0"/>
              <a:t>REORGANIZE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D6728E7-6CF8-6AEE-55B8-59935271D2A8}"/>
              </a:ext>
            </a:extLst>
          </p:cNvPr>
          <p:cNvSpPr/>
          <p:nvPr/>
        </p:nvSpPr>
        <p:spPr>
          <a:xfrm>
            <a:off x="4822821" y="6491840"/>
            <a:ext cx="325275" cy="325275"/>
          </a:xfrm>
          <a:prstGeom prst="ellipse">
            <a:avLst/>
          </a:prstGeom>
          <a:solidFill>
            <a:srgbClr val="7F7F7F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Geometria" panose="020B0503020204020204" pitchFamily="34" charset="0"/>
              </a:rPr>
              <a:t>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D4ABBD-7BF8-55F8-292C-0AFE703C2EE7}"/>
              </a:ext>
            </a:extLst>
          </p:cNvPr>
          <p:cNvSpPr txBox="1">
            <a:spLocks/>
          </p:cNvSpPr>
          <p:nvPr/>
        </p:nvSpPr>
        <p:spPr>
          <a:xfrm>
            <a:off x="4641296" y="6438051"/>
            <a:ext cx="2712119" cy="485538"/>
          </a:xfrm>
          <a:prstGeom prst="rect">
            <a:avLst/>
          </a:prstGeom>
        </p:spPr>
        <p:txBody>
          <a:bodyPr anchor="b">
            <a:normAutofit/>
          </a:bodyPr>
          <a:lstStyle>
            <a:defPPr>
              <a:defRPr lang="en-US"/>
            </a:defPPr>
            <a:lvl1pPr algn="r">
              <a:lnSpc>
                <a:spcPct val="90000"/>
              </a:lnSpc>
              <a:spcBef>
                <a:spcPct val="0"/>
              </a:spcBef>
              <a:buNone/>
              <a:defRPr sz="2800" b="1" i="1" spc="-100">
                <a:solidFill>
                  <a:schemeClr val="bg1"/>
                </a:solidFill>
                <a:latin typeface="Geometria" panose="020B0503020204020204" pitchFamily="34" charset="0"/>
                <a:ea typeface="+mj-ea"/>
                <a:cs typeface="Gotham Book" pitchFamily="50" charset="0"/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IMPLEMENT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DC37A70-F302-9864-65C9-9534842B9113}"/>
              </a:ext>
            </a:extLst>
          </p:cNvPr>
          <p:cNvSpPr/>
          <p:nvPr/>
        </p:nvSpPr>
        <p:spPr>
          <a:xfrm>
            <a:off x="8747006" y="6491840"/>
            <a:ext cx="325275" cy="325275"/>
          </a:xfrm>
          <a:prstGeom prst="ellipse">
            <a:avLst/>
          </a:prstGeom>
          <a:solidFill>
            <a:srgbClr val="69CDEA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eometria" panose="020B0503020204020204" pitchFamily="34" charset="0"/>
              </a:rPr>
              <a:t>3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246114B-65E1-90F3-A6F7-5FF0BC63DEB4}"/>
              </a:ext>
            </a:extLst>
          </p:cNvPr>
          <p:cNvSpPr txBox="1">
            <a:spLocks/>
          </p:cNvSpPr>
          <p:nvPr/>
        </p:nvSpPr>
        <p:spPr>
          <a:xfrm>
            <a:off x="8565482" y="6438051"/>
            <a:ext cx="2138378" cy="4855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bg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pPr algn="r"/>
            <a:r>
              <a:rPr lang="en-US" sz="2800" b="1" i="1" spc="-100" dirty="0">
                <a:latin typeface="Geometria" panose="020B0503020204020204" pitchFamily="34" charset="0"/>
              </a:rPr>
              <a:t>UPDATE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0967D4-1CAF-E465-3A82-78AC96EE79A6}"/>
              </a:ext>
            </a:extLst>
          </p:cNvPr>
          <p:cNvSpPr/>
          <p:nvPr/>
        </p:nvSpPr>
        <p:spPr>
          <a:xfrm>
            <a:off x="776449" y="2243205"/>
            <a:ext cx="2895409" cy="2895409"/>
          </a:xfrm>
          <a:prstGeom prst="ellipse">
            <a:avLst/>
          </a:prstGeom>
          <a:solidFill>
            <a:srgbClr val="B3D4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A1F3742-C16A-B837-9347-25EF8296CD87}"/>
              </a:ext>
            </a:extLst>
          </p:cNvPr>
          <p:cNvSpPr/>
          <p:nvPr/>
        </p:nvSpPr>
        <p:spPr>
          <a:xfrm>
            <a:off x="4633863" y="2229660"/>
            <a:ext cx="2895409" cy="2895409"/>
          </a:xfrm>
          <a:prstGeom prst="ellipse">
            <a:avLst/>
          </a:prstGeom>
          <a:solidFill>
            <a:srgbClr val="ED87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00DF11E-9738-C6A8-5254-1087AA4C5368}"/>
              </a:ext>
            </a:extLst>
          </p:cNvPr>
          <p:cNvSpPr/>
          <p:nvPr/>
        </p:nvSpPr>
        <p:spPr>
          <a:xfrm>
            <a:off x="8482636" y="2229660"/>
            <a:ext cx="2895409" cy="2895409"/>
          </a:xfrm>
          <a:prstGeom prst="ellipse">
            <a:avLst/>
          </a:prstGeom>
          <a:solidFill>
            <a:srgbClr val="AE87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 descr="Shuffle with solid fill">
            <a:extLst>
              <a:ext uri="{FF2B5EF4-FFF2-40B4-BE49-F238E27FC236}">
                <a16:creationId xmlns:a16="http://schemas.microsoft.com/office/drawing/2014/main" id="{31028EEB-9241-1442-2738-A3FF613E6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43965" y="2525328"/>
            <a:ext cx="2304070" cy="2304070"/>
          </a:xfrm>
          <a:prstGeom prst="rect">
            <a:avLst/>
          </a:prstGeom>
        </p:spPr>
      </p:pic>
      <p:pic>
        <p:nvPicPr>
          <p:cNvPr id="28" name="Graphic 27" descr="Cut with solid fill">
            <a:extLst>
              <a:ext uri="{FF2B5EF4-FFF2-40B4-BE49-F238E27FC236}">
                <a16:creationId xmlns:a16="http://schemas.microsoft.com/office/drawing/2014/main" id="{9CEB25C9-3562-CDD0-C967-068D0A710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97345">
            <a:off x="8738462" y="2485486"/>
            <a:ext cx="2383755" cy="2383755"/>
          </a:xfrm>
          <a:prstGeom prst="rect">
            <a:avLst/>
          </a:prstGeom>
        </p:spPr>
      </p:pic>
      <p:pic>
        <p:nvPicPr>
          <p:cNvPr id="30" name="Graphic 29" descr="Magnifying glass with solid fill">
            <a:extLst>
              <a:ext uri="{FF2B5EF4-FFF2-40B4-BE49-F238E27FC236}">
                <a16:creationId xmlns:a16="http://schemas.microsoft.com/office/drawing/2014/main" id="{A65C8792-F0FD-C517-A80B-B6454C8F59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1417" y="2538873"/>
            <a:ext cx="2203639" cy="2203639"/>
          </a:xfrm>
          <a:prstGeom prst="rect">
            <a:avLst/>
          </a:prstGeom>
        </p:spPr>
      </p:pic>
      <p:pic>
        <p:nvPicPr>
          <p:cNvPr id="32" name="Graphic 31" descr="Close with solid fill">
            <a:extLst>
              <a:ext uri="{FF2B5EF4-FFF2-40B4-BE49-F238E27FC236}">
                <a16:creationId xmlns:a16="http://schemas.microsoft.com/office/drawing/2014/main" id="{AEAEEC35-C621-D411-2FC1-F91F77C58A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71625" y="3071070"/>
            <a:ext cx="742950" cy="74295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34E6222-670E-0911-3662-D74539D15661}"/>
              </a:ext>
            </a:extLst>
          </p:cNvPr>
          <p:cNvSpPr txBox="1"/>
          <p:nvPr/>
        </p:nvSpPr>
        <p:spPr>
          <a:xfrm>
            <a:off x="669673" y="2086212"/>
            <a:ext cx="3108960" cy="3108960"/>
          </a:xfrm>
          <a:prstGeom prst="rect">
            <a:avLst/>
          </a:prstGeom>
          <a:noFill/>
          <a:effectLst/>
        </p:spPr>
        <p:txBody>
          <a:bodyPr wrap="square">
            <a:prstTxWarp prst="textArchUp">
              <a:avLst>
                <a:gd name="adj" fmla="val 11420720"/>
              </a:avLst>
            </a:prstTxWarp>
            <a:spAutoFit/>
          </a:bodyPr>
          <a:lstStyle/>
          <a:p>
            <a:pPr algn="ctr"/>
            <a:r>
              <a:rPr lang="en-US" sz="2800" dirty="0">
                <a:latin typeface="Geometria" panose="020B0503020204020204" pitchFamily="34" charset="0"/>
              </a:rPr>
              <a:t>ADDRESS INTERNAL INCONSISTENCIES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7AB1FF-710B-3338-D2A1-2540E0AF0594}"/>
              </a:ext>
            </a:extLst>
          </p:cNvPr>
          <p:cNvSpPr txBox="1"/>
          <p:nvPr/>
        </p:nvSpPr>
        <p:spPr>
          <a:xfrm>
            <a:off x="4502772" y="2072667"/>
            <a:ext cx="3108960" cy="3108960"/>
          </a:xfrm>
          <a:prstGeom prst="rect">
            <a:avLst/>
          </a:prstGeom>
          <a:noFill/>
        </p:spPr>
        <p:txBody>
          <a:bodyPr vert="horz" wrap="none">
            <a:prstTxWarp prst="textArchUp">
              <a:avLst>
                <a:gd name="adj" fmla="val 11538332"/>
              </a:avLst>
            </a:prstTxWarp>
            <a:spAutoFit/>
          </a:bodyPr>
          <a:lstStyle/>
          <a:p>
            <a:pPr algn="ctr"/>
            <a:r>
              <a:rPr lang="en-US" sz="2800" dirty="0">
                <a:latin typeface="Geometria" panose="020B0503020204020204" pitchFamily="34" charset="0"/>
              </a:rPr>
              <a:t>REVISE EXTERNAL CROSS REFERENCES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551FE9-184B-52CF-95F2-6893F19B9FD4}"/>
              </a:ext>
            </a:extLst>
          </p:cNvPr>
          <p:cNvSpPr txBox="1"/>
          <p:nvPr/>
        </p:nvSpPr>
        <p:spPr>
          <a:xfrm>
            <a:off x="8375859" y="2072667"/>
            <a:ext cx="3108960" cy="3108960"/>
          </a:xfrm>
          <a:prstGeom prst="rect">
            <a:avLst/>
          </a:prstGeom>
          <a:noFill/>
        </p:spPr>
        <p:txBody>
          <a:bodyPr vert="horz" wrap="none">
            <a:prstTxWarp prst="textArchUp">
              <a:avLst>
                <a:gd name="adj" fmla="val 11538332"/>
              </a:avLst>
            </a:prstTxWarp>
            <a:spAutoFit/>
          </a:bodyPr>
          <a:lstStyle/>
          <a:p>
            <a:pPr algn="ctr"/>
            <a:r>
              <a:rPr lang="en-US" sz="2800" dirty="0">
                <a:latin typeface="Geometria" panose="020B0503020204020204" pitchFamily="34" charset="0"/>
              </a:rPr>
              <a:t>MOVE SECTIONS OUT OF THE LDC</a:t>
            </a:r>
          </a:p>
        </p:txBody>
      </p:sp>
    </p:spTree>
    <p:extLst>
      <p:ext uri="{BB962C8B-B14F-4D97-AF65-F5344CB8AC3E}">
        <p14:creationId xmlns:p14="http://schemas.microsoft.com/office/powerpoint/2010/main" val="2714585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EE5890-49C4-A842-3F6E-2EE679A63740}"/>
              </a:ext>
            </a:extLst>
          </p:cNvPr>
          <p:cNvCxnSpPr>
            <a:cxnSpLocks/>
          </p:cNvCxnSpPr>
          <p:nvPr/>
        </p:nvCxnSpPr>
        <p:spPr>
          <a:xfrm>
            <a:off x="1301904" y="3438896"/>
            <a:ext cx="5540188" cy="0"/>
          </a:xfrm>
          <a:prstGeom prst="line">
            <a:avLst/>
          </a:prstGeom>
          <a:ln w="38100">
            <a:solidFill>
              <a:srgbClr val="105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hand holding a remote control&#10;&#10;Description automatically generated with medium confidence">
            <a:extLst>
              <a:ext uri="{FF2B5EF4-FFF2-40B4-BE49-F238E27FC236}">
                <a16:creationId xmlns:a16="http://schemas.microsoft.com/office/drawing/2014/main" id="{4F259C69-DEAF-4B7F-5ECA-EF7754FD1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337" y="2085840"/>
            <a:ext cx="3129671" cy="4772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4FA2EE-F7E2-1865-3343-9D87739D4885}"/>
              </a:ext>
            </a:extLst>
          </p:cNvPr>
          <p:cNvSpPr txBox="1"/>
          <p:nvPr/>
        </p:nvSpPr>
        <p:spPr>
          <a:xfrm>
            <a:off x="646056" y="1692462"/>
            <a:ext cx="689342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828282"/>
                </a:solidFill>
                <a:latin typeface="Geometria" panose="020B0503020204020204" pitchFamily="34" charset="0"/>
              </a:rPr>
              <a:t>VISIT</a:t>
            </a:r>
          </a:p>
          <a:p>
            <a:pPr algn="ctr"/>
            <a:r>
              <a:rPr lang="en-US" sz="3000" b="1" dirty="0">
                <a:solidFill>
                  <a:srgbClr val="38A700"/>
                </a:solidFill>
                <a:latin typeface="Geometria" panose="020B0503020204020204" pitchFamily="34" charset="0"/>
              </a:rPr>
              <a:t>POLLEV.COM/</a:t>
            </a:r>
            <a:r>
              <a:rPr lang="en-US" sz="3000" b="1" dirty="0">
                <a:solidFill>
                  <a:srgbClr val="15556B"/>
                </a:solidFill>
                <a:latin typeface="Geometria" panose="020B0503020204020204" pitchFamily="34" charset="0"/>
              </a:rPr>
              <a:t>INSPIRE2714</a:t>
            </a:r>
            <a:endParaRPr lang="en-US" sz="2400" b="1" dirty="0">
              <a:solidFill>
                <a:srgbClr val="15556B"/>
              </a:solidFill>
              <a:latin typeface="Geometria" panose="020B0503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AE6E06-4DE5-5E85-0155-DD7AAF798603}"/>
              </a:ext>
            </a:extLst>
          </p:cNvPr>
          <p:cNvSpPr txBox="1"/>
          <p:nvPr/>
        </p:nvSpPr>
        <p:spPr>
          <a:xfrm>
            <a:off x="625288" y="4003987"/>
            <a:ext cx="68934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828282"/>
                </a:solidFill>
                <a:latin typeface="Geometria" panose="020B0503020204020204" pitchFamily="34" charset="0"/>
              </a:rPr>
              <a:t>SCAN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D6C600-1044-1FD7-E74A-B6B2142B67A9}"/>
              </a:ext>
            </a:extLst>
          </p:cNvPr>
          <p:cNvSpPr txBox="1"/>
          <p:nvPr/>
        </p:nvSpPr>
        <p:spPr>
          <a:xfrm>
            <a:off x="3588429" y="3115730"/>
            <a:ext cx="96713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105B72"/>
                </a:solidFill>
                <a:latin typeface="Geometria" panose="020B0503020204020204" pitchFamily="34" charset="0"/>
              </a:rPr>
              <a:t>OR</a:t>
            </a:r>
          </a:p>
        </p:txBody>
      </p:sp>
      <p:pic>
        <p:nvPicPr>
          <p:cNvPr id="13" name="Picture 12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940E11D3-E404-FE22-17D6-92ED125680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t="5516" r="10593" b="28104"/>
          <a:stretch/>
        </p:blipFill>
        <p:spPr>
          <a:xfrm>
            <a:off x="3180462" y="4642426"/>
            <a:ext cx="1824608" cy="1913220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A0C7CE6D-D828-60E4-9672-D1DE63B4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DIGITAL POLL – ROUND 2</a:t>
            </a:r>
          </a:p>
        </p:txBody>
      </p:sp>
    </p:spTree>
    <p:extLst>
      <p:ext uri="{BB962C8B-B14F-4D97-AF65-F5344CB8AC3E}">
        <p14:creationId xmlns:p14="http://schemas.microsoft.com/office/powerpoint/2010/main" val="4057179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D991E-853E-28EA-56F6-C31660FE4E9F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0500"/>
            <a:ext cx="11811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90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A3C352-10E2-6574-6E7E-2953C08FCEE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0500"/>
            <a:ext cx="11811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17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0BA84A2-CAC0-CD3F-1F7C-883C98169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MAJOR CHANGES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FD5C6D-D4A3-CDFB-04C9-46935ADF649D}"/>
              </a:ext>
            </a:extLst>
          </p:cNvPr>
          <p:cNvSpPr txBox="1"/>
          <p:nvPr/>
        </p:nvSpPr>
        <p:spPr>
          <a:xfrm>
            <a:off x="10579309" y="379216"/>
            <a:ext cx="1503953" cy="822305"/>
          </a:xfrm>
          <a:prstGeom prst="ellipse">
            <a:avLst/>
          </a:prstGeom>
          <a:solidFill>
            <a:srgbClr val="69CDE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Geometria" panose="020B0503020204020204" pitchFamily="34" charset="0"/>
              </a:rPr>
              <a:t>TOC</a:t>
            </a:r>
            <a:endParaRPr lang="en-US" b="1" dirty="0">
              <a:latin typeface="Geometria" panose="020B0503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E3DA66-30F2-D704-52B1-4A7816DFA690}"/>
              </a:ext>
            </a:extLst>
          </p:cNvPr>
          <p:cNvSpPr txBox="1"/>
          <p:nvPr/>
        </p:nvSpPr>
        <p:spPr>
          <a:xfrm>
            <a:off x="2669880" y="2082801"/>
            <a:ext cx="801367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5475" indent="-625475">
              <a:tabLst>
                <a:tab pos="625475" algn="l"/>
              </a:tabLst>
            </a:pPr>
            <a:r>
              <a:rPr lang="en-US" sz="2400" dirty="0">
                <a:latin typeface="Geometria" panose="020B0503020204020204" pitchFamily="34" charset="0"/>
              </a:rPr>
              <a:t>170. General Provisions</a:t>
            </a:r>
          </a:p>
          <a:p>
            <a:pPr marL="625475" indent="-625475">
              <a:tabLst>
                <a:tab pos="625475" algn="l"/>
              </a:tabLst>
            </a:pPr>
            <a:r>
              <a:rPr lang="en-US" sz="2400" dirty="0">
                <a:latin typeface="Geometria" panose="020B0503020204020204" pitchFamily="34" charset="0"/>
              </a:rPr>
              <a:t>171. 	Definitions</a:t>
            </a:r>
          </a:p>
          <a:p>
            <a:pPr marL="625475" indent="-625475">
              <a:tabLst>
                <a:tab pos="625475" algn="l"/>
              </a:tabLst>
            </a:pPr>
            <a:r>
              <a:rPr lang="en-US" sz="2400" dirty="0">
                <a:latin typeface="Geometria" panose="020B0503020204020204" pitchFamily="34" charset="0"/>
              </a:rPr>
              <a:t>172. 	Development Review Process</a:t>
            </a:r>
          </a:p>
          <a:p>
            <a:pPr marL="625475" indent="-625475">
              <a:buAutoNum type="arabicPeriod" startAt="173"/>
              <a:tabLst>
                <a:tab pos="625475" algn="l"/>
              </a:tabLst>
            </a:pPr>
            <a:r>
              <a:rPr lang="en-US" sz="2400" dirty="0">
                <a:latin typeface="Geometria" panose="020B0503020204020204" pitchFamily="34" charset="0"/>
              </a:rPr>
              <a:t> Zoning</a:t>
            </a:r>
          </a:p>
          <a:p>
            <a:pPr marL="625475" indent="-625475">
              <a:buAutoNum type="arabicPeriod" startAt="173"/>
              <a:tabLst>
                <a:tab pos="625475" algn="l"/>
              </a:tabLst>
            </a:pPr>
            <a:r>
              <a:rPr lang="en-US" sz="2400" dirty="0">
                <a:latin typeface="Geometria" panose="020B0503020204020204" pitchFamily="34" charset="0"/>
              </a:rPr>
              <a:t> Accessory, Temporary and Permanent Uses</a:t>
            </a:r>
          </a:p>
          <a:p>
            <a:pPr marL="625475" indent="-625475">
              <a:buAutoNum type="arabicPeriod" startAt="173"/>
              <a:tabLst>
                <a:tab pos="625475" algn="l"/>
              </a:tabLst>
            </a:pPr>
            <a:r>
              <a:rPr lang="en-US" sz="2400" dirty="0">
                <a:latin typeface="Geometria" panose="020B0503020204020204" pitchFamily="34" charset="0"/>
              </a:rPr>
              <a:t> Tree Protection, Landscaping, and Buffering</a:t>
            </a:r>
          </a:p>
          <a:p>
            <a:pPr marL="625475" indent="-625475">
              <a:buAutoNum type="arabicPeriod" startAt="173"/>
              <a:tabLst>
                <a:tab pos="625475" algn="l"/>
              </a:tabLst>
            </a:pPr>
            <a:r>
              <a:rPr lang="en-US" sz="2400" dirty="0">
                <a:latin typeface="Geometria" panose="020B0503020204020204" pitchFamily="34" charset="0"/>
              </a:rPr>
              <a:t> Streets, Parking, and Loading</a:t>
            </a:r>
          </a:p>
          <a:p>
            <a:pPr marL="625475" indent="-625475">
              <a:buAutoNum type="arabicPeriod" startAt="173"/>
              <a:tabLst>
                <a:tab pos="625475" algn="l"/>
              </a:tabLst>
            </a:pPr>
            <a:r>
              <a:rPr lang="en-US" sz="2400" dirty="0">
                <a:latin typeface="Geometria" panose="020B0503020204020204" pitchFamily="34" charset="0"/>
              </a:rPr>
              <a:t> Subdivision, Site, and Building Design</a:t>
            </a:r>
          </a:p>
          <a:p>
            <a:pPr marL="625475" indent="-625475">
              <a:buAutoNum type="arabicPeriod" startAt="178"/>
              <a:tabLst>
                <a:tab pos="625475" algn="l"/>
              </a:tabLst>
            </a:pPr>
            <a:r>
              <a:rPr lang="en-US" sz="2400" dirty="0">
                <a:latin typeface="Geometria" panose="020B0503020204020204" pitchFamily="34" charset="0"/>
              </a:rPr>
              <a:t> Signs</a:t>
            </a:r>
          </a:p>
          <a:p>
            <a:pPr marL="625475" indent="-625475">
              <a:buAutoNum type="arabicPeriod" startAt="178"/>
              <a:tabLst>
                <a:tab pos="625475" algn="l"/>
              </a:tabLst>
            </a:pPr>
            <a:r>
              <a:rPr lang="en-US" sz="2400" dirty="0">
                <a:latin typeface="Geometria" panose="020B0503020204020204" pitchFamily="34" charset="0"/>
              </a:rPr>
              <a:t> Natural Resources</a:t>
            </a:r>
          </a:p>
        </p:txBody>
      </p:sp>
    </p:spTree>
    <p:extLst>
      <p:ext uri="{BB962C8B-B14F-4D97-AF65-F5344CB8AC3E}">
        <p14:creationId xmlns:p14="http://schemas.microsoft.com/office/powerpoint/2010/main" val="149927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1AFC56-B01D-6A67-00D8-53A50DCDF8EB}"/>
              </a:ext>
            </a:extLst>
          </p:cNvPr>
          <p:cNvSpPr txBox="1"/>
          <p:nvPr/>
        </p:nvSpPr>
        <p:spPr>
          <a:xfrm>
            <a:off x="385011" y="1445925"/>
            <a:ext cx="6007080" cy="4359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170. GENERAL PROVISIONS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Contents:</a:t>
            </a:r>
          </a:p>
          <a:p>
            <a:pPr marL="457200" marR="0" indent="-223838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Title</a:t>
            </a:r>
          </a:p>
          <a:p>
            <a:pPr marL="457200" marR="0" indent="-223838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Authority — adoption</a:t>
            </a:r>
          </a:p>
          <a:p>
            <a:pPr marL="457200" marR="0" indent="-223838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Purpose</a:t>
            </a:r>
          </a:p>
          <a:p>
            <a:pPr marL="457200" marR="0" indent="-223838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Applicability; conformance</a:t>
            </a:r>
          </a:p>
          <a:p>
            <a:pPr marL="457200" marR="0" indent="-223838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Conflict</a:t>
            </a:r>
          </a:p>
          <a:p>
            <a:pPr marL="457200" marR="0" indent="-223838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Adoption of standards by reference</a:t>
            </a:r>
          </a:p>
          <a:p>
            <a:pPr marL="457200" marR="0" indent="-223838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Administration and enforcement</a:t>
            </a:r>
          </a:p>
          <a:p>
            <a:pPr marL="457200" marR="0" indent="-223838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Nonconformance provisions</a:t>
            </a:r>
          </a:p>
          <a:p>
            <a:pPr marL="457200" marR="0" indent="-223838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Vested rights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69B6F5-4E41-182B-610D-15A3829C4329}"/>
              </a:ext>
            </a:extLst>
          </p:cNvPr>
          <p:cNvSpPr txBox="1"/>
          <p:nvPr/>
        </p:nvSpPr>
        <p:spPr>
          <a:xfrm>
            <a:off x="6576406" y="1809819"/>
            <a:ext cx="4754880" cy="2546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Major Changes:</a:t>
            </a:r>
            <a:endParaRPr lang="en-US" sz="1800" kern="100" dirty="0">
              <a:effectLst/>
              <a:latin typeface="Geometria" panose="020B0503020204020204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Repurposed to note purpose and applicability of entire LDC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Included non-conforming provisions with no changes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Included vested rights which combines two sections that were not together before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BA84A2-CAC0-CD3F-1F7C-883C98169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MAJOR CHANGES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FD5C6D-D4A3-CDFB-04C9-46935ADF649D}"/>
              </a:ext>
            </a:extLst>
          </p:cNvPr>
          <p:cNvSpPr txBox="1"/>
          <p:nvPr/>
        </p:nvSpPr>
        <p:spPr>
          <a:xfrm>
            <a:off x="10601851" y="292658"/>
            <a:ext cx="1458870" cy="995422"/>
          </a:xfrm>
          <a:prstGeom prst="ellipse">
            <a:avLst/>
          </a:prstGeom>
          <a:solidFill>
            <a:srgbClr val="69CDE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Geometria" panose="020B0503020204020204" pitchFamily="34" charset="0"/>
              </a:rPr>
              <a:t>170</a:t>
            </a:r>
            <a:endParaRPr lang="en-US" b="1" dirty="0">
              <a:latin typeface="Geometria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85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87C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87C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1AFC56-B01D-6A67-00D8-53A50DCDF8EB}"/>
              </a:ext>
            </a:extLst>
          </p:cNvPr>
          <p:cNvSpPr txBox="1"/>
          <p:nvPr/>
        </p:nvSpPr>
        <p:spPr>
          <a:xfrm>
            <a:off x="385011" y="1445925"/>
            <a:ext cx="8105846" cy="36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171. DEFINITIONS; ABBREVIATIONS AND ACRONYMS</a:t>
            </a:r>
            <a:endParaRPr lang="en-US" sz="1800" kern="100" dirty="0">
              <a:effectLst/>
              <a:latin typeface="Geometria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69B6F5-4E41-182B-610D-15A3829C4329}"/>
              </a:ext>
            </a:extLst>
          </p:cNvPr>
          <p:cNvSpPr txBox="1"/>
          <p:nvPr/>
        </p:nvSpPr>
        <p:spPr>
          <a:xfrm>
            <a:off x="5990253" y="1828482"/>
            <a:ext cx="6001450" cy="1954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Major Changes:</a:t>
            </a:r>
            <a:endParaRPr lang="en-US" sz="1800" kern="100" dirty="0">
              <a:effectLst/>
              <a:latin typeface="Geometria" panose="020B0503020204020204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AE87C3"/>
              </a:buClr>
              <a:buFont typeface="Symbol" panose="05050102010706020507" pitchFamily="18" charset="2"/>
              <a:buChar char=""/>
            </a:pPr>
            <a:r>
              <a:rPr lang="en-US" sz="1800" b="1" kern="100" dirty="0">
                <a:solidFill>
                  <a:srgbClr val="AE87C3"/>
                </a:solidFill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Consolidated</a:t>
            </a: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all definitions into a single chapter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kern="100" dirty="0">
                <a:solidFill>
                  <a:srgbClr val="AE87C3"/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Deleted</a:t>
            </a: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terms not used in the LDC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kern="100" dirty="0">
                <a:solidFill>
                  <a:srgbClr val="AE87C3"/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Updated</a:t>
            </a: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definitions to match statutes</a:t>
            </a:r>
            <a:endParaRPr lang="en-US" sz="1800" kern="100" dirty="0">
              <a:solidFill>
                <a:srgbClr val="AE87C3"/>
              </a:solidFill>
              <a:effectLst/>
              <a:latin typeface="Geometria" panose="020B0503020204020204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287338" indent="-287338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kern="100" dirty="0">
                <a:solidFill>
                  <a:srgbClr val="AE87C3"/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 </a:t>
            </a:r>
            <a:r>
              <a:rPr lang="en-US" kern="100" dirty="0">
                <a:latin typeface="Geometria" panose="020B0503020204020204" pitchFamily="34" charset="0"/>
                <a:cs typeface="Segoe UI" panose="020B0502040204020203" pitchFamily="34" charset="0"/>
              </a:rPr>
              <a:t>Moved</a:t>
            </a:r>
            <a:r>
              <a:rPr lang="en-US" b="1" kern="100" dirty="0">
                <a:solidFill>
                  <a:srgbClr val="AE87C3"/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 standards </a:t>
            </a:r>
            <a:r>
              <a:rPr lang="en-US" kern="100" dirty="0">
                <a:latin typeface="Geometria" panose="020B0503020204020204" pitchFamily="34" charset="0"/>
                <a:cs typeface="Segoe UI" panose="020B0502040204020203" pitchFamily="34" charset="0"/>
              </a:rPr>
              <a:t>out of definitions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kern="100" dirty="0">
                <a:solidFill>
                  <a:srgbClr val="AE87C3"/>
                </a:solidFill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Added</a:t>
            </a: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definitions for: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BA84A2-CAC0-CD3F-1F7C-883C98169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MAJOR CHANGES</a:t>
            </a:r>
            <a:endParaRPr lang="en-US" sz="40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351046-A150-E21C-EA00-63DF0B025A47}"/>
              </a:ext>
            </a:extLst>
          </p:cNvPr>
          <p:cNvSpPr txBox="1"/>
          <p:nvPr/>
        </p:nvSpPr>
        <p:spPr>
          <a:xfrm>
            <a:off x="5852160" y="3756948"/>
            <a:ext cx="3375816" cy="2648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7063" marR="0" lvl="1" indent="-1698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Access</a:t>
            </a:r>
          </a:p>
          <a:p>
            <a:pPr marL="627063" marR="0" lvl="1" indent="-1698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Adult day care center</a:t>
            </a:r>
          </a:p>
          <a:p>
            <a:pPr marL="627063" marR="0" lvl="1" indent="-1698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Affordable housing</a:t>
            </a:r>
          </a:p>
          <a:p>
            <a:pPr marL="627063" marR="0" lvl="1" indent="-1698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Community residential home/ resident</a:t>
            </a:r>
          </a:p>
          <a:p>
            <a:pPr marL="627063" marR="0" lvl="1" indent="-1698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Gross density</a:t>
            </a:r>
          </a:p>
          <a:p>
            <a:pPr marL="627063" marR="0" lvl="1" indent="-1698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Educational service establishment</a:t>
            </a:r>
          </a:p>
          <a:p>
            <a:pPr marL="627063" marR="0" lvl="1" indent="-1698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Emergency storm shelter</a:t>
            </a:r>
          </a:p>
          <a:p>
            <a:pPr marL="627063" marR="0" lvl="1" indent="-1698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Equipment sales, rental, leasing</a:t>
            </a:r>
          </a:p>
          <a:p>
            <a:pPr marL="627063" marR="0" lvl="1" indent="-1698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Family day care home</a:t>
            </a:r>
          </a:p>
          <a:p>
            <a:pPr marL="627063" marR="0" lvl="1" indent="-1698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Floor area ratio</a:t>
            </a:r>
          </a:p>
          <a:p>
            <a:pPr marL="627063" marR="0" lvl="1" indent="-1698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Government establishments</a:t>
            </a:r>
          </a:p>
          <a:p>
            <a:pPr marL="627063" lvl="1" indent="-16986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latin typeface="Geometria" panose="020B0503020204020204" pitchFamily="34" charset="0"/>
                <a:cs typeface="Segoe UI" panose="020B0502040204020203" pitchFamily="34" charset="0"/>
              </a:rPr>
              <a:t>Impervious surface ratio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B46D66-CC0F-56EC-8BBB-555577D79BFF}"/>
              </a:ext>
            </a:extLst>
          </p:cNvPr>
          <p:cNvSpPr txBox="1"/>
          <p:nvPr/>
        </p:nvSpPr>
        <p:spPr>
          <a:xfrm>
            <a:off x="8837927" y="3769924"/>
            <a:ext cx="3108960" cy="2652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7063" lvl="1" indent="-16986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latin typeface="Geometria" panose="020B0503020204020204" pitchFamily="34" charset="0"/>
                <a:cs typeface="Segoe UI" panose="020B0502040204020203" pitchFamily="34" charset="0"/>
              </a:rPr>
              <a:t>Infill development</a:t>
            </a:r>
          </a:p>
          <a:p>
            <a:pPr marL="627063" lvl="1" indent="-16986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latin typeface="Geometria" panose="020B0503020204020204" pitchFamily="34" charset="0"/>
                <a:cs typeface="Segoe UI" panose="020B0502040204020203" pitchFamily="34" charset="0"/>
              </a:rPr>
              <a:t>Living shoreline</a:t>
            </a:r>
          </a:p>
          <a:p>
            <a:pPr marL="627063" lvl="1" indent="-16986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latin typeface="Geometria" panose="020B0503020204020204" pitchFamily="34" charset="0"/>
                <a:cs typeface="Segoe UI" panose="020B0502040204020203" pitchFamily="34" charset="0"/>
              </a:rPr>
              <a:t>Mixed-use</a:t>
            </a:r>
          </a:p>
          <a:p>
            <a:pPr marL="627063" lvl="1" indent="-16986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latin typeface="Geometria" panose="020B0503020204020204" pitchFamily="34" charset="0"/>
                <a:cs typeface="Segoe UI" panose="020B0502040204020203" pitchFamily="34" charset="0"/>
              </a:rPr>
              <a:t>Common open space</a:t>
            </a:r>
          </a:p>
          <a:p>
            <a:pPr marL="627063" lvl="1" indent="-16986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latin typeface="Geometria" panose="020B0503020204020204" pitchFamily="34" charset="0"/>
                <a:cs typeface="Segoe UI" panose="020B0502040204020203" pitchFamily="34" charset="0"/>
              </a:rPr>
              <a:t>Pet day care facility</a:t>
            </a:r>
          </a:p>
          <a:p>
            <a:pPr marL="627063" lvl="1" indent="-16986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latin typeface="Geometria" panose="020B0503020204020204" pitchFamily="34" charset="0"/>
                <a:cs typeface="Segoe UI" panose="020B0502040204020203" pitchFamily="34" charset="0"/>
              </a:rPr>
              <a:t>RV park</a:t>
            </a:r>
          </a:p>
          <a:p>
            <a:pPr marL="627063" lvl="1" indent="-16986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latin typeface="Geometria" panose="020B0503020204020204" pitchFamily="34" charset="0"/>
                <a:cs typeface="Segoe UI" panose="020B0502040204020203" pitchFamily="34" charset="0"/>
              </a:rPr>
              <a:t>Service establishments (business, intensive, personal)</a:t>
            </a:r>
          </a:p>
          <a:p>
            <a:pPr marL="627063" lvl="1" indent="-16986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latin typeface="Geometria" panose="020B0503020204020204" pitchFamily="34" charset="0"/>
                <a:cs typeface="Segoe UI" panose="020B0502040204020203" pitchFamily="34" charset="0"/>
              </a:rPr>
              <a:t>Sharrow</a:t>
            </a:r>
          </a:p>
          <a:p>
            <a:pPr marL="627063" lvl="1" indent="-16986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latin typeface="Geometria" panose="020B0503020204020204" pitchFamily="34" charset="0"/>
                <a:cs typeface="Segoe UI" panose="020B0502040204020203" pitchFamily="34" charset="0"/>
              </a:rPr>
              <a:t>Shelter/halfway house</a:t>
            </a:r>
          </a:p>
          <a:p>
            <a:pPr marL="627063" lvl="1" indent="-16986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latin typeface="Geometria" panose="020B0503020204020204" pitchFamily="34" charset="0"/>
                <a:cs typeface="Segoe UI" panose="020B0502040204020203" pitchFamily="34" charset="0"/>
              </a:rPr>
              <a:t>Canopy and understory trees</a:t>
            </a:r>
          </a:p>
          <a:p>
            <a:pPr marL="627063" lvl="1" indent="-16986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latin typeface="Geometria" panose="020B0503020204020204" pitchFamily="34" charset="0"/>
                <a:cs typeface="Segoe UI" panose="020B0502040204020203" pitchFamily="34" charset="0"/>
              </a:rPr>
              <a:t>Vehicle repair, light </a:t>
            </a:r>
          </a:p>
          <a:p>
            <a:pPr marL="627063" lvl="1" indent="-16986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latin typeface="Geometria" panose="020B0503020204020204" pitchFamily="34" charset="0"/>
                <a:cs typeface="Segoe UI" panose="020B0502040204020203" pitchFamily="34" charset="0"/>
              </a:rPr>
              <a:t>Water dependent/related use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D0CF29-E3FD-8EAE-0A89-63ED8594626E}"/>
              </a:ext>
            </a:extLst>
          </p:cNvPr>
          <p:cNvSpPr txBox="1"/>
          <p:nvPr/>
        </p:nvSpPr>
        <p:spPr>
          <a:xfrm>
            <a:off x="10715684" y="292658"/>
            <a:ext cx="1231203" cy="995422"/>
          </a:xfrm>
          <a:prstGeom prst="ellipse">
            <a:avLst/>
          </a:prstGeom>
          <a:solidFill>
            <a:srgbClr val="69CDE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Geometria" panose="020B0503020204020204" pitchFamily="34" charset="0"/>
              </a:rPr>
              <a:t>171</a:t>
            </a:r>
            <a:endParaRPr lang="en-US" b="1" dirty="0">
              <a:latin typeface="Geometria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62E9E7-8EFD-12C1-CF15-442578C43958}"/>
              </a:ext>
            </a:extLst>
          </p:cNvPr>
          <p:cNvSpPr txBox="1"/>
          <p:nvPr/>
        </p:nvSpPr>
        <p:spPr>
          <a:xfrm>
            <a:off x="385011" y="1875027"/>
            <a:ext cx="5501983" cy="1167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Contents:</a:t>
            </a:r>
          </a:p>
          <a:p>
            <a:pPr marL="233363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Definitions</a:t>
            </a:r>
          </a:p>
          <a:p>
            <a:pPr marL="233363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Abbreviations and Acronyms</a:t>
            </a:r>
          </a:p>
        </p:txBody>
      </p:sp>
      <p:pic>
        <p:nvPicPr>
          <p:cNvPr id="1026" name="Picture 2" descr="342,143 Definition Images, Stock Photos &amp; Vectors | Shutterstock">
            <a:extLst>
              <a:ext uri="{FF2B5EF4-FFF2-40B4-BE49-F238E27FC236}">
                <a16:creationId xmlns:a16="http://schemas.microsoft.com/office/drawing/2014/main" id="{791F4207-53B1-016E-5E08-1EF60D60F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9" t="7619" r="15083" b="23945"/>
          <a:stretch/>
        </p:blipFill>
        <p:spPr bwMode="auto">
          <a:xfrm>
            <a:off x="1527519" y="3429000"/>
            <a:ext cx="2900804" cy="28950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99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8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1AFC56-B01D-6A67-00D8-53A50DCDF8EB}"/>
              </a:ext>
            </a:extLst>
          </p:cNvPr>
          <p:cNvSpPr txBox="1"/>
          <p:nvPr/>
        </p:nvSpPr>
        <p:spPr>
          <a:xfrm>
            <a:off x="385011" y="1445925"/>
            <a:ext cx="7620654" cy="36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172. DEVELOPMENT REVIEW PROCEDURES</a:t>
            </a:r>
            <a:endParaRPr lang="en-US" sz="1800" kern="100" dirty="0">
              <a:effectLst/>
              <a:latin typeface="Geometria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69B6F5-4E41-182B-610D-15A3829C4329}"/>
              </a:ext>
            </a:extLst>
          </p:cNvPr>
          <p:cNvSpPr txBox="1"/>
          <p:nvPr/>
        </p:nvSpPr>
        <p:spPr>
          <a:xfrm>
            <a:off x="6252754" y="1917800"/>
            <a:ext cx="5939246" cy="4908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Changes:</a:t>
            </a:r>
            <a:endParaRPr lang="en-US" sz="1800" kern="100" dirty="0">
              <a:effectLst/>
              <a:latin typeface="Geometria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3363" marR="0" lvl="0" indent="-2333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Recommend moving procedures to a manual</a:t>
            </a:r>
          </a:p>
          <a:p>
            <a:pPr marL="233363" marR="0" lvl="0" indent="-2333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Created </a:t>
            </a:r>
            <a:r>
              <a:rPr lang="en-US" sz="1600" b="1" kern="100" dirty="0">
                <a:solidFill>
                  <a:srgbClr val="AE87C3"/>
                </a:solidFill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summary table of application types </a:t>
            </a:r>
          </a:p>
          <a:p>
            <a:pPr marL="233363" marR="0" lvl="0" indent="-2333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Added section explaining pre-application meetings</a:t>
            </a:r>
          </a:p>
          <a:p>
            <a:pPr marL="233363" marR="0" lvl="0" indent="-2333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Proposed the creation of a </a:t>
            </a:r>
            <a:r>
              <a:rPr lang="en-US" sz="1600" b="1" kern="100" dirty="0">
                <a:solidFill>
                  <a:srgbClr val="AE87C3"/>
                </a:solidFill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 Review C</a:t>
            </a:r>
            <a:r>
              <a:rPr lang="en-US" sz="1600" b="1" kern="100" dirty="0">
                <a:solidFill>
                  <a:srgbClr val="AE87C3"/>
                </a:solidFill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ommittee (DRC)</a:t>
            </a:r>
            <a:endParaRPr lang="en-US" sz="1600" b="1" kern="100" dirty="0">
              <a:solidFill>
                <a:srgbClr val="AE87C3"/>
              </a:solidFill>
              <a:effectLst/>
              <a:latin typeface="Geometria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3363" marR="0" lvl="0" indent="-2333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Added a summary section explaining hearings</a:t>
            </a:r>
          </a:p>
          <a:p>
            <a:pPr marL="233363" marR="0" lvl="0" indent="-2333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Consolidated all appeal provisions into a single location</a:t>
            </a:r>
          </a:p>
          <a:p>
            <a:pPr marL="233363" marR="0" lvl="0" indent="-2333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Added section on annexation reviews </a:t>
            </a:r>
          </a:p>
          <a:p>
            <a:pPr marL="233363" marR="0" lvl="0" indent="-2333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Updated section on comprehensive plan amendments</a:t>
            </a:r>
          </a:p>
          <a:p>
            <a:pPr marL="233363" marR="0" lvl="0" indent="-2333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Clarified review procedures for all application types</a:t>
            </a:r>
          </a:p>
          <a:p>
            <a:pPr marL="233363" marR="0" lvl="0" indent="-2333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Standards specific to certain uses moved to Chapter 174</a:t>
            </a:r>
          </a:p>
          <a:p>
            <a:pPr marL="233363" marR="0" lvl="0" indent="-23336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Proposed to delete section on Planned Industrial (does not require anything)</a:t>
            </a:r>
          </a:p>
          <a:p>
            <a:pPr marL="233363" marR="0" lvl="0" indent="-233363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Proposed </a:t>
            </a:r>
            <a:r>
              <a:rPr lang="en-US" sz="1600" b="1" kern="100" dirty="0">
                <a:solidFill>
                  <a:srgbClr val="AE87C3"/>
                </a:solidFill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procedure to review mixed-use developments</a:t>
            </a: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that meet code (as opposed to PUDs which deviate from code)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BA84A2-CAC0-CD3F-1F7C-883C98169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MAJOR CHANGES</a:t>
            </a:r>
            <a:endParaRPr lang="en-US" sz="40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55AAC8-2CC4-3B1E-8A97-326F88F39478}"/>
              </a:ext>
            </a:extLst>
          </p:cNvPr>
          <p:cNvSpPr txBox="1"/>
          <p:nvPr/>
        </p:nvSpPr>
        <p:spPr>
          <a:xfrm>
            <a:off x="10648060" y="292658"/>
            <a:ext cx="1366452" cy="995422"/>
          </a:xfrm>
          <a:prstGeom prst="ellipse">
            <a:avLst/>
          </a:prstGeom>
          <a:solidFill>
            <a:srgbClr val="69CDE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Geometria" panose="020B0503020204020204" pitchFamily="34" charset="0"/>
              </a:rPr>
              <a:t>172</a:t>
            </a:r>
            <a:endParaRPr lang="en-US" b="1" dirty="0">
              <a:latin typeface="Geometria" panose="020B0503020204020204" pitchFamily="34" charset="0"/>
            </a:endParaRPr>
          </a:p>
        </p:txBody>
      </p:sp>
      <p:pic>
        <p:nvPicPr>
          <p:cNvPr id="8" name="Picture 7" descr="A rolls of blueprints and compasses&#10;&#10;Description automatically generated">
            <a:extLst>
              <a:ext uri="{FF2B5EF4-FFF2-40B4-BE49-F238E27FC236}">
                <a16:creationId xmlns:a16="http://schemas.microsoft.com/office/drawing/2014/main" id="{8EA4945E-52AD-C8D2-BBAC-09790E934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" y="2246243"/>
            <a:ext cx="5710989" cy="44766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6C4F47-D6FA-6778-090C-018098968AA8}"/>
              </a:ext>
            </a:extLst>
          </p:cNvPr>
          <p:cNvSpPr/>
          <p:nvPr/>
        </p:nvSpPr>
        <p:spPr>
          <a:xfrm>
            <a:off x="385011" y="2246243"/>
            <a:ext cx="5710989" cy="447179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3000"/>
                </a:schemeClr>
              </a:gs>
              <a:gs pos="74000">
                <a:schemeClr val="bg1">
                  <a:alpha val="85000"/>
                </a:schemeClr>
              </a:gs>
              <a:gs pos="8600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BF9512-08BD-2D0D-0015-0C88CE91F0F6}"/>
              </a:ext>
            </a:extLst>
          </p:cNvPr>
          <p:cNvSpPr txBox="1"/>
          <p:nvPr/>
        </p:nvSpPr>
        <p:spPr>
          <a:xfrm>
            <a:off x="385011" y="1917800"/>
            <a:ext cx="5710989" cy="3724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Contents:</a:t>
            </a:r>
          </a:p>
          <a:p>
            <a:pPr marL="457200" marR="0" indent="-233363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Applicability</a:t>
            </a:r>
          </a:p>
          <a:p>
            <a:pPr marL="457200" marR="0" indent="-233363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 Procedures </a:t>
            </a:r>
            <a:r>
              <a:rPr lang="en-US" sz="1600" i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(citizen participation plans, hearings, DRC, appeals, table of application types)</a:t>
            </a:r>
          </a:p>
          <a:p>
            <a:pPr marL="457200" marR="0" indent="-233363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 Types </a:t>
            </a:r>
            <a:r>
              <a:rPr lang="en-US" sz="1600" i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(annexations, plan amendments, rezones, LDC amendments, site plans, conditional uses, variances, master plans)</a:t>
            </a:r>
          </a:p>
          <a:p>
            <a:pPr marL="457200" marR="0" indent="-233363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Zoning Map Amendment to Planned Development</a:t>
            </a:r>
          </a:p>
          <a:p>
            <a:pPr marL="457200" marR="0" indent="-233363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Subdivision Application and Approval Process</a:t>
            </a:r>
          </a:p>
          <a:p>
            <a:pPr marL="457200" marR="0" indent="-233363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Concurrency Management System</a:t>
            </a:r>
          </a:p>
          <a:p>
            <a:pPr marL="457200" marR="0" indent="-233363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Proportionate Fair Share Transportation</a:t>
            </a:r>
            <a:endParaRPr lang="en-US" sz="1800" kern="100" dirty="0">
              <a:effectLst/>
              <a:latin typeface="Geometria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4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E22D7C-13DA-427C-A564-1A7F5ABB6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" t="178" r="26834" b="178"/>
          <a:stretch/>
        </p:blipFill>
        <p:spPr>
          <a:xfrm>
            <a:off x="5422900" y="10"/>
            <a:ext cx="6769100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307CAA6-F1BD-1DE4-B288-3C0361042702}"/>
              </a:ext>
            </a:extLst>
          </p:cNvPr>
          <p:cNvSpPr/>
          <p:nvPr/>
        </p:nvSpPr>
        <p:spPr>
          <a:xfrm>
            <a:off x="0" y="5744409"/>
            <a:ext cx="5296466" cy="100584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spc="1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A67780-AE25-2773-C4E3-02198910F91B}"/>
              </a:ext>
            </a:extLst>
          </p:cNvPr>
          <p:cNvSpPr/>
          <p:nvPr/>
        </p:nvSpPr>
        <p:spPr>
          <a:xfrm>
            <a:off x="-7881" y="4586155"/>
            <a:ext cx="5307661" cy="1005840"/>
          </a:xfrm>
          <a:prstGeom prst="rect">
            <a:avLst/>
          </a:prstGeom>
          <a:solidFill>
            <a:srgbClr val="AE87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DE2131-E98F-5B61-D850-DD402B212C3D}"/>
              </a:ext>
            </a:extLst>
          </p:cNvPr>
          <p:cNvSpPr txBox="1"/>
          <p:nvPr/>
        </p:nvSpPr>
        <p:spPr>
          <a:xfrm>
            <a:off x="0" y="0"/>
            <a:ext cx="5422900" cy="923330"/>
          </a:xfrm>
          <a:prstGeom prst="rect">
            <a:avLst/>
          </a:prstGeom>
          <a:solidFill>
            <a:srgbClr val="22567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pc="300" dirty="0">
                <a:solidFill>
                  <a:schemeClr val="bg1"/>
                </a:solidFill>
                <a:latin typeface="Geometria" panose="020B0503020204020204" pitchFamily="34" charset="0"/>
              </a:rPr>
              <a:t>AGENDA</a:t>
            </a:r>
          </a:p>
        </p:txBody>
      </p:sp>
      <p:pic>
        <p:nvPicPr>
          <p:cNvPr id="3" name="Picture 2" descr="Logo, icon, company name&#10;&#10;Description automatically generated">
            <a:extLst>
              <a:ext uri="{FF2B5EF4-FFF2-40B4-BE49-F238E27FC236}">
                <a16:creationId xmlns:a16="http://schemas.microsoft.com/office/drawing/2014/main" id="{02F4F0A2-EF17-FF41-BAF6-E1C4A3FAD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116" y="5956596"/>
            <a:ext cx="614684" cy="61331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03CFB4A-453B-FB94-8A42-D560FB665660}"/>
              </a:ext>
            </a:extLst>
          </p:cNvPr>
          <p:cNvSpPr/>
          <p:nvPr/>
        </p:nvSpPr>
        <p:spPr>
          <a:xfrm>
            <a:off x="-7881" y="3415200"/>
            <a:ext cx="5291081" cy="1005840"/>
          </a:xfrm>
          <a:prstGeom prst="rect">
            <a:avLst/>
          </a:prstGeom>
          <a:solidFill>
            <a:srgbClr val="7DBFD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CBAC44-B63B-DF18-12F5-3F5D1B022529}"/>
              </a:ext>
            </a:extLst>
          </p:cNvPr>
          <p:cNvSpPr/>
          <p:nvPr/>
        </p:nvSpPr>
        <p:spPr>
          <a:xfrm>
            <a:off x="-7881" y="2256945"/>
            <a:ext cx="5291081" cy="1005840"/>
          </a:xfrm>
          <a:prstGeom prst="rect">
            <a:avLst/>
          </a:prstGeom>
          <a:solidFill>
            <a:srgbClr val="ED8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ontent Placeholder 17">
            <a:extLst>
              <a:ext uri="{FF2B5EF4-FFF2-40B4-BE49-F238E27FC236}">
                <a16:creationId xmlns:a16="http://schemas.microsoft.com/office/drawing/2014/main" id="{4447A8A1-22A4-BA62-1089-EF2851158D2C}"/>
              </a:ext>
            </a:extLst>
          </p:cNvPr>
          <p:cNvSpPr txBox="1">
            <a:spLocks/>
          </p:cNvSpPr>
          <p:nvPr/>
        </p:nvSpPr>
        <p:spPr>
          <a:xfrm>
            <a:off x="100234" y="3581841"/>
            <a:ext cx="4044161" cy="6248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spc="300">
                <a:solidFill>
                  <a:schemeClr val="bg1"/>
                </a:solidFill>
                <a:latin typeface="Geometria" panose="020B0503020204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scope</a:t>
            </a:r>
          </a:p>
        </p:txBody>
      </p:sp>
      <p:sp>
        <p:nvSpPr>
          <p:cNvPr id="26" name="Content Placeholder 17">
            <a:extLst>
              <a:ext uri="{FF2B5EF4-FFF2-40B4-BE49-F238E27FC236}">
                <a16:creationId xmlns:a16="http://schemas.microsoft.com/office/drawing/2014/main" id="{E0C31359-84C7-203C-E88E-AF9820B2BF10}"/>
              </a:ext>
            </a:extLst>
          </p:cNvPr>
          <p:cNvSpPr txBox="1">
            <a:spLocks/>
          </p:cNvSpPr>
          <p:nvPr/>
        </p:nvSpPr>
        <p:spPr>
          <a:xfrm>
            <a:off x="100235" y="2412013"/>
            <a:ext cx="5059771" cy="611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spc="3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Geometria" panose="020B0503020204020204" pitchFamily="34" charset="0"/>
              </a:rPr>
              <a:t>background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0B13C209-3E66-DDD0-3411-E9511E210068}"/>
              </a:ext>
            </a:extLst>
          </p:cNvPr>
          <p:cNvSpPr txBox="1">
            <a:spLocks/>
          </p:cNvSpPr>
          <p:nvPr/>
        </p:nvSpPr>
        <p:spPr>
          <a:xfrm>
            <a:off x="12700" y="4815858"/>
            <a:ext cx="5282386" cy="611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spc="300">
                <a:solidFill>
                  <a:schemeClr val="bg1"/>
                </a:solidFill>
                <a:latin typeface="Geometria" panose="020B0503020204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ts val="3700"/>
              </a:lnSpc>
            </a:pPr>
            <a:r>
              <a:rPr lang="en-US" sz="4300" spc="-100" dirty="0"/>
              <a:t>major changes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52AB026A-CCD9-6F3B-E460-F24071B9778F}"/>
              </a:ext>
            </a:extLst>
          </p:cNvPr>
          <p:cNvSpPr txBox="1">
            <a:spLocks/>
          </p:cNvSpPr>
          <p:nvPr/>
        </p:nvSpPr>
        <p:spPr>
          <a:xfrm>
            <a:off x="100234" y="5934886"/>
            <a:ext cx="4044161" cy="6248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spc="300">
                <a:solidFill>
                  <a:schemeClr val="bg1"/>
                </a:solidFill>
                <a:latin typeface="Geometria" panose="020B0503020204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next steps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CFFE0E7-03DA-E147-3EC9-93B58321BF0F}"/>
              </a:ext>
            </a:extLst>
          </p:cNvPr>
          <p:cNvSpPr/>
          <p:nvPr/>
        </p:nvSpPr>
        <p:spPr>
          <a:xfrm>
            <a:off x="-7881" y="1076135"/>
            <a:ext cx="5291080" cy="1005840"/>
          </a:xfrm>
          <a:prstGeom prst="rect">
            <a:avLst/>
          </a:prstGeom>
          <a:solidFill>
            <a:srgbClr val="B3D4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212BDB76-EBA8-45AB-D4B0-C4D9A62A571B}"/>
              </a:ext>
            </a:extLst>
          </p:cNvPr>
          <p:cNvSpPr txBox="1">
            <a:spLocks/>
          </p:cNvSpPr>
          <p:nvPr/>
        </p:nvSpPr>
        <p:spPr>
          <a:xfrm>
            <a:off x="100234" y="1242185"/>
            <a:ext cx="5059771" cy="611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spc="3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Geometria" panose="020B0503020204020204" pitchFamily="34" charset="0"/>
              </a:rPr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1420104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B3EEE-9104-2F0C-0A61-F8DB5C51713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1254" y="1216526"/>
            <a:ext cx="6830896" cy="557872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20692EB-0400-E1B6-309C-7254F4F6E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MAJOR CHANGES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1EB613D-68AD-D5D0-5043-855817E0EA6D}"/>
              </a:ext>
            </a:extLst>
          </p:cNvPr>
          <p:cNvSpPr txBox="1">
            <a:spLocks/>
          </p:cNvSpPr>
          <p:nvPr/>
        </p:nvSpPr>
        <p:spPr>
          <a:xfrm>
            <a:off x="205274" y="1430510"/>
            <a:ext cx="3927566" cy="1452830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bg1"/>
                </a:solidFill>
                <a:latin typeface="Geometria" panose="020B0604020202020204" charset="0"/>
                <a:ea typeface="+mj-ea"/>
                <a:cs typeface="Geometria" panose="020B0604020202020204" charset="0"/>
              </a:defRPr>
            </a:lvl1pPr>
          </a:lstStyle>
          <a:p>
            <a:pPr algn="l"/>
            <a:r>
              <a:rPr lang="en-US" sz="2800" i="1" dirty="0">
                <a:solidFill>
                  <a:srgbClr val="7F7F7F"/>
                </a:solidFill>
                <a:latin typeface="Geometria" panose="020B0503020204020204" pitchFamily="34" charset="0"/>
              </a:rPr>
              <a:t>DEVELOPMENT REVIEW PROCEDURES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24FABD-7A00-452F-A95B-E6A450E897E4}"/>
              </a:ext>
            </a:extLst>
          </p:cNvPr>
          <p:cNvSpPr txBox="1"/>
          <p:nvPr/>
        </p:nvSpPr>
        <p:spPr>
          <a:xfrm>
            <a:off x="10648060" y="292658"/>
            <a:ext cx="1366452" cy="995422"/>
          </a:xfrm>
          <a:prstGeom prst="ellipse">
            <a:avLst/>
          </a:prstGeom>
          <a:solidFill>
            <a:srgbClr val="69CDE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Geometria" panose="020B0503020204020204" pitchFamily="34" charset="0"/>
              </a:rPr>
              <a:t>172</a:t>
            </a:r>
            <a:endParaRPr lang="en-US" b="1" dirty="0">
              <a:latin typeface="Geometria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263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1AFC56-B01D-6A67-00D8-53A50DCDF8EB}"/>
              </a:ext>
            </a:extLst>
          </p:cNvPr>
          <p:cNvSpPr txBox="1"/>
          <p:nvPr/>
        </p:nvSpPr>
        <p:spPr>
          <a:xfrm>
            <a:off x="385011" y="1445925"/>
            <a:ext cx="5501983" cy="5614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173. ZONING</a:t>
            </a:r>
          </a:p>
          <a:p>
            <a:pPr>
              <a:spcAft>
                <a:spcPts val="600"/>
              </a:spcAft>
            </a:pPr>
            <a:r>
              <a:rPr lang="en-US" b="1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Contents: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 1. GENERAL PROVISIONS</a:t>
            </a:r>
          </a:p>
          <a:p>
            <a:pPr marL="457200" marR="0" indent="-223838">
              <a:spcBef>
                <a:spcPts val="0"/>
              </a:spcBef>
              <a:spcAft>
                <a:spcPts val="600"/>
              </a:spcAft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</a:t>
            </a:r>
          </a:p>
          <a:p>
            <a:pPr marL="457200" marR="0" indent="-223838">
              <a:spcBef>
                <a:spcPts val="0"/>
              </a:spcBef>
              <a:spcAft>
                <a:spcPts val="600"/>
              </a:spcAft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Zoning Districts Established</a:t>
            </a:r>
          </a:p>
          <a:p>
            <a:pPr marL="457200" marR="0" indent="-223838">
              <a:spcBef>
                <a:spcPts val="0"/>
              </a:spcBef>
              <a:spcAft>
                <a:spcPts val="600"/>
              </a:spcAft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Zoning Map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600" b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 2. STANDARD ZONING DISTRICT REGULATIONS</a:t>
            </a:r>
          </a:p>
          <a:p>
            <a:pPr marL="457200" indent="-223838">
              <a:spcAft>
                <a:spcPts val="600"/>
              </a:spcAft>
            </a:pPr>
            <a:r>
              <a:rPr lang="en-US" sz="1600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Intent of Standard Zoning Districts</a:t>
            </a:r>
          </a:p>
          <a:p>
            <a:pPr marL="457200" indent="-223838">
              <a:spcAft>
                <a:spcPts val="600"/>
              </a:spcAft>
            </a:pPr>
            <a:r>
              <a:rPr lang="en-US" sz="1600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Schedule of Uses</a:t>
            </a:r>
          </a:p>
          <a:p>
            <a:pPr marL="457200" indent="-223838">
              <a:spcAft>
                <a:spcPts val="600"/>
              </a:spcAft>
            </a:pPr>
            <a:r>
              <a:rPr lang="en-US" sz="1600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Bulk and Dimensional Standards</a:t>
            </a:r>
          </a:p>
          <a:p>
            <a:pPr marL="457200" indent="-223838">
              <a:spcAft>
                <a:spcPts val="600"/>
              </a:spcAft>
            </a:pPr>
            <a:r>
              <a:rPr lang="en-US" sz="1600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Bulk and Dimensional Standards – General Provisions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600" b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 3. PLANNED DEVELOPMENT ZONING DISTRICT REGULATIONS</a:t>
            </a:r>
          </a:p>
          <a:p>
            <a:pPr marL="457200" marR="0" indent="-223838">
              <a:spcBef>
                <a:spcPts val="0"/>
              </a:spcBef>
              <a:spcAft>
                <a:spcPts val="600"/>
              </a:spcAft>
            </a:pPr>
            <a:r>
              <a:rPr lang="en-US" sz="1600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Planned Unit Development (PUD)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Geometria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BA84A2-CAC0-CD3F-1F7C-883C98169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MAJOR CHANGES</a:t>
            </a:r>
            <a:endParaRPr lang="en-US" sz="40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E45742-FE03-14B8-5BBF-E3B43BF2A0D3}"/>
              </a:ext>
            </a:extLst>
          </p:cNvPr>
          <p:cNvSpPr txBox="1"/>
          <p:nvPr/>
        </p:nvSpPr>
        <p:spPr>
          <a:xfrm>
            <a:off x="6218543" y="1707183"/>
            <a:ext cx="5501983" cy="4077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b="1" kern="100" dirty="0">
              <a:effectLst/>
              <a:latin typeface="Geometria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 4. BONUSES AND INCENTIVES</a:t>
            </a:r>
          </a:p>
          <a:p>
            <a:pPr marL="457200" indent="-223838">
              <a:spcAft>
                <a:spcPts val="600"/>
              </a:spcAft>
            </a:pPr>
            <a:r>
              <a:rPr lang="en-US" sz="1600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Affordable Housing Bonus</a:t>
            </a:r>
          </a:p>
          <a:p>
            <a:pPr marL="457200" indent="-223838">
              <a:spcAft>
                <a:spcPts val="600"/>
              </a:spcAft>
            </a:pPr>
            <a:r>
              <a:rPr lang="en-US" sz="1600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Building Incentive Program</a:t>
            </a:r>
          </a:p>
          <a:p>
            <a:pPr marL="457200" indent="-223838">
              <a:spcAft>
                <a:spcPts val="600"/>
              </a:spcAft>
            </a:pPr>
            <a:r>
              <a:rPr lang="en-US" sz="1600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 Bonuses and Incentives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 5. DEVELOPMENT DESIGN STANDARDS</a:t>
            </a:r>
          </a:p>
          <a:p>
            <a:pPr marL="457200" marR="0" indent="-223838">
              <a:spcBef>
                <a:spcPts val="0"/>
              </a:spcBef>
              <a:spcAft>
                <a:spcPts val="600"/>
              </a:spcAft>
            </a:pPr>
            <a:r>
              <a:rPr lang="en-US" sz="1600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Townhomes</a:t>
            </a:r>
          </a:p>
          <a:p>
            <a:pPr marL="457200" marR="0" indent="-223838">
              <a:spcBef>
                <a:spcPts val="0"/>
              </a:spcBef>
              <a:spcAft>
                <a:spcPts val="600"/>
              </a:spcAft>
            </a:pPr>
            <a:r>
              <a:rPr lang="en-US" sz="1600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Multifamily Dwellings</a:t>
            </a:r>
          </a:p>
          <a:p>
            <a:pPr marL="457200" marR="0" indent="-223838">
              <a:spcBef>
                <a:spcPts val="0"/>
              </a:spcBef>
              <a:spcAft>
                <a:spcPts val="600"/>
              </a:spcAft>
            </a:pPr>
            <a:r>
              <a:rPr lang="en-US" sz="1600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Commercial and Office Districts</a:t>
            </a:r>
          </a:p>
          <a:p>
            <a:pPr marL="457200" marR="0" indent="-223838">
              <a:spcBef>
                <a:spcPts val="0"/>
              </a:spcBef>
              <a:spcAft>
                <a:spcPts val="600"/>
              </a:spcAft>
            </a:pPr>
            <a:r>
              <a:rPr lang="en-US" sz="1600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Mixed-Use District (MU) Design Standards</a:t>
            </a:r>
          </a:p>
          <a:p>
            <a:pPr marL="457200" marR="0" indent="-223838">
              <a:spcBef>
                <a:spcPts val="0"/>
              </a:spcBef>
              <a:spcAft>
                <a:spcPts val="600"/>
              </a:spcAft>
            </a:pPr>
            <a:r>
              <a:rPr lang="en-US" sz="1600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Mixed-Use Core District (MUC) Standards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Geometria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E3D826-57A7-69E6-9EAE-6853AC997607}"/>
              </a:ext>
            </a:extLst>
          </p:cNvPr>
          <p:cNvSpPr txBox="1"/>
          <p:nvPr/>
        </p:nvSpPr>
        <p:spPr>
          <a:xfrm>
            <a:off x="10648060" y="292658"/>
            <a:ext cx="1366452" cy="995422"/>
          </a:xfrm>
          <a:prstGeom prst="ellipse">
            <a:avLst/>
          </a:prstGeom>
          <a:solidFill>
            <a:srgbClr val="69CDE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Geometria" panose="020B0503020204020204" pitchFamily="34" charset="0"/>
              </a:rPr>
              <a:t>173</a:t>
            </a:r>
            <a:endParaRPr lang="en-US" b="1" dirty="0">
              <a:latin typeface="Geometria" panose="020B0503020204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25AF51-5FD0-B965-303A-B79AA6160BA1}"/>
              </a:ext>
            </a:extLst>
          </p:cNvPr>
          <p:cNvGrpSpPr/>
          <p:nvPr/>
        </p:nvGrpSpPr>
        <p:grpSpPr>
          <a:xfrm>
            <a:off x="6316853" y="6109061"/>
            <a:ext cx="5051597" cy="929683"/>
            <a:chOff x="6316853" y="6109061"/>
            <a:chExt cx="5051597" cy="929683"/>
          </a:xfrm>
        </p:grpSpPr>
        <p:pic>
          <p:nvPicPr>
            <p:cNvPr id="13" name="Graphic 12" descr="House with solid fill">
              <a:extLst>
                <a:ext uri="{FF2B5EF4-FFF2-40B4-BE49-F238E27FC236}">
                  <a16:creationId xmlns:a16="http://schemas.microsoft.com/office/drawing/2014/main" id="{987049E7-FA70-25C2-9D47-81842F27C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59536" y="6243632"/>
              <a:ext cx="699862" cy="699862"/>
            </a:xfrm>
            <a:prstGeom prst="rect">
              <a:avLst/>
            </a:prstGeom>
          </p:spPr>
        </p:pic>
        <p:pic>
          <p:nvPicPr>
            <p:cNvPr id="15" name="Graphic 14" descr="House outline">
              <a:extLst>
                <a:ext uri="{FF2B5EF4-FFF2-40B4-BE49-F238E27FC236}">
                  <a16:creationId xmlns:a16="http://schemas.microsoft.com/office/drawing/2014/main" id="{3514C039-6F0E-9819-6CA4-FE0486238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36661" y="6412494"/>
              <a:ext cx="502929" cy="502929"/>
            </a:xfrm>
            <a:prstGeom prst="rect">
              <a:avLst/>
            </a:prstGeom>
          </p:spPr>
        </p:pic>
        <p:pic>
          <p:nvPicPr>
            <p:cNvPr id="17" name="Graphic 16" descr="Factory outline">
              <a:extLst>
                <a:ext uri="{FF2B5EF4-FFF2-40B4-BE49-F238E27FC236}">
                  <a16:creationId xmlns:a16="http://schemas.microsoft.com/office/drawing/2014/main" id="{40EB7B9F-FB75-AEE4-4788-9EEBC9C74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948781" y="6253157"/>
              <a:ext cx="699862" cy="699862"/>
            </a:xfrm>
            <a:prstGeom prst="rect">
              <a:avLst/>
            </a:prstGeom>
          </p:spPr>
        </p:pic>
        <p:pic>
          <p:nvPicPr>
            <p:cNvPr id="19" name="Graphic 18" descr="City with solid fill">
              <a:extLst>
                <a:ext uri="{FF2B5EF4-FFF2-40B4-BE49-F238E27FC236}">
                  <a16:creationId xmlns:a16="http://schemas.microsoft.com/office/drawing/2014/main" id="{4048AD22-1451-3DC6-E245-20E11B9D6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99152" y="6109061"/>
              <a:ext cx="929683" cy="929683"/>
            </a:xfrm>
            <a:prstGeom prst="rect">
              <a:avLst/>
            </a:prstGeom>
          </p:spPr>
        </p:pic>
        <p:pic>
          <p:nvPicPr>
            <p:cNvPr id="21" name="Graphic 20" descr="Store outline">
              <a:extLst>
                <a:ext uri="{FF2B5EF4-FFF2-40B4-BE49-F238E27FC236}">
                  <a16:creationId xmlns:a16="http://schemas.microsoft.com/office/drawing/2014/main" id="{CF6BF925-A4A0-850B-EB6E-E6DA24F1B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279344" y="6272207"/>
              <a:ext cx="699862" cy="699862"/>
            </a:xfrm>
            <a:prstGeom prst="rect">
              <a:avLst/>
            </a:prstGeom>
          </p:spPr>
        </p:pic>
        <p:pic>
          <p:nvPicPr>
            <p:cNvPr id="23" name="Graphic 22" descr="Schoolhouse with solid fill">
              <a:extLst>
                <a:ext uri="{FF2B5EF4-FFF2-40B4-BE49-F238E27FC236}">
                  <a16:creationId xmlns:a16="http://schemas.microsoft.com/office/drawing/2014/main" id="{03273635-D231-8368-59A4-B2E4167ED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668588" y="6281732"/>
              <a:ext cx="699862" cy="699862"/>
            </a:xfrm>
            <a:prstGeom prst="rect">
              <a:avLst/>
            </a:prstGeom>
          </p:spPr>
        </p:pic>
        <p:pic>
          <p:nvPicPr>
            <p:cNvPr id="25" name="Graphic 24" descr="Rainy scene with solid fill">
              <a:extLst>
                <a:ext uri="{FF2B5EF4-FFF2-40B4-BE49-F238E27FC236}">
                  <a16:creationId xmlns:a16="http://schemas.microsoft.com/office/drawing/2014/main" id="{26E42832-3053-94AC-4366-AF6ECAE81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316853" y="6234223"/>
              <a:ext cx="699862" cy="699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447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4DEAB72-323E-363D-9B3B-73E32FB3B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277" y="1265685"/>
            <a:ext cx="5770105" cy="55923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6554FF-9B0C-A822-A41A-1D43B525E17E}"/>
              </a:ext>
            </a:extLst>
          </p:cNvPr>
          <p:cNvSpPr txBox="1"/>
          <p:nvPr/>
        </p:nvSpPr>
        <p:spPr>
          <a:xfrm>
            <a:off x="229500" y="1418764"/>
            <a:ext cx="540619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800"/>
              </a:spcAf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Added a table to identify which zoning districts implement each </a:t>
            </a:r>
            <a:r>
              <a:rPr lang="en-US" sz="2000" b="1" dirty="0">
                <a:solidFill>
                  <a:srgbClr val="AE87C3"/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Future Land Use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category.</a:t>
            </a:r>
          </a:p>
          <a:p>
            <a:pPr marL="233363" lvl="1" indent="-23336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Permitting </a:t>
            </a:r>
            <a:r>
              <a:rPr lang="en-US" sz="2000" b="1" dirty="0">
                <a:solidFill>
                  <a:srgbClr val="AE87C3"/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small-scale office uses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within residential FLU categories when properties are ill-suited for residential development</a:t>
            </a:r>
          </a:p>
          <a:p>
            <a:pPr marL="233363" lvl="1" indent="-23336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AE87C3"/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Consolidated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 similar districts (including PUDs) and </a:t>
            </a:r>
            <a:r>
              <a:rPr lang="en-US" sz="2000" b="1" dirty="0">
                <a:solidFill>
                  <a:srgbClr val="AE87C3"/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eliminated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 underutilized zoning categories</a:t>
            </a:r>
          </a:p>
          <a:p>
            <a:pPr marL="233363" lvl="1" indent="-23336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Added a </a:t>
            </a:r>
            <a:r>
              <a:rPr lang="en-US" sz="2000" b="1" dirty="0">
                <a:solidFill>
                  <a:srgbClr val="AE87C3"/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new zoning district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(RT-8) which permits moderate density residential development inclusive of missing middle housing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67D3A4-029E-46B4-BBF4-5DAF45BB5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Geometria" panose="020B0503020204020204" pitchFamily="34" charset="0"/>
              </a:rPr>
              <a:t>MAJOR CHANGES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0A52D0-59D9-692D-89B9-0E7CD6B966F8}"/>
              </a:ext>
            </a:extLst>
          </p:cNvPr>
          <p:cNvSpPr txBox="1"/>
          <p:nvPr/>
        </p:nvSpPr>
        <p:spPr>
          <a:xfrm>
            <a:off x="10648060" y="292658"/>
            <a:ext cx="1366452" cy="995422"/>
          </a:xfrm>
          <a:prstGeom prst="ellipse">
            <a:avLst/>
          </a:prstGeom>
          <a:solidFill>
            <a:srgbClr val="69CDE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Geometria" panose="020B0503020204020204" pitchFamily="34" charset="0"/>
              </a:rPr>
              <a:t>173</a:t>
            </a:r>
            <a:endParaRPr lang="en-US" b="1" dirty="0">
              <a:latin typeface="Geometria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580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BB15C8-C452-7DC7-255B-8A9E7F67A1A2}"/>
              </a:ext>
            </a:extLst>
          </p:cNvPr>
          <p:cNvSpPr txBox="1"/>
          <p:nvPr/>
        </p:nvSpPr>
        <p:spPr>
          <a:xfrm>
            <a:off x="260760" y="1418552"/>
            <a:ext cx="48804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800"/>
              </a:spcAf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Created a series of tables listing the uses that are allowed as </a:t>
            </a:r>
            <a:r>
              <a:rPr lang="en-US" sz="2000" b="1" dirty="0">
                <a:solidFill>
                  <a:srgbClr val="AE87C3"/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permitted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 by right or through </a:t>
            </a:r>
            <a:r>
              <a:rPr lang="en-US" sz="2000" b="1" dirty="0">
                <a:solidFill>
                  <a:srgbClr val="AE87C3"/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conditional use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within each zoning district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67D3A4-029E-46B4-BBF4-5DAF45BB5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Geometria" panose="020B0503020204020204" pitchFamily="34" charset="0"/>
              </a:rPr>
              <a:t>MAJOR CHANGES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0A52D0-59D9-692D-89B9-0E7CD6B966F8}"/>
              </a:ext>
            </a:extLst>
          </p:cNvPr>
          <p:cNvSpPr txBox="1"/>
          <p:nvPr/>
        </p:nvSpPr>
        <p:spPr>
          <a:xfrm>
            <a:off x="10648060" y="292658"/>
            <a:ext cx="1366452" cy="995422"/>
          </a:xfrm>
          <a:prstGeom prst="ellipse">
            <a:avLst/>
          </a:prstGeom>
          <a:solidFill>
            <a:srgbClr val="69CDE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Geometria" panose="020B0503020204020204" pitchFamily="34" charset="0"/>
              </a:rPr>
              <a:t>173</a:t>
            </a:r>
            <a:endParaRPr lang="en-US" b="1" dirty="0">
              <a:latin typeface="Geometria" panose="020B05030202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94649A-B803-3A16-D166-F1F9C22F6E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0"/>
          <a:stretch/>
        </p:blipFill>
        <p:spPr>
          <a:xfrm>
            <a:off x="5666614" y="1288080"/>
            <a:ext cx="5664672" cy="55876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D32645-DF71-29A1-F920-FC11AFACA110}"/>
              </a:ext>
            </a:extLst>
          </p:cNvPr>
          <p:cNvSpPr txBox="1"/>
          <p:nvPr/>
        </p:nvSpPr>
        <p:spPr>
          <a:xfrm>
            <a:off x="260760" y="4022311"/>
            <a:ext cx="5050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800"/>
              </a:spcAf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Establish new standards for </a:t>
            </a:r>
            <a:r>
              <a:rPr lang="en-US" sz="2000" b="1" dirty="0">
                <a:solidFill>
                  <a:srgbClr val="AE87C3"/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townhomes, multi-family, and mixed-use developments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A59FF7-4454-DF84-C0B7-62CF7468441D}"/>
              </a:ext>
            </a:extLst>
          </p:cNvPr>
          <p:cNvSpPr txBox="1"/>
          <p:nvPr/>
        </p:nvSpPr>
        <p:spPr>
          <a:xfrm>
            <a:off x="260760" y="3028208"/>
            <a:ext cx="5318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800"/>
              </a:spcAf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Refined standards for developments within </a:t>
            </a:r>
            <a:r>
              <a:rPr lang="en-US" sz="2000" b="1" dirty="0">
                <a:solidFill>
                  <a:srgbClr val="AE87C3"/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mixed-use zoning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districts</a:t>
            </a:r>
          </a:p>
        </p:txBody>
      </p:sp>
    </p:spTree>
    <p:extLst>
      <p:ext uri="{BB962C8B-B14F-4D97-AF65-F5344CB8AC3E}">
        <p14:creationId xmlns:p14="http://schemas.microsoft.com/office/powerpoint/2010/main" val="1083889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7D3A4-029E-46B4-BBF4-5DAF45BB5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Geometria" panose="020B0503020204020204" pitchFamily="34" charset="0"/>
              </a:rPr>
              <a:t>MAJOR CHANGES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6C4E7-BEE3-D806-9176-D13C923E2316}"/>
              </a:ext>
            </a:extLst>
          </p:cNvPr>
          <p:cNvSpPr txBox="1"/>
          <p:nvPr/>
        </p:nvSpPr>
        <p:spPr>
          <a:xfrm>
            <a:off x="303407" y="1467979"/>
            <a:ext cx="11387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800"/>
              </a:spcAft>
            </a:pPr>
            <a:r>
              <a:rPr lang="en-US" sz="2000" b="1" dirty="0">
                <a:solidFill>
                  <a:srgbClr val="AE87C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Dimensional Standards Tables.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Added tables listing development standards for each district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0A52D0-59D9-692D-89B9-0E7CD6B966F8}"/>
              </a:ext>
            </a:extLst>
          </p:cNvPr>
          <p:cNvSpPr txBox="1"/>
          <p:nvPr/>
        </p:nvSpPr>
        <p:spPr>
          <a:xfrm>
            <a:off x="10648060" y="292658"/>
            <a:ext cx="1366452" cy="995422"/>
          </a:xfrm>
          <a:prstGeom prst="ellipse">
            <a:avLst/>
          </a:prstGeom>
          <a:solidFill>
            <a:srgbClr val="69CDE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Geometria" panose="020B0503020204020204" pitchFamily="34" charset="0"/>
              </a:rPr>
              <a:t>173</a:t>
            </a:r>
            <a:endParaRPr lang="en-US" b="1" dirty="0">
              <a:latin typeface="Geometria" panose="020B05030202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7FF9B2-EB7A-740C-98DF-A9D0CC87E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452" y="1924716"/>
            <a:ext cx="9259758" cy="493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5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7D3A4-029E-46B4-BBF4-5DAF45BB5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Geometria" panose="020B0503020204020204" pitchFamily="34" charset="0"/>
              </a:rPr>
              <a:t>MAJOR CHANGES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05A563-CBE7-A768-F337-4D69A4314AD9}"/>
              </a:ext>
            </a:extLst>
          </p:cNvPr>
          <p:cNvSpPr txBox="1"/>
          <p:nvPr/>
        </p:nvSpPr>
        <p:spPr>
          <a:xfrm>
            <a:off x="322069" y="1443825"/>
            <a:ext cx="11527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800"/>
              </a:spcAft>
            </a:pPr>
            <a:r>
              <a:rPr lang="en-US" sz="2000" b="1" dirty="0">
                <a:solidFill>
                  <a:srgbClr val="AE87C3"/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Bonuses &amp; Incentives Table.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Refined and expanded opportunities for density, intensity, and building height bonuses for new development when the following is provided: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24691B-305A-DAC9-19DB-50272DC0E11D}"/>
              </a:ext>
            </a:extLst>
          </p:cNvPr>
          <p:cNvSpPr txBox="1"/>
          <p:nvPr/>
        </p:nvSpPr>
        <p:spPr>
          <a:xfrm>
            <a:off x="527598" y="2250256"/>
            <a:ext cx="3325946" cy="451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lvl="1" indent="-23336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vertical</a:t>
            </a:r>
            <a:r>
              <a:rPr lang="en-US" b="1" dirty="0">
                <a:solidFill>
                  <a:srgbClr val="AE87C3"/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mixed-use</a:t>
            </a:r>
          </a:p>
          <a:p>
            <a:pPr marL="233363" lvl="1" indent="-23336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affordable housing</a:t>
            </a:r>
          </a:p>
          <a:p>
            <a:pPr marL="233363" lvl="1" indent="-23336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public open space</a:t>
            </a:r>
          </a:p>
          <a:p>
            <a:pPr marL="233363" lvl="1" indent="-23336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parking garage</a:t>
            </a:r>
          </a:p>
          <a:p>
            <a:pPr marL="233363" lvl="1" indent="-23336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waterfront access</a:t>
            </a:r>
          </a:p>
          <a:p>
            <a:pPr marL="233363" lvl="1" indent="-23336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low impact &amp; green building design</a:t>
            </a:r>
          </a:p>
          <a:p>
            <a:pPr marL="233363" lvl="1" indent="-23336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emergency storm shelters</a:t>
            </a:r>
          </a:p>
          <a:p>
            <a:pPr marL="233363" lvl="1" indent="-23336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living shoreline techniques</a:t>
            </a:r>
          </a:p>
          <a:p>
            <a:pPr marL="233363" lvl="1" indent="-23336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eometria" panose="020B0503020204020204" pitchFamily="34" charset="0"/>
                <a:cs typeface="Segoe UI" panose="020B0502040204020203" pitchFamily="34" charset="0"/>
              </a:rPr>
              <a:t>colocation of water dependent and related uses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0A52D0-59D9-692D-89B9-0E7CD6B966F8}"/>
              </a:ext>
            </a:extLst>
          </p:cNvPr>
          <p:cNvSpPr txBox="1"/>
          <p:nvPr/>
        </p:nvSpPr>
        <p:spPr>
          <a:xfrm>
            <a:off x="10648060" y="292658"/>
            <a:ext cx="1366452" cy="995422"/>
          </a:xfrm>
          <a:prstGeom prst="ellipse">
            <a:avLst/>
          </a:prstGeom>
          <a:solidFill>
            <a:srgbClr val="69CDE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Geometria" panose="020B0503020204020204" pitchFamily="34" charset="0"/>
              </a:rPr>
              <a:t>173</a:t>
            </a:r>
            <a:endParaRPr lang="en-US" b="1" dirty="0">
              <a:latin typeface="Geometria" panose="020B05030202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8184E-F706-703C-FB09-50B9B895E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906" y="2198600"/>
            <a:ext cx="7744616" cy="461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8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1AFC56-B01D-6A67-00D8-53A50DCDF8EB}"/>
              </a:ext>
            </a:extLst>
          </p:cNvPr>
          <p:cNvSpPr txBox="1"/>
          <p:nvPr/>
        </p:nvSpPr>
        <p:spPr>
          <a:xfrm>
            <a:off x="385011" y="1445925"/>
            <a:ext cx="10613915" cy="36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174. ACCESSORY, TEMPORARY AND OTHER USES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BA84A2-CAC0-CD3F-1F7C-883C98169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MAJOR CHANGES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1387BF-AE65-4030-D53E-1BF88C3600AA}"/>
              </a:ext>
            </a:extLst>
          </p:cNvPr>
          <p:cNvSpPr txBox="1"/>
          <p:nvPr/>
        </p:nvSpPr>
        <p:spPr>
          <a:xfrm>
            <a:off x="5892560" y="2196272"/>
            <a:ext cx="5319103" cy="338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 3. STANDARDS FOR SPECIFIC USES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086786-2CF5-8D59-8B0D-BBB89DD8B61F}"/>
              </a:ext>
            </a:extLst>
          </p:cNvPr>
          <p:cNvSpPr txBox="1"/>
          <p:nvPr/>
        </p:nvSpPr>
        <p:spPr>
          <a:xfrm>
            <a:off x="385011" y="1884994"/>
            <a:ext cx="5319103" cy="4646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Contents</a:t>
            </a:r>
            <a:r>
              <a:rPr lang="en-US" sz="1600" b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 1. ACCESSORY USES AND STRUCTURES</a:t>
            </a:r>
          </a:p>
          <a:p>
            <a:pPr marL="457200" marR="0" indent="-223838">
              <a:spcBef>
                <a:spcPts val="0"/>
              </a:spcBef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Purpose</a:t>
            </a:r>
          </a:p>
          <a:p>
            <a:pPr marL="457200" marR="0" indent="-223838">
              <a:spcBef>
                <a:spcPts val="0"/>
              </a:spcBef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Accessory Uses &amp; Structures General Requirements</a:t>
            </a:r>
          </a:p>
          <a:p>
            <a:pPr marL="457200" marR="0" indent="-223838">
              <a:spcBef>
                <a:spcPts val="0"/>
              </a:spcBef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Accessory Dwelling Units</a:t>
            </a:r>
          </a:p>
          <a:p>
            <a:pPr marL="457200" marR="0" indent="-223838">
              <a:spcBef>
                <a:spcPts val="0"/>
              </a:spcBef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 Conditioning Units</a:t>
            </a:r>
          </a:p>
          <a:p>
            <a:pPr marL="457200" marR="0" indent="-223838">
              <a:spcBef>
                <a:spcPts val="0"/>
              </a:spcBef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Fences And Walls </a:t>
            </a:r>
          </a:p>
          <a:p>
            <a:pPr marL="457200" marR="0" indent="-223838">
              <a:spcBef>
                <a:spcPts val="0"/>
              </a:spcBef>
            </a:pPr>
            <a:r>
              <a:rPr lang="en-US" sz="1600" b="1" kern="100" dirty="0">
                <a:solidFill>
                  <a:srgbClr val="AE87C3"/>
                </a:solidFill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 Occupations</a:t>
            </a:r>
          </a:p>
          <a:p>
            <a:pPr marL="457200" marR="0" indent="-223838">
              <a:spcBef>
                <a:spcPts val="0"/>
              </a:spcBef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Outdoor Dining</a:t>
            </a:r>
          </a:p>
          <a:p>
            <a:pPr marL="457200" marR="0" indent="-223838">
              <a:spcBef>
                <a:spcPts val="0"/>
              </a:spcBef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Piers, Docks and Boathouses</a:t>
            </a:r>
          </a:p>
          <a:p>
            <a:pPr marL="457200" marR="0" indent="-223838">
              <a:spcBef>
                <a:spcPts val="0"/>
              </a:spcBef>
              <a:spcAft>
                <a:spcPts val="600"/>
              </a:spcAft>
            </a:pPr>
            <a:r>
              <a:rPr lang="en-US" sz="16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Security Dwelling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600" b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 2. TEMPORARY USES AND STRUCTURES</a:t>
            </a:r>
            <a:endParaRPr lang="en-US" sz="1600" kern="100" dirty="0">
              <a:effectLst/>
              <a:latin typeface="Geometria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3363"/>
            <a:r>
              <a:rPr lang="en-US" sz="1600" kern="100" dirty="0">
                <a:latin typeface="Geometria" panose="020B0503020204020204" pitchFamily="34" charset="0"/>
                <a:cs typeface="Times New Roman" panose="02020603050405020304" pitchFamily="18" charset="0"/>
              </a:rPr>
              <a:t>Purpose</a:t>
            </a:r>
          </a:p>
          <a:p>
            <a:pPr marL="233363"/>
            <a:r>
              <a:rPr lang="en-US" sz="1600" kern="100" dirty="0">
                <a:latin typeface="Geometria" panose="020B0503020204020204" pitchFamily="34" charset="0"/>
                <a:cs typeface="Times New Roman" panose="02020603050405020304" pitchFamily="18" charset="0"/>
              </a:rPr>
              <a:t>Model Homes</a:t>
            </a:r>
          </a:p>
          <a:p>
            <a:pPr marL="233363" marR="0">
              <a:lnSpc>
                <a:spcPct val="107000"/>
              </a:lnSpc>
              <a:spcBef>
                <a:spcPts val="0"/>
              </a:spcBef>
            </a:pPr>
            <a:r>
              <a:rPr lang="en-US" sz="1600" kern="100" dirty="0">
                <a:latin typeface="Geometria" panose="020B0503020204020204" pitchFamily="34" charset="0"/>
                <a:cs typeface="Times New Roman" panose="02020603050405020304" pitchFamily="18" charset="0"/>
              </a:rPr>
              <a:t>Temporary Mobile Homes for Office Use</a:t>
            </a:r>
          </a:p>
          <a:p>
            <a:pPr marL="233363" marR="0">
              <a:lnSpc>
                <a:spcPct val="107000"/>
              </a:lnSpc>
              <a:spcBef>
                <a:spcPts val="0"/>
              </a:spcBef>
            </a:pPr>
            <a:r>
              <a:rPr lang="en-US" sz="1600" kern="100" dirty="0">
                <a:latin typeface="Geometria" panose="020B0503020204020204" pitchFamily="34" charset="0"/>
                <a:cs typeface="Times New Roman" panose="02020603050405020304" pitchFamily="18" charset="0"/>
              </a:rPr>
              <a:t>Temporary Storage Units in Residential Areas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D1F1BD-E0F3-82D5-4BA1-65100FB1DAC9}"/>
              </a:ext>
            </a:extLst>
          </p:cNvPr>
          <p:cNvSpPr txBox="1"/>
          <p:nvPr/>
        </p:nvSpPr>
        <p:spPr>
          <a:xfrm>
            <a:off x="5892560" y="2604819"/>
            <a:ext cx="324829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marR="0" lvl="0" indent="-1746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 entertainment establishments</a:t>
            </a:r>
          </a:p>
          <a:p>
            <a:pPr marL="174625" marR="0" lvl="0" indent="-1746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Agricultural products sales</a:t>
            </a:r>
          </a:p>
          <a:p>
            <a:pPr marL="174625" marR="0" lvl="0" indent="-1746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Arcade/amusement centers</a:t>
            </a:r>
          </a:p>
          <a:p>
            <a:pPr marL="174625" marR="0" lvl="0" indent="-1746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 towers/facilities</a:t>
            </a:r>
          </a:p>
          <a:p>
            <a:pPr marL="174625" marR="0" lvl="0" indent="-1746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Contractors’ offices</a:t>
            </a:r>
          </a:p>
          <a:p>
            <a:pPr marL="174625" marR="0" lvl="0" indent="-1746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Corrections facilities</a:t>
            </a:r>
          </a:p>
          <a:p>
            <a:pPr marL="174625" marR="0" lvl="0" indent="-1746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Crematoriums:</a:t>
            </a:r>
          </a:p>
          <a:p>
            <a:pPr marL="174625" marR="0" lvl="0" indent="-1746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Eating and drinking establishments</a:t>
            </a:r>
          </a:p>
          <a:p>
            <a:pPr marL="174625" marR="0" lvl="0" indent="-1746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 halls. </a:t>
            </a:r>
          </a:p>
          <a:p>
            <a:pPr marL="174625" marR="0" lvl="0" indent="-1746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Fuel storage tank systems</a:t>
            </a:r>
          </a:p>
          <a:p>
            <a:pPr marL="174625" marR="0" lvl="0" indent="-1746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Gasoline/fuel, propane, and natural gas sales </a:t>
            </a:r>
          </a:p>
          <a:p>
            <a:pPr marL="174625" marR="0" lvl="0" indent="-1746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Manufactured housing and mobile homes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EEBE9A-DF8B-8793-FE38-37A4D5813281}"/>
              </a:ext>
            </a:extLst>
          </p:cNvPr>
          <p:cNvSpPr txBox="1"/>
          <p:nvPr/>
        </p:nvSpPr>
        <p:spPr>
          <a:xfrm>
            <a:off x="8869054" y="2604819"/>
            <a:ext cx="3335383" cy="3539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174625"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Mining / excavation operations</a:t>
            </a:r>
            <a:endParaRPr lang="en-US" sz="1600" kern="100" dirty="0">
              <a:effectLst/>
              <a:latin typeface="Geometria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1746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Mobile vending units. </a:t>
            </a:r>
          </a:p>
          <a:p>
            <a:pPr marL="342900" marR="0" lvl="0" indent="-1746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 home center </a:t>
            </a:r>
          </a:p>
          <a:p>
            <a:pPr marL="342900" marR="0" lvl="0" indent="-1746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kern="100" dirty="0">
                <a:solidFill>
                  <a:srgbClr val="AE87C3"/>
                </a:solidFill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Neighborhood commercial </a:t>
            </a:r>
          </a:p>
          <a:p>
            <a:pPr marL="342900" marR="0" lvl="0" indent="-1746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Outdoor display of merchandise</a:t>
            </a:r>
          </a:p>
          <a:p>
            <a:pPr marL="342900" marR="0" lvl="0" indent="-1746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Parking garages</a:t>
            </a:r>
          </a:p>
          <a:p>
            <a:pPr marL="342900" marR="0" lvl="0" indent="-1746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 day care </a:t>
            </a:r>
          </a:p>
          <a:p>
            <a:pPr marL="342900" marR="0" lvl="0" indent="-1746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Recreational vehicle parks</a:t>
            </a:r>
          </a:p>
          <a:p>
            <a:pPr marL="342900" marR="0" lvl="0" indent="-1746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Salvage yards</a:t>
            </a:r>
          </a:p>
          <a:p>
            <a:pPr marL="342900" marR="0" lvl="0" indent="-1746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Self-storage facilities</a:t>
            </a:r>
          </a:p>
          <a:p>
            <a:pPr marL="342900" marR="0" lvl="0" indent="-1746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 and landscape recycling</a:t>
            </a:r>
          </a:p>
          <a:p>
            <a:pPr marL="342900" marR="0" lvl="0" indent="-1746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Vehicles, major recreational equipment, and mobile homes sales, rentals, and storage </a:t>
            </a:r>
          </a:p>
          <a:p>
            <a:pPr marL="342900" marR="0" lvl="0" indent="-1746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Vehicle repair </a:t>
            </a:r>
          </a:p>
          <a:p>
            <a:pPr marL="342900" marR="0" lvl="0" indent="-174625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Wedding venues.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F103C4-7838-7763-2A7E-B0A24EB5E54B}"/>
              </a:ext>
            </a:extLst>
          </p:cNvPr>
          <p:cNvSpPr txBox="1"/>
          <p:nvPr/>
        </p:nvSpPr>
        <p:spPr>
          <a:xfrm>
            <a:off x="10625519" y="292658"/>
            <a:ext cx="1411534" cy="995422"/>
          </a:xfrm>
          <a:prstGeom prst="ellipse">
            <a:avLst/>
          </a:prstGeom>
          <a:solidFill>
            <a:srgbClr val="69CDE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Geometria" panose="020B0503020204020204" pitchFamily="34" charset="0"/>
              </a:rPr>
              <a:t>174</a:t>
            </a:r>
            <a:endParaRPr lang="en-US" b="1" dirty="0">
              <a:latin typeface="Geometria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68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1AFC56-B01D-6A67-00D8-53A50DCDF8EB}"/>
              </a:ext>
            </a:extLst>
          </p:cNvPr>
          <p:cNvSpPr txBox="1"/>
          <p:nvPr/>
        </p:nvSpPr>
        <p:spPr>
          <a:xfrm>
            <a:off x="385011" y="1445925"/>
            <a:ext cx="10613915" cy="36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175. TREE PROTECTION, LANDSCAPING, BUFFERING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BA84A2-CAC0-CD3F-1F7C-883C98169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MAJOR CHANGES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086786-2CF5-8D59-8B0D-BBB89DD8B61F}"/>
              </a:ext>
            </a:extLst>
          </p:cNvPr>
          <p:cNvSpPr txBox="1"/>
          <p:nvPr/>
        </p:nvSpPr>
        <p:spPr>
          <a:xfrm>
            <a:off x="385012" y="1884994"/>
            <a:ext cx="5710988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Contents:</a:t>
            </a:r>
          </a:p>
          <a:p>
            <a:pPr marL="0" marR="0"/>
            <a:r>
              <a:rPr lang="en-US" sz="1600" b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 1. TREE PRESERVATION AND REMOVAL CODE</a:t>
            </a:r>
            <a:endParaRPr lang="en-US" sz="1600" kern="100" dirty="0">
              <a:effectLst/>
              <a:latin typeface="Geometria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223838"/>
            <a:r>
              <a:rPr lang="en-US" sz="15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Intent</a:t>
            </a:r>
          </a:p>
          <a:p>
            <a:pPr marL="457200" marR="0" indent="-223838"/>
            <a:r>
              <a:rPr lang="en-US" sz="15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Applicability; Permit Required</a:t>
            </a:r>
          </a:p>
          <a:p>
            <a:pPr marL="457200" marR="0" indent="-223838"/>
            <a:r>
              <a:rPr lang="en-US" sz="15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Exceptions</a:t>
            </a:r>
          </a:p>
          <a:p>
            <a:pPr marL="457200" marR="0" indent="-223838"/>
            <a:r>
              <a:rPr lang="en-US" sz="15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Protection of Trees During Construction</a:t>
            </a:r>
          </a:p>
          <a:p>
            <a:pPr marL="457200" marR="0" indent="-223838"/>
            <a:r>
              <a:rPr lang="en-US" sz="15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 Removal Permit</a:t>
            </a:r>
          </a:p>
          <a:p>
            <a:pPr marL="457200" marR="0" indent="-223838"/>
            <a:r>
              <a:rPr lang="en-US" sz="15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Violations</a:t>
            </a:r>
          </a:p>
          <a:p>
            <a:pPr marL="0" marR="0">
              <a:spcBef>
                <a:spcPts val="600"/>
              </a:spcBef>
            </a:pPr>
            <a:r>
              <a:rPr lang="en-US" sz="1600" b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 2. LANDSCAPING AND BUFFER REQUIREMENTS</a:t>
            </a:r>
            <a:endParaRPr lang="en-US" sz="1600" kern="100" dirty="0">
              <a:effectLst/>
              <a:latin typeface="Geometria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223838"/>
            <a:r>
              <a:rPr lang="en-US" sz="1500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Purpose And Intent</a:t>
            </a:r>
          </a:p>
          <a:p>
            <a:pPr marL="457200" indent="-223838"/>
            <a:r>
              <a:rPr lang="en-US" sz="1500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Landscaping Standards for Single- and Two-family Residential Lots</a:t>
            </a:r>
          </a:p>
          <a:p>
            <a:pPr marL="457200" indent="-223838"/>
            <a:r>
              <a:rPr lang="en-US" sz="1500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Landscaping Within Vehicular Use Areas</a:t>
            </a:r>
          </a:p>
          <a:p>
            <a:pPr marL="457200" indent="-223838"/>
            <a:r>
              <a:rPr lang="en-US" sz="1500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Landscaping In Other Interior Site Areas</a:t>
            </a:r>
          </a:p>
          <a:p>
            <a:pPr marL="457200" indent="-223838"/>
            <a:r>
              <a:rPr lang="en-US" sz="1500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Street Trees in Residential Developments</a:t>
            </a:r>
          </a:p>
          <a:p>
            <a:pPr marL="457200" indent="-223838"/>
            <a:r>
              <a:rPr lang="en-US" sz="1500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Perimeter Landscaping and Buffer Requirements</a:t>
            </a:r>
          </a:p>
          <a:p>
            <a:pPr marL="457200" indent="-223838"/>
            <a:r>
              <a:rPr lang="en-US" sz="1500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Landscape Materials</a:t>
            </a:r>
          </a:p>
          <a:p>
            <a:pPr marL="457200" indent="-223838"/>
            <a:r>
              <a:rPr lang="en-US" sz="1500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Installation and Maintenance</a:t>
            </a:r>
          </a:p>
          <a:p>
            <a:pPr marL="0" marR="0"/>
            <a:endParaRPr lang="en-US" sz="1400" b="1" kern="100" dirty="0">
              <a:effectLst/>
              <a:latin typeface="Geometria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F103C4-7838-7763-2A7E-B0A24EB5E54B}"/>
              </a:ext>
            </a:extLst>
          </p:cNvPr>
          <p:cNvSpPr txBox="1"/>
          <p:nvPr/>
        </p:nvSpPr>
        <p:spPr>
          <a:xfrm>
            <a:off x="10644679" y="292658"/>
            <a:ext cx="1373215" cy="995422"/>
          </a:xfrm>
          <a:prstGeom prst="ellipse">
            <a:avLst/>
          </a:prstGeom>
          <a:solidFill>
            <a:srgbClr val="69CDE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Geometria" panose="020B0503020204020204" pitchFamily="34" charset="0"/>
              </a:rPr>
              <a:t>175</a:t>
            </a:r>
            <a:endParaRPr lang="en-US" b="1" dirty="0">
              <a:latin typeface="Geometria" panose="020B0503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4908EF-C9AF-0A6A-B254-5C88957F6564}"/>
              </a:ext>
            </a:extLst>
          </p:cNvPr>
          <p:cNvSpPr txBox="1"/>
          <p:nvPr/>
        </p:nvSpPr>
        <p:spPr>
          <a:xfrm>
            <a:off x="6606072" y="1884994"/>
            <a:ext cx="5585927" cy="2546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Changes:</a:t>
            </a:r>
            <a:endParaRPr lang="en-US" sz="1800" kern="100" dirty="0">
              <a:effectLst/>
              <a:latin typeface="Geometria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reorganization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Added requirements for street trees in new subdivisions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Created table for perimeter landscaping/ buffers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Introduced concept of street walls to hide parking areas</a:t>
            </a:r>
          </a:p>
        </p:txBody>
      </p:sp>
      <p:pic>
        <p:nvPicPr>
          <p:cNvPr id="3074" name="Picture 2" descr="Stylized profile diagram of a typical southwestern Bangladesh... | Download  Scientific Diagram">
            <a:extLst>
              <a:ext uri="{FF2B5EF4-FFF2-40B4-BE49-F238E27FC236}">
                <a16:creationId xmlns:a16="http://schemas.microsoft.com/office/drawing/2014/main" id="{3218D31A-463C-99BD-1AA2-C7D8AA9F5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" b="17107"/>
          <a:stretch/>
        </p:blipFill>
        <p:spPr bwMode="auto">
          <a:xfrm>
            <a:off x="6481012" y="4489940"/>
            <a:ext cx="5710988" cy="236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24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F6EE2-BC33-0852-C11D-54670B8A4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MAJOR CHANGES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D6B0E-B049-B1F4-AC4E-52A8451F4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943" y="1266233"/>
            <a:ext cx="9792114" cy="55917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19FF28-7000-3688-8090-966D65892394}"/>
              </a:ext>
            </a:extLst>
          </p:cNvPr>
          <p:cNvSpPr txBox="1"/>
          <p:nvPr/>
        </p:nvSpPr>
        <p:spPr>
          <a:xfrm>
            <a:off x="10644679" y="292658"/>
            <a:ext cx="1373215" cy="995422"/>
          </a:xfrm>
          <a:prstGeom prst="ellipse">
            <a:avLst/>
          </a:prstGeom>
          <a:solidFill>
            <a:srgbClr val="69CDE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Geometria" panose="020B0503020204020204" pitchFamily="34" charset="0"/>
              </a:rPr>
              <a:t>175</a:t>
            </a:r>
            <a:endParaRPr lang="en-US" b="1" dirty="0">
              <a:latin typeface="Geometria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62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1AFC56-B01D-6A67-00D8-53A50DCDF8EB}"/>
              </a:ext>
            </a:extLst>
          </p:cNvPr>
          <p:cNvSpPr txBox="1"/>
          <p:nvPr/>
        </p:nvSpPr>
        <p:spPr>
          <a:xfrm>
            <a:off x="385011" y="1410314"/>
            <a:ext cx="10149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Geometria" panose="020B0503020204020204" pitchFamily="34" charset="0"/>
              </a:rPr>
              <a:t>CHAPTER 176. STREETS, PARKING, AND LOADING</a:t>
            </a:r>
            <a:endParaRPr lang="en-US" dirty="0">
              <a:latin typeface="Geometria" panose="020B0503020204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BA84A2-CAC0-CD3F-1F7C-883C98169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MAJOR CHANGES</a:t>
            </a:r>
            <a:endParaRPr lang="en-US" sz="40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55AAC8-2CC4-3B1E-8A97-326F88F39478}"/>
              </a:ext>
            </a:extLst>
          </p:cNvPr>
          <p:cNvSpPr txBox="1"/>
          <p:nvPr/>
        </p:nvSpPr>
        <p:spPr>
          <a:xfrm>
            <a:off x="10626646" y="292658"/>
            <a:ext cx="1409281" cy="995422"/>
          </a:xfrm>
          <a:prstGeom prst="ellipse">
            <a:avLst/>
          </a:prstGeom>
          <a:solidFill>
            <a:srgbClr val="69CDE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Geometria" panose="020B0503020204020204" pitchFamily="34" charset="0"/>
              </a:rPr>
              <a:t>176</a:t>
            </a:r>
            <a:endParaRPr lang="en-US" b="1" dirty="0">
              <a:latin typeface="Geometria" panose="020B0503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521A75-5708-E475-E564-5B59D71BE2F2}"/>
              </a:ext>
            </a:extLst>
          </p:cNvPr>
          <p:cNvSpPr txBox="1"/>
          <p:nvPr/>
        </p:nvSpPr>
        <p:spPr>
          <a:xfrm>
            <a:off x="385011" y="1759515"/>
            <a:ext cx="5710989" cy="5061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Contents:</a:t>
            </a:r>
          </a:p>
          <a:p>
            <a:r>
              <a:rPr lang="en-US" sz="1600" b="1" dirty="0">
                <a:latin typeface="Geometria" panose="020B0503020204020204" pitchFamily="34" charset="0"/>
              </a:rPr>
              <a:t>PART 1. STREETS AND SIDEWALKS</a:t>
            </a:r>
            <a:endParaRPr lang="en-US" sz="1600" dirty="0">
              <a:latin typeface="Geometria" panose="020B0503020204020204" pitchFamily="34" charset="0"/>
            </a:endParaRPr>
          </a:p>
          <a:p>
            <a:pPr marL="512763" indent="-279400"/>
            <a:r>
              <a:rPr lang="en-US" sz="1600" dirty="0">
                <a:latin typeface="Geometria" panose="020B0503020204020204" pitchFamily="34" charset="0"/>
              </a:rPr>
              <a:t>Purpose.</a:t>
            </a:r>
          </a:p>
          <a:p>
            <a:pPr marL="512763" indent="-279400"/>
            <a:r>
              <a:rPr lang="en-US" sz="1600" dirty="0">
                <a:latin typeface="Geometria" panose="020B0503020204020204" pitchFamily="34" charset="0"/>
              </a:rPr>
              <a:t>Applicability.</a:t>
            </a:r>
          </a:p>
          <a:p>
            <a:pPr marL="512763" indent="-279400"/>
            <a:r>
              <a:rPr lang="en-US" sz="1600" dirty="0">
                <a:latin typeface="Geometria" panose="020B0503020204020204" pitchFamily="34" charset="0"/>
              </a:rPr>
              <a:t>Street Design.</a:t>
            </a:r>
          </a:p>
          <a:p>
            <a:pPr marL="512763" indent="-279400"/>
            <a:r>
              <a:rPr lang="en-US" sz="1600" dirty="0">
                <a:latin typeface="Geometria" panose="020B0503020204020204" pitchFamily="34" charset="0"/>
              </a:rPr>
              <a:t>Right-of-way and Easement Use</a:t>
            </a:r>
          </a:p>
          <a:p>
            <a:pPr marL="512763" indent="-279400"/>
            <a:r>
              <a:rPr lang="en-US" sz="1600" dirty="0">
                <a:latin typeface="Geometria" panose="020B0503020204020204" pitchFamily="34" charset="0"/>
              </a:rPr>
              <a:t>Restoration of Damaged Areas.</a:t>
            </a:r>
          </a:p>
          <a:p>
            <a:pPr marL="512763" indent="-279400"/>
            <a:r>
              <a:rPr lang="en-US" sz="1600" dirty="0">
                <a:latin typeface="Geometria" panose="020B0503020204020204" pitchFamily="34" charset="0"/>
              </a:rPr>
              <a:t>Street Names.</a:t>
            </a:r>
          </a:p>
          <a:p>
            <a:pPr marL="512763" indent="-279400"/>
            <a:r>
              <a:rPr lang="en-US" sz="1600" dirty="0">
                <a:latin typeface="Geometria" panose="020B0503020204020204" pitchFamily="34" charset="0"/>
              </a:rPr>
              <a:t>Vision Clearance at Corners, Curb Cuts and Railroad Crossings.</a:t>
            </a:r>
          </a:p>
          <a:p>
            <a:pPr marL="512763" indent="-279400"/>
            <a:r>
              <a:rPr lang="en-US" sz="1600" dirty="0">
                <a:latin typeface="Geometria" panose="020B0503020204020204" pitchFamily="34" charset="0"/>
              </a:rPr>
              <a:t>Culverts and Curbing.</a:t>
            </a:r>
          </a:p>
          <a:p>
            <a:pPr marL="512763" indent="-279400"/>
            <a:r>
              <a:rPr lang="en-US" sz="1600" dirty="0">
                <a:latin typeface="Geometria" panose="020B0503020204020204" pitchFamily="34" charset="0"/>
              </a:rPr>
              <a:t>Access to Commercial and Industrial Land.</a:t>
            </a:r>
          </a:p>
          <a:p>
            <a:pPr marL="512763" indent="-279400"/>
            <a:r>
              <a:rPr lang="en-US" sz="1600" dirty="0">
                <a:latin typeface="Geometria" panose="020B0503020204020204" pitchFamily="34" charset="0"/>
              </a:rPr>
              <a:t>Traffic-control Devices.</a:t>
            </a:r>
          </a:p>
          <a:p>
            <a:pPr marL="512763" indent="-279400"/>
            <a:r>
              <a:rPr lang="en-US" sz="1600" b="1" dirty="0">
                <a:solidFill>
                  <a:srgbClr val="AE87C3"/>
                </a:solidFill>
                <a:latin typeface="Geometria" panose="020B0503020204020204" pitchFamily="34" charset="0"/>
              </a:rPr>
              <a:t>Sidewalks</a:t>
            </a:r>
            <a:r>
              <a:rPr lang="en-US" sz="1600" dirty="0">
                <a:latin typeface="Geometria" panose="020B0503020204020204" pitchFamily="34" charset="0"/>
              </a:rPr>
              <a:t> And Bikeways.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latin typeface="Geometria" panose="020B0503020204020204" pitchFamily="34" charset="0"/>
              </a:rPr>
              <a:t>PART 2. DRIVEWAYS</a:t>
            </a:r>
            <a:endParaRPr lang="en-US" sz="1600" dirty="0">
              <a:latin typeface="Geometria" panose="020B0503020204020204" pitchFamily="34" charset="0"/>
            </a:endParaRPr>
          </a:p>
          <a:p>
            <a:pPr marL="233363"/>
            <a:r>
              <a:rPr lang="en-US" sz="1600" dirty="0">
                <a:latin typeface="Geometria" panose="020B0503020204020204" pitchFamily="34" charset="0"/>
              </a:rPr>
              <a:t>Permit Required.</a:t>
            </a:r>
          </a:p>
          <a:p>
            <a:pPr marL="233363"/>
            <a:r>
              <a:rPr lang="en-US" sz="1600" dirty="0">
                <a:latin typeface="Geometria" panose="020B0503020204020204" pitchFamily="34" charset="0"/>
              </a:rPr>
              <a:t>Residential Driveways.</a:t>
            </a:r>
          </a:p>
          <a:p>
            <a:pPr marL="233363"/>
            <a:r>
              <a:rPr lang="en-US" sz="1600" dirty="0">
                <a:latin typeface="Geometria" panose="020B0503020204020204" pitchFamily="34" charset="0"/>
              </a:rPr>
              <a:t>Non-residential Driveways.</a:t>
            </a:r>
          </a:p>
          <a:p>
            <a:pPr marL="233363"/>
            <a:r>
              <a:rPr lang="en-US" sz="1600" dirty="0">
                <a:latin typeface="Geometria" panose="020B0503020204020204" pitchFamily="34" charset="0"/>
              </a:rPr>
              <a:t>Design and Construction Requirements.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8E6FD-75D0-A735-DDF9-D878DE680BEB}"/>
              </a:ext>
            </a:extLst>
          </p:cNvPr>
          <p:cNvSpPr txBox="1"/>
          <p:nvPr/>
        </p:nvSpPr>
        <p:spPr>
          <a:xfrm>
            <a:off x="6248400" y="1965337"/>
            <a:ext cx="571098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Geometria" panose="020B0503020204020204" pitchFamily="34" charset="0"/>
              </a:rPr>
              <a:t>PART 3. TRANSIT FACILITIES.</a:t>
            </a:r>
            <a:endParaRPr lang="en-US" sz="1600" dirty="0">
              <a:latin typeface="Geometria" panose="020B0503020204020204" pitchFamily="34" charset="0"/>
            </a:endParaRPr>
          </a:p>
          <a:p>
            <a:pPr marL="288925"/>
            <a:r>
              <a:rPr lang="en-US" sz="1600" dirty="0">
                <a:latin typeface="Geometria" panose="020B0503020204020204" pitchFamily="34" charset="0"/>
              </a:rPr>
              <a:t>Transit Facilities.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latin typeface="Geometria" panose="020B0503020204020204" pitchFamily="34" charset="0"/>
              </a:rPr>
              <a:t>PART 4. OFF-STREET PARKING REQUIREMENTS</a:t>
            </a:r>
            <a:endParaRPr lang="en-US" sz="1600" dirty="0">
              <a:latin typeface="Geometria" panose="020B0503020204020204" pitchFamily="34" charset="0"/>
            </a:endParaRPr>
          </a:p>
          <a:p>
            <a:pPr marL="233363"/>
            <a:r>
              <a:rPr lang="en-US" sz="1600" dirty="0">
                <a:latin typeface="Geometria" panose="020B0503020204020204" pitchFamily="34" charset="0"/>
              </a:rPr>
              <a:t>Purpose and Intent.</a:t>
            </a:r>
          </a:p>
          <a:p>
            <a:pPr marL="233363"/>
            <a:r>
              <a:rPr lang="en-US" sz="1600" dirty="0">
                <a:latin typeface="Geometria" panose="020B0503020204020204" pitchFamily="34" charset="0"/>
              </a:rPr>
              <a:t>Applicability.</a:t>
            </a:r>
          </a:p>
          <a:p>
            <a:pPr marL="233363"/>
            <a:r>
              <a:rPr lang="en-US" sz="1600" dirty="0">
                <a:latin typeface="Geometria" panose="020B0503020204020204" pitchFamily="34" charset="0"/>
              </a:rPr>
              <a:t>Exemptions.</a:t>
            </a:r>
          </a:p>
          <a:p>
            <a:pPr marL="233363"/>
            <a:r>
              <a:rPr lang="en-US" sz="1600" dirty="0">
                <a:latin typeface="Geometria" panose="020B0503020204020204" pitchFamily="34" charset="0"/>
              </a:rPr>
              <a:t>General Requirements.</a:t>
            </a:r>
          </a:p>
          <a:p>
            <a:pPr marL="233363"/>
            <a:r>
              <a:rPr lang="en-US" sz="1600" dirty="0">
                <a:latin typeface="Geometria" panose="020B0503020204020204" pitchFamily="34" charset="0"/>
              </a:rPr>
              <a:t>Design Requirements.</a:t>
            </a:r>
          </a:p>
          <a:p>
            <a:pPr marL="233363"/>
            <a:r>
              <a:rPr lang="en-US" sz="1600" dirty="0">
                <a:latin typeface="Geometria" panose="020B0503020204020204" pitchFamily="34" charset="0"/>
              </a:rPr>
              <a:t>Shared Parking.</a:t>
            </a:r>
          </a:p>
          <a:p>
            <a:pPr marL="233363"/>
            <a:r>
              <a:rPr lang="en-US" sz="1600" dirty="0">
                <a:latin typeface="Geometria" panose="020B0503020204020204" pitchFamily="34" charset="0"/>
              </a:rPr>
              <a:t>Parking Computations.</a:t>
            </a:r>
          </a:p>
          <a:p>
            <a:pPr marL="233363"/>
            <a:r>
              <a:rPr lang="en-US" sz="1600" b="1" dirty="0">
                <a:solidFill>
                  <a:srgbClr val="AE87C3"/>
                </a:solidFill>
                <a:latin typeface="Geometria" panose="020B0503020204020204" pitchFamily="34" charset="0"/>
              </a:rPr>
              <a:t>Amount</a:t>
            </a:r>
            <a:r>
              <a:rPr lang="en-US" sz="1600" dirty="0">
                <a:latin typeface="Geometria" panose="020B0503020204020204" pitchFamily="34" charset="0"/>
              </a:rPr>
              <a:t> of Off-street Parking Required.</a:t>
            </a:r>
          </a:p>
          <a:p>
            <a:pPr marL="233363"/>
            <a:r>
              <a:rPr lang="en-US" sz="1600" dirty="0">
                <a:latin typeface="Geometria" panose="020B0503020204020204" pitchFamily="34" charset="0"/>
              </a:rPr>
              <a:t>Satellite Parking. </a:t>
            </a:r>
          </a:p>
          <a:p>
            <a:pPr marL="233363"/>
            <a:r>
              <a:rPr lang="en-US" sz="1600" dirty="0">
                <a:latin typeface="Geometria" panose="020B0503020204020204" pitchFamily="34" charset="0"/>
              </a:rPr>
              <a:t>Parking Rate Adjustment.</a:t>
            </a:r>
          </a:p>
          <a:p>
            <a:pPr marL="233363"/>
            <a:r>
              <a:rPr lang="en-US" sz="1600" dirty="0">
                <a:latin typeface="Geometria" panose="020B0503020204020204" pitchFamily="34" charset="0"/>
              </a:rPr>
              <a:t>Paving Standards.</a:t>
            </a:r>
          </a:p>
          <a:p>
            <a:pPr marL="233363"/>
            <a:r>
              <a:rPr lang="en-US" sz="1600" dirty="0">
                <a:latin typeface="Geometria" panose="020B0503020204020204" pitchFamily="34" charset="0"/>
              </a:rPr>
              <a:t>Vehicular and </a:t>
            </a:r>
            <a:r>
              <a:rPr lang="en-US" sz="1600" b="1" dirty="0">
                <a:solidFill>
                  <a:srgbClr val="AE87C3"/>
                </a:solidFill>
                <a:latin typeface="Geometria" panose="020B0503020204020204" pitchFamily="34" charset="0"/>
              </a:rPr>
              <a:t>Pedestrian Interconnections</a:t>
            </a:r>
            <a:r>
              <a:rPr lang="en-US" sz="1600" dirty="0">
                <a:latin typeface="Geometria" panose="020B0503020204020204" pitchFamily="34" charset="0"/>
              </a:rPr>
              <a:t>.</a:t>
            </a:r>
          </a:p>
          <a:p>
            <a:pPr marL="233363"/>
            <a:r>
              <a:rPr lang="en-US" sz="1600" dirty="0">
                <a:latin typeface="Geometria" panose="020B0503020204020204" pitchFamily="34" charset="0"/>
              </a:rPr>
              <a:t>Conversion of Garages to Living Area.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latin typeface="Geometria" panose="020B0503020204020204" pitchFamily="34" charset="0"/>
              </a:rPr>
              <a:t>PART 5. OFF-STREET LOADING AND SERVICE.</a:t>
            </a:r>
            <a:endParaRPr lang="en-US" sz="1600" dirty="0">
              <a:latin typeface="Geometria" panose="020B0503020204020204" pitchFamily="34" charset="0"/>
            </a:endParaRPr>
          </a:p>
          <a:p>
            <a:pPr marL="233363"/>
            <a:r>
              <a:rPr lang="en-US" sz="1600" dirty="0">
                <a:latin typeface="Geometria" panose="020B0503020204020204" pitchFamily="34" charset="0"/>
              </a:rPr>
              <a:t>Purpose.</a:t>
            </a:r>
          </a:p>
          <a:p>
            <a:pPr marL="233363"/>
            <a:r>
              <a:rPr lang="en-US" sz="1600" dirty="0">
                <a:latin typeface="Geometria" panose="020B0503020204020204" pitchFamily="34" charset="0"/>
              </a:rPr>
              <a:t>Off-street Loading Standards.</a:t>
            </a:r>
          </a:p>
        </p:txBody>
      </p:sp>
    </p:spTree>
    <p:extLst>
      <p:ext uri="{BB962C8B-B14F-4D97-AF65-F5344CB8AC3E}">
        <p14:creationId xmlns:p14="http://schemas.microsoft.com/office/powerpoint/2010/main" val="229929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building with palm trees and white balls&#10;&#10;Description automatically generated">
            <a:extLst>
              <a:ext uri="{FF2B5EF4-FFF2-40B4-BE49-F238E27FC236}">
                <a16:creationId xmlns:a16="http://schemas.microsoft.com/office/drawing/2014/main" id="{0C0439F2-80B1-599B-C41E-8E0D3D1DEB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0"/>
          <a:stretch/>
        </p:blipFill>
        <p:spPr>
          <a:xfrm>
            <a:off x="4802641" y="1409701"/>
            <a:ext cx="7161290" cy="5448299"/>
          </a:xfrm>
          <a:prstGeom prst="rect">
            <a:avLst/>
          </a:prstGeom>
          <a:solidFill>
            <a:srgbClr val="939599">
              <a:alpha val="89804"/>
            </a:srgbClr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67D3A4-029E-46B4-BBF4-5DAF45BB5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Geometria" panose="020B0503020204020204" pitchFamily="34" charset="0"/>
              </a:rPr>
              <a:t>INTRODUCTIONS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F00FAE-598E-9774-2A75-3489EE4146DA}"/>
              </a:ext>
            </a:extLst>
          </p:cNvPr>
          <p:cNvSpPr/>
          <p:nvPr/>
        </p:nvSpPr>
        <p:spPr>
          <a:xfrm>
            <a:off x="4802641" y="1409700"/>
            <a:ext cx="7161290" cy="5448299"/>
          </a:xfrm>
          <a:prstGeom prst="rect">
            <a:avLst/>
          </a:prstGeom>
          <a:solidFill>
            <a:srgbClr val="939599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24B23B-2038-2F1D-2776-E0E3D90DABAB}"/>
              </a:ext>
            </a:extLst>
          </p:cNvPr>
          <p:cNvSpPr txBox="1"/>
          <p:nvPr/>
        </p:nvSpPr>
        <p:spPr>
          <a:xfrm>
            <a:off x="5456725" y="4739106"/>
            <a:ext cx="5853121" cy="141259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-110" normalizeH="0" baseline="0" noProof="0" dirty="0">
                <a:ln>
                  <a:noFill/>
                </a:ln>
                <a:solidFill>
                  <a:srgbClr val="B3D45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ometria" panose="020B0503020204020204" pitchFamily="34" charset="0"/>
                <a:ea typeface="+mn-ea"/>
                <a:cs typeface="+mn-cs"/>
              </a:rPr>
              <a:t>Growth Management Department</a:t>
            </a:r>
            <a:endParaRPr kumimoji="0" lang="en-US" sz="4800" b="1" i="1" u="none" strike="noStrike" kern="1200" cap="none" spc="-110" normalizeH="0" baseline="30000" noProof="0" dirty="0">
              <a:ln>
                <a:noFill/>
              </a:ln>
              <a:solidFill>
                <a:srgbClr val="B3D45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ometria" panose="020B0503020204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52B4AF8E-084D-4398-649B-09B0EEC17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30" y="1341261"/>
            <a:ext cx="2261806" cy="1455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277DE8-9F87-7F60-6941-FC4C19A9A40E}"/>
              </a:ext>
            </a:extLst>
          </p:cNvPr>
          <p:cNvSpPr txBox="1"/>
          <p:nvPr/>
        </p:nvSpPr>
        <p:spPr>
          <a:xfrm>
            <a:off x="228069" y="5554546"/>
            <a:ext cx="4402129" cy="77810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10" dirty="0">
                <a:solidFill>
                  <a:srgbClr val="000000"/>
                </a:solidFill>
                <a:latin typeface="Geometria" panose="020B0503020204020204" pitchFamily="34" charset="0"/>
              </a:rPr>
              <a:t>Nick Hill, AICP</a:t>
            </a:r>
            <a:br>
              <a:rPr lang="en-US" sz="2400" b="1" spc="-110" dirty="0">
                <a:solidFill>
                  <a:srgbClr val="57585A"/>
                </a:solidFill>
                <a:latin typeface="Geometria" panose="020B0503020204020204" pitchFamily="34" charset="0"/>
              </a:rPr>
            </a:br>
            <a:r>
              <a:rPr kumimoji="0" lang="en-US" sz="2000" b="1" i="1" u="none" strike="noStrike" kern="1200" cap="none" spc="-110" normalizeH="0" baseline="0" noProof="0" dirty="0">
                <a:ln>
                  <a:noFill/>
                </a:ln>
                <a:solidFill>
                  <a:srgbClr val="939599"/>
                </a:solidFill>
                <a:effectLst/>
                <a:uLnTx/>
                <a:uFillTx/>
                <a:latin typeface="Geometria" panose="020B0503020204020204" pitchFamily="34" charset="0"/>
                <a:ea typeface="+mn-ea"/>
                <a:cs typeface="+mn-cs"/>
              </a:rPr>
              <a:t>Planner / GIS Specialist</a:t>
            </a:r>
            <a:endParaRPr kumimoji="0" lang="en-US" sz="2400" b="1" i="1" u="none" strike="noStrike" kern="1200" cap="none" spc="-110" normalizeH="0" baseline="30000" noProof="0" dirty="0">
              <a:ln>
                <a:noFill/>
              </a:ln>
              <a:solidFill>
                <a:srgbClr val="939599"/>
              </a:solidFill>
              <a:effectLst/>
              <a:uLnTx/>
              <a:uFillTx/>
              <a:latin typeface="Geometria" panose="020B0503020204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623B15-9A43-94AD-EFC2-B4BDBBD06ECE}"/>
              </a:ext>
            </a:extLst>
          </p:cNvPr>
          <p:cNvSpPr txBox="1"/>
          <p:nvPr/>
        </p:nvSpPr>
        <p:spPr>
          <a:xfrm>
            <a:off x="228069" y="2834278"/>
            <a:ext cx="4402129" cy="778067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10" dirty="0">
                <a:solidFill>
                  <a:srgbClr val="000000"/>
                </a:solidFill>
                <a:latin typeface="Geometria" panose="020B0503020204020204" pitchFamily="34" charset="0"/>
              </a:rPr>
              <a:t>Pat Tyjeski, AICP</a:t>
            </a:r>
            <a:br>
              <a:rPr kumimoji="0" lang="en-US" sz="2400" b="1" i="0" u="none" strike="noStrike" kern="1200" cap="none" spc="-11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Geometria" panose="020B0503020204020204" pitchFamily="34" charset="0"/>
                <a:ea typeface="+mn-ea"/>
                <a:cs typeface="+mn-cs"/>
              </a:rPr>
            </a:br>
            <a:r>
              <a:rPr lang="en-US" sz="2000" b="1" i="1" spc="-110" dirty="0">
                <a:solidFill>
                  <a:srgbClr val="939599"/>
                </a:solidFill>
                <a:latin typeface="Geometria" panose="020B0503020204020204" pitchFamily="34" charset="0"/>
              </a:rPr>
              <a:t>Project Manager</a:t>
            </a:r>
            <a:endParaRPr kumimoji="0" lang="en-US" sz="2400" b="1" i="1" u="none" strike="noStrike" kern="1200" cap="none" spc="-110" normalizeH="0" baseline="30000" noProof="0" dirty="0">
              <a:ln>
                <a:noFill/>
              </a:ln>
              <a:solidFill>
                <a:srgbClr val="939599"/>
              </a:solidFill>
              <a:effectLst/>
              <a:uLnTx/>
              <a:uFillTx/>
              <a:latin typeface="Geometria" panose="020B05030202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546F30-6E94-7DF7-6576-C9C2574B9900}"/>
              </a:ext>
            </a:extLst>
          </p:cNvPr>
          <p:cNvSpPr txBox="1"/>
          <p:nvPr/>
        </p:nvSpPr>
        <p:spPr>
          <a:xfrm>
            <a:off x="228069" y="4647777"/>
            <a:ext cx="4402129" cy="778106"/>
          </a:xfrm>
          <a:prstGeom prst="rect">
            <a:avLst/>
          </a:prstGeom>
          <a:noFill/>
        </p:spPr>
        <p:txBody>
          <a:bodyPr wrap="square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metria" panose="020B0503020204020204" pitchFamily="34" charset="0"/>
                <a:ea typeface="+mn-ea"/>
                <a:cs typeface="+mn-cs"/>
              </a:rPr>
              <a:t>Leslie Del Monte, AICP</a:t>
            </a:r>
            <a:br>
              <a:rPr kumimoji="0" lang="en-US" sz="2400" b="1" i="0" u="none" strike="noStrike" kern="1200" cap="none" spc="-11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Geometria" panose="020B0503020204020204" pitchFamily="34" charset="0"/>
                <a:ea typeface="+mn-ea"/>
                <a:cs typeface="+mn-cs"/>
              </a:rPr>
            </a:br>
            <a:r>
              <a:rPr lang="en-US" sz="2000" b="1" i="1" spc="-110" dirty="0">
                <a:solidFill>
                  <a:srgbClr val="939599"/>
                </a:solidFill>
                <a:latin typeface="Geometria" panose="020B0503020204020204" pitchFamily="34" charset="0"/>
              </a:rPr>
              <a:t>Senior</a:t>
            </a:r>
            <a:r>
              <a:rPr kumimoji="0" lang="en-US" sz="2400" b="1" i="0" u="none" strike="noStrike" kern="1200" cap="none" spc="-11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Geometria" panose="020B0503020204020204" pitchFamily="34" charset="0"/>
                <a:ea typeface="+mn-ea"/>
                <a:cs typeface="+mn-cs"/>
              </a:rPr>
              <a:t> </a:t>
            </a:r>
            <a:r>
              <a:rPr lang="en-US" sz="2000" b="1" i="1" spc="-110" dirty="0">
                <a:solidFill>
                  <a:srgbClr val="939599"/>
                </a:solidFill>
                <a:latin typeface="Geometria" panose="020B0503020204020204" pitchFamily="34" charset="0"/>
              </a:rPr>
              <a:t>Urban Design Specialist</a:t>
            </a:r>
            <a:endParaRPr lang="en-US" sz="2400" b="1" i="1" spc="-110" dirty="0">
              <a:solidFill>
                <a:srgbClr val="939599"/>
              </a:solidFill>
              <a:latin typeface="Geometria" panose="020B05030202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4A0C27-C29F-ADAE-A064-F0784FC548E2}"/>
              </a:ext>
            </a:extLst>
          </p:cNvPr>
          <p:cNvSpPr txBox="1"/>
          <p:nvPr/>
        </p:nvSpPr>
        <p:spPr>
          <a:xfrm>
            <a:off x="228069" y="3741008"/>
            <a:ext cx="4402129" cy="77810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metria" panose="020B0503020204020204" pitchFamily="34" charset="0"/>
                <a:ea typeface="+mn-ea"/>
                <a:cs typeface="+mn-cs"/>
              </a:rPr>
              <a:t>Chris Dougherty, AICP</a:t>
            </a:r>
            <a:br>
              <a:rPr kumimoji="0" lang="en-US" sz="2400" b="1" i="0" u="none" strike="noStrike" kern="1200" cap="none" spc="-11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Geometria" panose="020B0503020204020204" pitchFamily="34" charset="0"/>
                <a:ea typeface="+mn-ea"/>
                <a:cs typeface="+mn-cs"/>
              </a:rPr>
            </a:br>
            <a:r>
              <a:rPr lang="en-US" sz="2000" b="1" i="1" spc="-110" dirty="0">
                <a:solidFill>
                  <a:srgbClr val="939599"/>
                </a:solidFill>
                <a:latin typeface="Geometria" panose="020B0503020204020204" pitchFamily="34" charset="0"/>
              </a:rPr>
              <a:t>Principal Planner</a:t>
            </a:r>
            <a:endParaRPr lang="en-US" sz="2400" b="1" i="1" spc="-110" dirty="0">
              <a:solidFill>
                <a:srgbClr val="939599"/>
              </a:solidFill>
              <a:latin typeface="Geometria" panose="020B0503020204020204" pitchFamily="34" charset="0"/>
            </a:endParaRPr>
          </a:p>
        </p:txBody>
      </p:sp>
      <p:pic>
        <p:nvPicPr>
          <p:cNvPr id="42" name="Picture 41" descr="A logo with palm trees and waves&#10;&#10;Description automatically generated">
            <a:extLst>
              <a:ext uri="{FF2B5EF4-FFF2-40B4-BE49-F238E27FC236}">
                <a16:creationId xmlns:a16="http://schemas.microsoft.com/office/drawing/2014/main" id="{5074161C-636B-3390-8A46-0E9E46579A44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20" y="2423754"/>
            <a:ext cx="4048129" cy="23153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3716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1AFC56-B01D-6A67-00D8-53A50DCDF8EB}"/>
              </a:ext>
            </a:extLst>
          </p:cNvPr>
          <p:cNvSpPr txBox="1"/>
          <p:nvPr/>
        </p:nvSpPr>
        <p:spPr>
          <a:xfrm>
            <a:off x="385011" y="1410314"/>
            <a:ext cx="10149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Geometria" panose="020B0503020204020204" pitchFamily="34" charset="0"/>
              </a:rPr>
              <a:t>CHAPTER 177. SUBDIVISION, SITE AND BUILDING DESIGN</a:t>
            </a:r>
            <a:endParaRPr lang="en-US" dirty="0">
              <a:latin typeface="Geometria" panose="020B0503020204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BA84A2-CAC0-CD3F-1F7C-883C98169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MAJOR CHANGES</a:t>
            </a:r>
            <a:endParaRPr lang="en-US" sz="40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55AAC8-2CC4-3B1E-8A97-326F88F39478}"/>
              </a:ext>
            </a:extLst>
          </p:cNvPr>
          <p:cNvSpPr txBox="1"/>
          <p:nvPr/>
        </p:nvSpPr>
        <p:spPr>
          <a:xfrm>
            <a:off x="10652569" y="292658"/>
            <a:ext cx="1357435" cy="995422"/>
          </a:xfrm>
          <a:prstGeom prst="ellipse">
            <a:avLst/>
          </a:prstGeom>
          <a:solidFill>
            <a:srgbClr val="69CDE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Geometria" panose="020B0503020204020204" pitchFamily="34" charset="0"/>
              </a:rPr>
              <a:t>177</a:t>
            </a:r>
            <a:endParaRPr lang="en-US" b="1" dirty="0">
              <a:latin typeface="Geometria" panose="020B0503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521A75-5708-E475-E564-5B59D71BE2F2}"/>
              </a:ext>
            </a:extLst>
          </p:cNvPr>
          <p:cNvSpPr txBox="1"/>
          <p:nvPr/>
        </p:nvSpPr>
        <p:spPr>
          <a:xfrm>
            <a:off x="385011" y="1759515"/>
            <a:ext cx="5710989" cy="4892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Contents:</a:t>
            </a:r>
          </a:p>
          <a:p>
            <a:r>
              <a:rPr lang="en-US" sz="1600" b="1" dirty="0">
                <a:latin typeface="Geometria" panose="020B0503020204020204" pitchFamily="34" charset="0"/>
              </a:rPr>
              <a:t>PART 1. SUBDIVISION DESIGN</a:t>
            </a:r>
          </a:p>
          <a:p>
            <a:pPr marL="457200" indent="-223838"/>
            <a:r>
              <a:rPr lang="en-US" dirty="0">
                <a:latin typeface="Geometria" panose="020B0503020204020204" pitchFamily="34" charset="0"/>
              </a:rPr>
              <a:t>Purpose.</a:t>
            </a:r>
          </a:p>
          <a:p>
            <a:pPr marL="457200" indent="-223838"/>
            <a:r>
              <a:rPr lang="en-US" dirty="0">
                <a:latin typeface="Geometria" panose="020B0503020204020204" pitchFamily="34" charset="0"/>
              </a:rPr>
              <a:t>Interpretation and Conflict.</a:t>
            </a:r>
          </a:p>
          <a:p>
            <a:pPr marL="457200" indent="-223838"/>
            <a:r>
              <a:rPr lang="en-US" dirty="0">
                <a:latin typeface="Geometria" panose="020B0503020204020204" pitchFamily="34" charset="0"/>
              </a:rPr>
              <a:t>Design of Lots and Blocks.</a:t>
            </a:r>
          </a:p>
          <a:p>
            <a:pPr marL="457200" indent="-223838"/>
            <a:r>
              <a:rPr lang="en-US" b="1" dirty="0">
                <a:solidFill>
                  <a:srgbClr val="AE87C3"/>
                </a:solidFill>
                <a:latin typeface="Geometria" panose="020B0503020204020204" pitchFamily="34" charset="0"/>
              </a:rPr>
              <a:t>Common Open Space and Amenities</a:t>
            </a:r>
            <a:r>
              <a:rPr lang="en-US" dirty="0">
                <a:latin typeface="Geometria" panose="020B0503020204020204" pitchFamily="34" charset="0"/>
              </a:rPr>
              <a:t>.</a:t>
            </a:r>
          </a:p>
          <a:p>
            <a:pPr marL="457200" indent="-223838"/>
            <a:r>
              <a:rPr lang="en-US" dirty="0">
                <a:latin typeface="Geometria" panose="020B0503020204020204" pitchFamily="34" charset="0"/>
              </a:rPr>
              <a:t>Frontage on Street.</a:t>
            </a:r>
          </a:p>
          <a:p>
            <a:pPr marL="457200" indent="-223838"/>
            <a:r>
              <a:rPr lang="en-US" dirty="0">
                <a:latin typeface="Geometria" panose="020B0503020204020204" pitchFamily="34" charset="0"/>
              </a:rPr>
              <a:t>Subdivision Street Design.</a:t>
            </a:r>
          </a:p>
          <a:p>
            <a:pPr marL="457200" indent="-223838"/>
            <a:r>
              <a:rPr lang="en-US" dirty="0">
                <a:latin typeface="Geometria" panose="020B0503020204020204" pitchFamily="34" charset="0"/>
              </a:rPr>
              <a:t>Sidewalks/Pedestrian Ways.</a:t>
            </a:r>
          </a:p>
          <a:p>
            <a:pPr marL="457200" indent="-223838"/>
            <a:r>
              <a:rPr lang="en-US" dirty="0">
                <a:latin typeface="Geometria" panose="020B0503020204020204" pitchFamily="34" charset="0"/>
              </a:rPr>
              <a:t>Utilities and Easements.</a:t>
            </a:r>
          </a:p>
          <a:p>
            <a:pPr marL="457200" indent="-223838"/>
            <a:r>
              <a:rPr lang="en-US" dirty="0">
                <a:latin typeface="Geometria" panose="020B0503020204020204" pitchFamily="34" charset="0"/>
              </a:rPr>
              <a:t>Design of Stormwater Management.</a:t>
            </a:r>
          </a:p>
          <a:p>
            <a:pPr marL="457200" indent="-223838"/>
            <a:r>
              <a:rPr lang="en-US" dirty="0">
                <a:latin typeface="Geometria" panose="020B0503020204020204" pitchFamily="34" charset="0"/>
              </a:rPr>
              <a:t>Water and Sewerage Facilities.</a:t>
            </a:r>
          </a:p>
          <a:p>
            <a:pPr marL="457200" indent="-223838"/>
            <a:r>
              <a:rPr lang="en-US" dirty="0">
                <a:latin typeface="Geometria" panose="020B0503020204020204" pitchFamily="34" charset="0"/>
              </a:rPr>
              <a:t>Public Uses.</a:t>
            </a:r>
          </a:p>
          <a:p>
            <a:pPr marL="457200" indent="-223838"/>
            <a:r>
              <a:rPr lang="en-US" dirty="0">
                <a:latin typeface="Geometria" panose="020B0503020204020204" pitchFamily="34" charset="0"/>
              </a:rPr>
              <a:t>Preservation of Natural and Historic Features.</a:t>
            </a:r>
          </a:p>
          <a:p>
            <a:pPr marL="457200" indent="-223838"/>
            <a:r>
              <a:rPr lang="en-US" dirty="0">
                <a:latin typeface="Geometria" panose="020B0503020204020204" pitchFamily="34" charset="0"/>
              </a:rPr>
              <a:t>Nonresidential Subdivisions – Additional Provisions.</a:t>
            </a:r>
          </a:p>
          <a:p>
            <a:endParaRPr lang="en-US" sz="1600" dirty="0">
              <a:latin typeface="Geometria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8E6FD-75D0-A735-DDF9-D878DE680BEB}"/>
              </a:ext>
            </a:extLst>
          </p:cNvPr>
          <p:cNvSpPr txBox="1"/>
          <p:nvPr/>
        </p:nvSpPr>
        <p:spPr>
          <a:xfrm>
            <a:off x="6248400" y="1983997"/>
            <a:ext cx="5710989" cy="4878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Geometria" panose="020B0503020204020204" pitchFamily="34" charset="0"/>
              </a:rPr>
              <a:t>PART 2. STORMWATER MANAGEMENT AND CONSERVATION</a:t>
            </a:r>
          </a:p>
          <a:p>
            <a:pPr marL="457200" indent="-223838"/>
            <a:r>
              <a:rPr lang="en-US" dirty="0">
                <a:latin typeface="Geometria" panose="020B0503020204020204" pitchFamily="34" charset="0"/>
              </a:rPr>
              <a:t>Finding of Facts.</a:t>
            </a:r>
          </a:p>
          <a:p>
            <a:pPr marL="457200" indent="-223838"/>
            <a:r>
              <a:rPr lang="en-US" dirty="0">
                <a:latin typeface="Geometria" panose="020B0503020204020204" pitchFamily="34" charset="0"/>
              </a:rPr>
              <a:t>Objectives.</a:t>
            </a:r>
          </a:p>
          <a:p>
            <a:pPr marL="457200" indent="-223838"/>
            <a:r>
              <a:rPr lang="en-US" dirty="0">
                <a:latin typeface="Geometria" panose="020B0503020204020204" pitchFamily="34" charset="0"/>
              </a:rPr>
              <a:t>Vested Rights; Prior Law.</a:t>
            </a:r>
          </a:p>
          <a:p>
            <a:pPr marL="457200" indent="-223838"/>
            <a:r>
              <a:rPr lang="en-US" dirty="0">
                <a:latin typeface="Geometria" panose="020B0503020204020204" pitchFamily="34" charset="0"/>
              </a:rPr>
              <a:t>Stormwater Management Plan.</a:t>
            </a:r>
          </a:p>
          <a:p>
            <a:pPr marL="457200" indent="-223838"/>
            <a:r>
              <a:rPr lang="en-US" dirty="0">
                <a:latin typeface="Geometria" panose="020B0503020204020204" pitchFamily="34" charset="0"/>
              </a:rPr>
              <a:t>Performance Standards.</a:t>
            </a:r>
          </a:p>
          <a:p>
            <a:pPr marL="457200" indent="-223838"/>
            <a:r>
              <a:rPr lang="en-US" dirty="0">
                <a:latin typeface="Geometria" panose="020B0503020204020204" pitchFamily="34" charset="0"/>
              </a:rPr>
              <a:t>Design Standards.</a:t>
            </a:r>
          </a:p>
          <a:p>
            <a:pPr marL="457200" indent="-223838"/>
            <a:r>
              <a:rPr lang="en-US" dirty="0">
                <a:latin typeface="Geometria" panose="020B0503020204020204" pitchFamily="34" charset="0"/>
              </a:rPr>
              <a:t>Dedication of Stormwater Management Facilities.</a:t>
            </a:r>
          </a:p>
          <a:p>
            <a:pPr marL="457200" indent="-223838"/>
            <a:r>
              <a:rPr lang="en-US" dirty="0">
                <a:latin typeface="Geometria" panose="020B0503020204020204" pitchFamily="34" charset="0"/>
              </a:rPr>
              <a:t>Permit Fees.</a:t>
            </a:r>
          </a:p>
          <a:p>
            <a:pPr marL="457200" indent="-223838"/>
            <a:r>
              <a:rPr lang="en-US" dirty="0">
                <a:latin typeface="Geometria" panose="020B0503020204020204" pitchFamily="34" charset="0"/>
              </a:rPr>
              <a:t>Outside Agency and Governmental Entities Coordination.</a:t>
            </a:r>
          </a:p>
          <a:p>
            <a:pPr marL="457200" indent="-223838"/>
            <a:r>
              <a:rPr lang="en-US" dirty="0">
                <a:latin typeface="Geometria" panose="020B0503020204020204" pitchFamily="34" charset="0"/>
              </a:rPr>
              <a:t>Single-family Residential Construction.</a:t>
            </a:r>
          </a:p>
          <a:p>
            <a:pPr marL="457200" indent="-223838"/>
            <a:r>
              <a:rPr lang="en-US" dirty="0">
                <a:latin typeface="Geometria" panose="020B0503020204020204" pitchFamily="34" charset="0"/>
              </a:rPr>
              <a:t>Violations.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latin typeface="Geometria" panose="020B0503020204020204" pitchFamily="34" charset="0"/>
              </a:rPr>
              <a:t>PART 3. LIGHTING STANDARDS</a:t>
            </a:r>
          </a:p>
          <a:p>
            <a:pPr marL="233363"/>
            <a:r>
              <a:rPr lang="en-US" dirty="0">
                <a:latin typeface="Geometria" panose="020B0503020204020204" pitchFamily="34" charset="0"/>
              </a:rPr>
              <a:t>Lighting Standards.</a:t>
            </a:r>
          </a:p>
        </p:txBody>
      </p:sp>
    </p:spTree>
    <p:extLst>
      <p:ext uri="{BB962C8B-B14F-4D97-AF65-F5344CB8AC3E}">
        <p14:creationId xmlns:p14="http://schemas.microsoft.com/office/powerpoint/2010/main" val="156978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8BE7F-1BD9-219B-6EE9-44FE8AF3D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MAJOR CHANGES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EA774-CA82-1957-A07A-278608EEC8BE}"/>
              </a:ext>
            </a:extLst>
          </p:cNvPr>
          <p:cNvSpPr txBox="1"/>
          <p:nvPr/>
        </p:nvSpPr>
        <p:spPr>
          <a:xfrm>
            <a:off x="884076" y="1841540"/>
            <a:ext cx="76814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178 – SIGNS</a:t>
            </a:r>
          </a:p>
          <a:p>
            <a:endParaRPr lang="en-US" sz="1800" b="1" dirty="0">
              <a:effectLst/>
              <a:latin typeface="Geometria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CHANGES OTHER THAN NUMBERING</a:t>
            </a:r>
            <a:endParaRPr lang="en-US" dirty="0">
              <a:latin typeface="Geometria" panose="020B05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DA6EB-3EFE-8789-56C5-E2D1FF944F84}"/>
              </a:ext>
            </a:extLst>
          </p:cNvPr>
          <p:cNvSpPr txBox="1"/>
          <p:nvPr/>
        </p:nvSpPr>
        <p:spPr>
          <a:xfrm>
            <a:off x="10626646" y="292658"/>
            <a:ext cx="1409281" cy="995422"/>
          </a:xfrm>
          <a:prstGeom prst="ellipse">
            <a:avLst/>
          </a:prstGeom>
          <a:solidFill>
            <a:srgbClr val="69CDE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Geometria" panose="020B0503020204020204" pitchFamily="34" charset="0"/>
              </a:rPr>
              <a:t>178</a:t>
            </a:r>
            <a:endParaRPr lang="en-US" b="1" dirty="0">
              <a:latin typeface="Geometria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8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1AFC56-B01D-6A67-00D8-53A50DCDF8EB}"/>
              </a:ext>
            </a:extLst>
          </p:cNvPr>
          <p:cNvSpPr txBox="1"/>
          <p:nvPr/>
        </p:nvSpPr>
        <p:spPr>
          <a:xfrm>
            <a:off x="385011" y="1410314"/>
            <a:ext cx="10149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Geometria" panose="020B0503020204020204" pitchFamily="34" charset="0"/>
              </a:rPr>
              <a:t>CHAPTER 179. NATURAL RESOURCES</a:t>
            </a:r>
            <a:endParaRPr lang="en-US" dirty="0">
              <a:latin typeface="Geometria" panose="020B0503020204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BA84A2-CAC0-CD3F-1F7C-883C98169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MAJOR CHANGES</a:t>
            </a:r>
            <a:endParaRPr lang="en-US" sz="40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55AAC8-2CC4-3B1E-8A97-326F88F39478}"/>
              </a:ext>
            </a:extLst>
          </p:cNvPr>
          <p:cNvSpPr txBox="1"/>
          <p:nvPr/>
        </p:nvSpPr>
        <p:spPr>
          <a:xfrm>
            <a:off x="10626646" y="292658"/>
            <a:ext cx="1409281" cy="995422"/>
          </a:xfrm>
          <a:prstGeom prst="ellipse">
            <a:avLst/>
          </a:prstGeom>
          <a:solidFill>
            <a:srgbClr val="69CDE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Geometria" panose="020B0503020204020204" pitchFamily="34" charset="0"/>
              </a:rPr>
              <a:t>179</a:t>
            </a:r>
            <a:endParaRPr lang="en-US" b="1" dirty="0">
              <a:latin typeface="Geometria" panose="020B0503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521A75-5708-E475-E564-5B59D71BE2F2}"/>
              </a:ext>
            </a:extLst>
          </p:cNvPr>
          <p:cNvSpPr txBox="1"/>
          <p:nvPr/>
        </p:nvSpPr>
        <p:spPr>
          <a:xfrm>
            <a:off x="385011" y="1759515"/>
            <a:ext cx="571098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100" dirty="0"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Contents:</a:t>
            </a:r>
          </a:p>
          <a:p>
            <a:r>
              <a:rPr lang="en-US" sz="1600" b="1" dirty="0">
                <a:latin typeface="Geometria" panose="020B0503020204020204" pitchFamily="34" charset="0"/>
              </a:rPr>
              <a:t>PART 1. FLOODPLAIN MANAGEMENT</a:t>
            </a:r>
            <a:endParaRPr lang="en-US" sz="1600" dirty="0">
              <a:latin typeface="Geometria" panose="020B0503020204020204" pitchFamily="34" charset="0"/>
            </a:endParaRPr>
          </a:p>
          <a:p>
            <a:pPr marL="457200" indent="-223838"/>
            <a:r>
              <a:rPr lang="en-US" sz="1600" dirty="0">
                <a:latin typeface="Geometria" panose="020B0503020204020204" pitchFamily="34" charset="0"/>
              </a:rPr>
              <a:t>General Requirements.</a:t>
            </a:r>
          </a:p>
          <a:p>
            <a:pPr marL="457200" indent="-223838"/>
            <a:r>
              <a:rPr lang="en-US" sz="1600" dirty="0">
                <a:latin typeface="Geometria" panose="020B0503020204020204" pitchFamily="34" charset="0"/>
              </a:rPr>
              <a:t>Applicability.</a:t>
            </a:r>
          </a:p>
          <a:p>
            <a:pPr marL="457200" indent="-223838"/>
            <a:r>
              <a:rPr lang="en-US" sz="1600" dirty="0">
                <a:latin typeface="Geometria" panose="020B0503020204020204" pitchFamily="34" charset="0"/>
              </a:rPr>
              <a:t>Duties And Powers of the Floodplain Administrator.</a:t>
            </a:r>
          </a:p>
          <a:p>
            <a:pPr marL="457200" indent="-223838"/>
            <a:r>
              <a:rPr lang="en-US" sz="1600" dirty="0">
                <a:latin typeface="Geometria" panose="020B0503020204020204" pitchFamily="34" charset="0"/>
              </a:rPr>
              <a:t>Permits.</a:t>
            </a:r>
          </a:p>
          <a:p>
            <a:pPr marL="457200" indent="-223838"/>
            <a:r>
              <a:rPr lang="en-US" sz="1600" dirty="0">
                <a:latin typeface="Geometria" panose="020B0503020204020204" pitchFamily="34" charset="0"/>
              </a:rPr>
              <a:t>Site Plans and Construction Documents.</a:t>
            </a:r>
          </a:p>
          <a:p>
            <a:pPr marL="457200" indent="-223838"/>
            <a:r>
              <a:rPr lang="en-US" sz="1600" dirty="0">
                <a:latin typeface="Geometria" panose="020B0503020204020204" pitchFamily="34" charset="0"/>
              </a:rPr>
              <a:t>Inspections.</a:t>
            </a:r>
          </a:p>
          <a:p>
            <a:pPr marL="457200" indent="-223838"/>
            <a:r>
              <a:rPr lang="en-US" sz="1600" dirty="0">
                <a:latin typeface="Geometria" panose="020B0503020204020204" pitchFamily="34" charset="0"/>
              </a:rPr>
              <a:t>Variances and Appeals.</a:t>
            </a:r>
          </a:p>
          <a:p>
            <a:pPr marL="457200" indent="-223838"/>
            <a:r>
              <a:rPr lang="en-US" sz="1600" dirty="0">
                <a:latin typeface="Geometria" panose="020B0503020204020204" pitchFamily="34" charset="0"/>
              </a:rPr>
              <a:t>Violations.</a:t>
            </a:r>
          </a:p>
          <a:p>
            <a:pPr marL="457200" indent="-223838"/>
            <a:r>
              <a:rPr lang="en-US" sz="1600" dirty="0">
                <a:latin typeface="Geometria" panose="020B0503020204020204" pitchFamily="34" charset="0"/>
              </a:rPr>
              <a:t>Buildings and Structures.</a:t>
            </a:r>
          </a:p>
          <a:p>
            <a:pPr marL="457200" indent="-223838"/>
            <a:r>
              <a:rPr lang="en-US" sz="1600" dirty="0">
                <a:latin typeface="Geometria" panose="020B0503020204020204" pitchFamily="34" charset="0"/>
              </a:rPr>
              <a:t>Subdivisions.</a:t>
            </a:r>
          </a:p>
          <a:p>
            <a:pPr marL="457200" indent="-223838"/>
            <a:r>
              <a:rPr lang="en-US" sz="1600" dirty="0">
                <a:latin typeface="Geometria" panose="020B0503020204020204" pitchFamily="34" charset="0"/>
              </a:rPr>
              <a:t>Site Improvements, Utilities, and Limitations.</a:t>
            </a:r>
          </a:p>
          <a:p>
            <a:pPr marL="457200" indent="-223838"/>
            <a:r>
              <a:rPr lang="en-US" sz="1600" dirty="0">
                <a:latin typeface="Geometria" panose="020B0503020204020204" pitchFamily="34" charset="0"/>
              </a:rPr>
              <a:t>Manufactured Homes.</a:t>
            </a:r>
            <a:endParaRPr lang="en-US" dirty="0">
              <a:latin typeface="Geometria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8E6FD-75D0-A735-DDF9-D878DE680BEB}"/>
              </a:ext>
            </a:extLst>
          </p:cNvPr>
          <p:cNvSpPr txBox="1"/>
          <p:nvPr/>
        </p:nvSpPr>
        <p:spPr>
          <a:xfrm>
            <a:off x="6248400" y="2180452"/>
            <a:ext cx="571098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223838"/>
            <a:r>
              <a:rPr lang="en-US" sz="1600" dirty="0">
                <a:latin typeface="Geometria" panose="020B0503020204020204" pitchFamily="34" charset="0"/>
              </a:rPr>
              <a:t>Recreational Vehicles and Park Trailers.</a:t>
            </a:r>
          </a:p>
          <a:p>
            <a:pPr marL="457200" indent="-223838"/>
            <a:r>
              <a:rPr lang="en-US" sz="1600" dirty="0">
                <a:latin typeface="Geometria" panose="020B0503020204020204" pitchFamily="34" charset="0"/>
              </a:rPr>
              <a:t>Tanks.</a:t>
            </a:r>
          </a:p>
          <a:p>
            <a:pPr marL="457200" indent="-223838"/>
            <a:r>
              <a:rPr lang="en-US" sz="1600" dirty="0">
                <a:latin typeface="Geometria" panose="020B0503020204020204" pitchFamily="34" charset="0"/>
              </a:rPr>
              <a:t>Other Development.</a:t>
            </a:r>
          </a:p>
          <a:p>
            <a:pPr marL="457200" indent="-223838"/>
            <a:r>
              <a:rPr lang="en-US" sz="1600" dirty="0">
                <a:latin typeface="Geometria" panose="020B0503020204020204" pitchFamily="34" charset="0"/>
              </a:rPr>
              <a:t>Storage of Hazardous Materials.</a:t>
            </a:r>
          </a:p>
          <a:p>
            <a:pPr marL="457200" indent="-223838"/>
            <a:r>
              <a:rPr lang="en-US" sz="1600" dirty="0">
                <a:latin typeface="Geometria" panose="020B0503020204020204" pitchFamily="34" charset="0"/>
              </a:rPr>
              <a:t>Critical Facilities.</a:t>
            </a:r>
          </a:p>
          <a:p>
            <a:pPr marL="457200" indent="-223838"/>
            <a:r>
              <a:rPr lang="en-US" sz="1600" dirty="0">
                <a:latin typeface="Geometria" panose="020B0503020204020204" pitchFamily="34" charset="0"/>
              </a:rPr>
              <a:t>Applicability.</a:t>
            </a:r>
          </a:p>
          <a:p>
            <a:pPr>
              <a:spcBef>
                <a:spcPts val="1200"/>
              </a:spcBef>
            </a:pPr>
            <a:r>
              <a:rPr lang="en-US" sz="1600" b="1" dirty="0">
                <a:latin typeface="Geometria" panose="020B0503020204020204" pitchFamily="34" charset="0"/>
              </a:rPr>
              <a:t>PART 2. GROUNDWATER/WELLFIELD PROTECTION</a:t>
            </a:r>
            <a:endParaRPr lang="en-US" sz="1600" dirty="0">
              <a:latin typeface="Geometria" panose="020B0503020204020204" pitchFamily="34" charset="0"/>
            </a:endParaRPr>
          </a:p>
          <a:p>
            <a:pPr marL="457200" indent="-223838"/>
            <a:r>
              <a:rPr lang="en-US" sz="1600" dirty="0">
                <a:latin typeface="Geometria" panose="020B0503020204020204" pitchFamily="34" charset="0"/>
              </a:rPr>
              <a:t>Purpose.</a:t>
            </a:r>
          </a:p>
          <a:p>
            <a:pPr marL="457200" indent="-223838"/>
            <a:r>
              <a:rPr lang="en-US" sz="1600" dirty="0">
                <a:latin typeface="Geometria" panose="020B0503020204020204" pitchFamily="34" charset="0"/>
              </a:rPr>
              <a:t>Land Use and Distance Requirements from Active Designated Public Utility Water Wells.</a:t>
            </a:r>
          </a:p>
          <a:p>
            <a:pPr marL="457200" indent="-223838"/>
            <a:r>
              <a:rPr lang="en-US" sz="1600" dirty="0">
                <a:latin typeface="Geometria" panose="020B0503020204020204" pitchFamily="34" charset="0"/>
              </a:rPr>
              <a:t>Fuel Storage Tank and Pump Construction.</a:t>
            </a:r>
          </a:p>
          <a:p>
            <a:pPr marL="457200" indent="-223838"/>
            <a:r>
              <a:rPr lang="en-US" sz="1600" dirty="0">
                <a:latin typeface="Geometria" panose="020B0503020204020204" pitchFamily="34" charset="0"/>
              </a:rPr>
              <a:t>Vested Rights.</a:t>
            </a:r>
          </a:p>
          <a:p>
            <a:endParaRPr lang="en-US" dirty="0">
              <a:latin typeface="Geometria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16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9F35C-D0F0-AF9E-8F46-326726531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MAJOR CHANGES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0CEB88-D2DF-F39B-703F-069EDB1DE18F}"/>
              </a:ext>
            </a:extLst>
          </p:cNvPr>
          <p:cNvSpPr txBox="1"/>
          <p:nvPr/>
        </p:nvSpPr>
        <p:spPr>
          <a:xfrm>
            <a:off x="575388" y="2171960"/>
            <a:ext cx="5809083" cy="4917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Construction Codes and Regulations (Chapter 170)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kern="100" dirty="0"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Fire Prevention and Protection (Chapter 177)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Adult Entertainment Code (Chapter 173)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Park, Police and Fire Impact Fees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Transportation Facilities Impact Fee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Water And Wastewater Impact Fees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Public Nudity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Regulation of Vehicles in Residential Areas </a:t>
            </a:r>
            <a:br>
              <a:rPr lang="en-US" kern="100" dirty="0"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lang="en-US" kern="100" dirty="0"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(§ 185.123). 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kern="100" dirty="0"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Golf Carts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Limitations on the Number of Dogs Kept Within Residential Zoning Districts (§ 185.131).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Backyard Chickens (§ 185.136).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Pigeons (§ 185.137).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kern="100" dirty="0">
              <a:effectLst/>
              <a:latin typeface="Geometria" panose="020B0503020204020204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7FE290-3FBC-5E22-CAA3-FC0B4961D25B}"/>
              </a:ext>
            </a:extLst>
          </p:cNvPr>
          <p:cNvSpPr txBox="1"/>
          <p:nvPr/>
        </p:nvSpPr>
        <p:spPr>
          <a:xfrm>
            <a:off x="6384471" y="2171960"/>
            <a:ext cx="5596036" cy="392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kern="100" dirty="0"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Water and Sewers (Chapter 181)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kern="100" dirty="0"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Stormwater Management Utility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Roadway Surfacing (§ 179.033)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Street Name Signs (§ 179.031 ).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Closure and Abandonment of Easements and Drainage Rights-of-way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Permit Procedures and Requirements </a:t>
            </a:r>
            <a:b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(§ 179.096)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Design, Material, Testing </a:t>
            </a:r>
            <a:r>
              <a:rPr lang="en-US" kern="100" dirty="0"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and Reports </a:t>
            </a:r>
            <a:br>
              <a:rPr lang="en-US" kern="100" dirty="0"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lang="en-US" kern="100" dirty="0"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(§ 179.097)</a:t>
            </a:r>
            <a:endParaRPr lang="en-US" sz="1800" kern="100" dirty="0">
              <a:effectLst/>
              <a:latin typeface="Geometria" panose="020B0503020204020204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Construction Procedures (§ 179.098)</a:t>
            </a:r>
            <a:endParaRPr lang="en-US" sz="1800" kern="100" dirty="0">
              <a:effectLst/>
              <a:latin typeface="Geometria" panose="020B0503020204020204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Emergency Work (§ 179.099)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kern="100" dirty="0">
                <a:solidFill>
                  <a:srgbClr val="AE87C3"/>
                </a:solidFill>
                <a:latin typeface="Geometria" panose="020B0503020204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Application submittal requirements</a:t>
            </a:r>
            <a:endParaRPr lang="en-US" sz="1800" b="1" kern="100" dirty="0">
              <a:solidFill>
                <a:srgbClr val="AE87C3"/>
              </a:solidFill>
              <a:effectLst/>
              <a:latin typeface="Geometria" panose="020B0503020204020204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B19A4E-392C-1476-EB9C-2CE65ABCC82D}"/>
              </a:ext>
            </a:extLst>
          </p:cNvPr>
          <p:cNvSpPr txBox="1"/>
          <p:nvPr/>
        </p:nvSpPr>
        <p:spPr>
          <a:xfrm>
            <a:off x="417156" y="1464371"/>
            <a:ext cx="11357687" cy="666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Geometria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SECTIONS PROPOSED TO BE MOVED OUT OF THE LDC (TO PUBLIC WORKS MANUAL OR OTHER TITLES IN THE CODE OF ORDINANCES)</a:t>
            </a:r>
            <a:endParaRPr lang="en-US" sz="1800" kern="100" dirty="0">
              <a:effectLst/>
              <a:latin typeface="Geometria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CF34D0-892E-63F6-F710-4268EC7EC3C0}"/>
              </a:ext>
            </a:extLst>
          </p:cNvPr>
          <p:cNvSpPr txBox="1"/>
          <p:nvPr/>
        </p:nvSpPr>
        <p:spPr>
          <a:xfrm>
            <a:off x="10611802" y="335937"/>
            <a:ext cx="1368705" cy="908864"/>
          </a:xfrm>
          <a:prstGeom prst="ellipse">
            <a:avLst/>
          </a:prstGeom>
          <a:solidFill>
            <a:srgbClr val="69CDEA"/>
          </a:solidFill>
        </p:spPr>
        <p:txBody>
          <a:bodyPr wrap="none" rtlCol="0">
            <a:spAutoFit/>
          </a:bodyPr>
          <a:lstStyle/>
          <a:p>
            <a:pPr algn="ctr"/>
            <a:endParaRPr lang="en-US" sz="800" b="1" dirty="0">
              <a:latin typeface="Geometria" panose="020B0503020204020204" pitchFamily="34" charset="0"/>
            </a:endParaRPr>
          </a:p>
          <a:p>
            <a:pPr algn="ctr"/>
            <a:r>
              <a:rPr lang="en-US" sz="2000" b="1" dirty="0">
                <a:latin typeface="Geometria" panose="020B0503020204020204" pitchFamily="34" charset="0"/>
              </a:rPr>
              <a:t>MOVE</a:t>
            </a:r>
            <a:endParaRPr lang="en-US" sz="2800" b="1" dirty="0">
              <a:latin typeface="Geometria" panose="020B0503020204020204" pitchFamily="34" charset="0"/>
            </a:endParaRPr>
          </a:p>
          <a:p>
            <a:pPr algn="ctr"/>
            <a:endParaRPr lang="en-US" sz="800" b="1" dirty="0">
              <a:latin typeface="Geometria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E9D1F56E-AA1E-E41F-1D56-5405FE3F9D96}"/>
              </a:ext>
            </a:extLst>
          </p:cNvPr>
          <p:cNvSpPr/>
          <p:nvPr/>
        </p:nvSpPr>
        <p:spPr>
          <a:xfrm>
            <a:off x="423512" y="2041006"/>
            <a:ext cx="5361272" cy="4816993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67D3A4-029E-46B4-BBF4-5DAF45BB5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eometria" panose="020B0503020204020204" pitchFamily="34" charset="0"/>
              </a:rPr>
              <a:t>NEXT STEPS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92DD90E-C024-D3BD-C6F2-BE9379B1C69C}"/>
              </a:ext>
            </a:extLst>
          </p:cNvPr>
          <p:cNvSpPr/>
          <p:nvPr/>
        </p:nvSpPr>
        <p:spPr>
          <a:xfrm>
            <a:off x="6407216" y="2041006"/>
            <a:ext cx="5361272" cy="4816994"/>
          </a:xfrm>
          <a:prstGeom prst="rect">
            <a:avLst/>
          </a:prstGeom>
          <a:solidFill>
            <a:srgbClr val="3857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792722B-E86C-8B37-B6BC-0D544F46E2F7}"/>
              </a:ext>
            </a:extLst>
          </p:cNvPr>
          <p:cNvSpPr/>
          <p:nvPr/>
        </p:nvSpPr>
        <p:spPr>
          <a:xfrm>
            <a:off x="611112" y="2244317"/>
            <a:ext cx="520106" cy="5201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719CE51E-36D1-6278-531F-898C2543C057}"/>
              </a:ext>
            </a:extLst>
          </p:cNvPr>
          <p:cNvSpPr txBox="1">
            <a:spLocks/>
          </p:cNvSpPr>
          <p:nvPr/>
        </p:nvSpPr>
        <p:spPr>
          <a:xfrm>
            <a:off x="636597" y="2274199"/>
            <a:ext cx="339028" cy="460342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bg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pPr algn="l"/>
            <a:r>
              <a:rPr lang="en-US" sz="2800" b="1" spc="-100" dirty="0">
                <a:solidFill>
                  <a:srgbClr val="70AD47"/>
                </a:solidFill>
                <a:latin typeface="Geometria" panose="020B0503020204020204" pitchFamily="34" charset="0"/>
              </a:rPr>
              <a:t>A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36A1C08D-FF05-4B3B-4CDE-86D06139FDBF}"/>
              </a:ext>
            </a:extLst>
          </p:cNvPr>
          <p:cNvSpPr/>
          <p:nvPr/>
        </p:nvSpPr>
        <p:spPr>
          <a:xfrm>
            <a:off x="6604542" y="2244317"/>
            <a:ext cx="520106" cy="5201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9202B549-FBCB-6801-26AE-8BB9D6264725}"/>
              </a:ext>
            </a:extLst>
          </p:cNvPr>
          <p:cNvSpPr txBox="1">
            <a:spLocks/>
          </p:cNvSpPr>
          <p:nvPr/>
        </p:nvSpPr>
        <p:spPr>
          <a:xfrm>
            <a:off x="6656922" y="2274199"/>
            <a:ext cx="339028" cy="460342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bg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pPr algn="l"/>
            <a:r>
              <a:rPr lang="en-US" sz="2800" b="1" spc="-100" dirty="0">
                <a:solidFill>
                  <a:srgbClr val="385723"/>
                </a:solidFill>
                <a:latin typeface="Geometria" panose="020B0503020204020204" pitchFamily="34" charset="0"/>
              </a:rPr>
              <a:t>B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CBC931-2922-FE8F-D59E-AB074FD3009A}"/>
              </a:ext>
            </a:extLst>
          </p:cNvPr>
          <p:cNvSpPr txBox="1">
            <a:spLocks/>
          </p:cNvSpPr>
          <p:nvPr/>
        </p:nvSpPr>
        <p:spPr>
          <a:xfrm>
            <a:off x="0" y="1177160"/>
            <a:ext cx="12192000" cy="6839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bg1"/>
                </a:solidFill>
                <a:latin typeface="Geometria" panose="020B0604020202020204" charset="0"/>
                <a:ea typeface="+mj-ea"/>
                <a:cs typeface="Geometria" panose="020B0604020202020204" charset="0"/>
              </a:defRPr>
            </a:lvl1pPr>
          </a:lstStyle>
          <a:p>
            <a:r>
              <a:rPr lang="en-US" sz="3200" i="1" dirty="0">
                <a:solidFill>
                  <a:srgbClr val="7F7F7F"/>
                </a:solidFill>
                <a:latin typeface="Geometria" panose="020B0503020204020204" pitchFamily="34" charset="0"/>
              </a:rPr>
              <a:t>TONIGHT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97EE2B-8C51-A9EF-FF9A-EE3CA63FFEDD}"/>
              </a:ext>
            </a:extLst>
          </p:cNvPr>
          <p:cNvSpPr txBox="1">
            <a:spLocks/>
          </p:cNvSpPr>
          <p:nvPr/>
        </p:nvSpPr>
        <p:spPr>
          <a:xfrm>
            <a:off x="1201528" y="2166886"/>
            <a:ext cx="4548394" cy="582087"/>
          </a:xfrm>
          <a:prstGeom prst="rect">
            <a:avLst/>
          </a:prstGeom>
        </p:spPr>
        <p:txBody>
          <a:bodyPr anchor="b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 i="1" spc="-100">
                <a:solidFill>
                  <a:schemeClr val="bg1"/>
                </a:solidFill>
                <a:latin typeface="Geometria" panose="020B0503020204020204" pitchFamily="34" charset="0"/>
                <a:ea typeface="+mj-ea"/>
                <a:cs typeface="Gotham Book" pitchFamily="50" charset="0"/>
              </a:defRPr>
            </a:lvl1pPr>
          </a:lstStyle>
          <a:p>
            <a:r>
              <a:rPr lang="en-US" dirty="0"/>
              <a:t>BOARDS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D8EED4-A41F-6BD9-D287-50A549DCA726}"/>
              </a:ext>
            </a:extLst>
          </p:cNvPr>
          <p:cNvSpPr txBox="1">
            <a:spLocks/>
          </p:cNvSpPr>
          <p:nvPr/>
        </p:nvSpPr>
        <p:spPr>
          <a:xfrm>
            <a:off x="7194958" y="2055438"/>
            <a:ext cx="4215705" cy="69353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bg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pPr algn="l"/>
            <a:r>
              <a:rPr lang="en-US" sz="2800" b="1" i="1" spc="-100" dirty="0">
                <a:latin typeface="Geometria" panose="020B0503020204020204" pitchFamily="34" charset="0"/>
              </a:rPr>
              <a:t>DOCUMENT REVIEW</a:t>
            </a:r>
          </a:p>
        </p:txBody>
      </p:sp>
      <p:pic>
        <p:nvPicPr>
          <p:cNvPr id="7" name="Picture 6" descr="Document - Free education icons">
            <a:extLst>
              <a:ext uri="{FF2B5EF4-FFF2-40B4-BE49-F238E27FC236}">
                <a16:creationId xmlns:a16="http://schemas.microsoft.com/office/drawing/2014/main" id="{F60E7B5B-5721-813F-4FFA-5232330F0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416" y="3087092"/>
            <a:ext cx="3432788" cy="343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iscussion - Free people icons">
            <a:extLst>
              <a:ext uri="{FF2B5EF4-FFF2-40B4-BE49-F238E27FC236}">
                <a16:creationId xmlns:a16="http://schemas.microsoft.com/office/drawing/2014/main" id="{F960B52C-1DD8-0BC9-1ACC-D0B47A51B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18" y="2969640"/>
            <a:ext cx="3683141" cy="368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42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3" grpId="0" animBg="1"/>
      <p:bldP spid="8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E9D1F56E-AA1E-E41F-1D56-5405FE3F9D96}"/>
              </a:ext>
            </a:extLst>
          </p:cNvPr>
          <p:cNvSpPr/>
          <p:nvPr/>
        </p:nvSpPr>
        <p:spPr>
          <a:xfrm>
            <a:off x="423512" y="2041006"/>
            <a:ext cx="5361272" cy="4816993"/>
          </a:xfrm>
          <a:prstGeom prst="rect">
            <a:avLst/>
          </a:prstGeom>
          <a:solidFill>
            <a:srgbClr val="225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3F72034-1578-1A20-E539-CD3A6A69CBBF}"/>
              </a:ext>
            </a:extLst>
          </p:cNvPr>
          <p:cNvSpPr/>
          <p:nvPr/>
        </p:nvSpPr>
        <p:spPr>
          <a:xfrm>
            <a:off x="1403578" y="2890412"/>
            <a:ext cx="3118177" cy="3118177"/>
          </a:xfrm>
          <a:prstGeom prst="ellipse">
            <a:avLst/>
          </a:prstGeom>
          <a:solidFill>
            <a:srgbClr val="3FD8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67D3A4-029E-46B4-BBF4-5DAF45BB5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eometria" panose="020B0503020204020204" pitchFamily="34" charset="0"/>
              </a:rPr>
              <a:t>NEXT STEPS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92DD90E-C024-D3BD-C6F2-BE9379B1C69C}"/>
              </a:ext>
            </a:extLst>
          </p:cNvPr>
          <p:cNvSpPr/>
          <p:nvPr/>
        </p:nvSpPr>
        <p:spPr>
          <a:xfrm>
            <a:off x="6407216" y="2041006"/>
            <a:ext cx="5361272" cy="4816994"/>
          </a:xfrm>
          <a:prstGeom prst="rect">
            <a:avLst/>
          </a:prstGeom>
          <a:solidFill>
            <a:srgbClr val="69CD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792722B-E86C-8B37-B6BC-0D544F46E2F7}"/>
              </a:ext>
            </a:extLst>
          </p:cNvPr>
          <p:cNvSpPr/>
          <p:nvPr/>
        </p:nvSpPr>
        <p:spPr>
          <a:xfrm>
            <a:off x="611112" y="2244317"/>
            <a:ext cx="520106" cy="5201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0CA74E1C-38EC-4937-CC78-698DF7820D51}"/>
              </a:ext>
            </a:extLst>
          </p:cNvPr>
          <p:cNvSpPr txBox="1">
            <a:spLocks/>
          </p:cNvSpPr>
          <p:nvPr/>
        </p:nvSpPr>
        <p:spPr>
          <a:xfrm>
            <a:off x="1131218" y="2274199"/>
            <a:ext cx="2497242" cy="460342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bg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pPr algn="l"/>
            <a:r>
              <a:rPr lang="en-US" sz="2800" b="1" i="1" spc="-100" dirty="0">
                <a:latin typeface="Geometria" panose="020B0503020204020204" pitchFamily="34" charset="0"/>
              </a:rPr>
              <a:t>REVISE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719CE51E-36D1-6278-531F-898C2543C057}"/>
              </a:ext>
            </a:extLst>
          </p:cNvPr>
          <p:cNvSpPr txBox="1">
            <a:spLocks/>
          </p:cNvSpPr>
          <p:nvPr/>
        </p:nvSpPr>
        <p:spPr>
          <a:xfrm>
            <a:off x="681422" y="2274199"/>
            <a:ext cx="339028" cy="460342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bg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pPr algn="l"/>
            <a:r>
              <a:rPr lang="en-US" sz="2800" b="1" i="1" spc="-100" dirty="0">
                <a:solidFill>
                  <a:srgbClr val="225670"/>
                </a:solidFill>
                <a:latin typeface="Geometria" panose="020B0503020204020204" pitchFamily="34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36A1C08D-FF05-4B3B-4CDE-86D06139FDBF}"/>
              </a:ext>
            </a:extLst>
          </p:cNvPr>
          <p:cNvSpPr/>
          <p:nvPr/>
        </p:nvSpPr>
        <p:spPr>
          <a:xfrm>
            <a:off x="6604542" y="2244317"/>
            <a:ext cx="520106" cy="5201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5D2450C6-2863-D3A1-464E-28FC60E4BCE8}"/>
              </a:ext>
            </a:extLst>
          </p:cNvPr>
          <p:cNvSpPr txBox="1">
            <a:spLocks/>
          </p:cNvSpPr>
          <p:nvPr/>
        </p:nvSpPr>
        <p:spPr>
          <a:xfrm>
            <a:off x="7124648" y="2274199"/>
            <a:ext cx="3325638" cy="460342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bg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pPr algn="l"/>
            <a:r>
              <a:rPr lang="en-US" sz="2800" b="1" i="1" spc="-100" dirty="0">
                <a:latin typeface="Geometria" panose="020B0503020204020204" pitchFamily="34" charset="0"/>
              </a:rPr>
              <a:t>ADOPT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9202B549-FBCB-6801-26AE-8BB9D6264725}"/>
              </a:ext>
            </a:extLst>
          </p:cNvPr>
          <p:cNvSpPr txBox="1">
            <a:spLocks/>
          </p:cNvSpPr>
          <p:nvPr/>
        </p:nvSpPr>
        <p:spPr>
          <a:xfrm>
            <a:off x="6674852" y="2274199"/>
            <a:ext cx="339028" cy="460342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bg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pPr algn="l"/>
            <a:r>
              <a:rPr lang="en-US" sz="2800" b="1" i="1" spc="-100" dirty="0">
                <a:solidFill>
                  <a:srgbClr val="69CDEA"/>
                </a:solidFill>
                <a:latin typeface="Geometria" panose="020B0503020204020204" pitchFamily="34" charset="0"/>
              </a:rPr>
              <a:t>2</a:t>
            </a: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9B063A7E-3C07-C094-1AF4-FEF0474E72DC}"/>
              </a:ext>
            </a:extLst>
          </p:cNvPr>
          <p:cNvSpPr txBox="1">
            <a:spLocks/>
          </p:cNvSpPr>
          <p:nvPr/>
        </p:nvSpPr>
        <p:spPr>
          <a:xfrm>
            <a:off x="3603092" y="6032632"/>
            <a:ext cx="2019348" cy="683928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 i="1" spc="-100">
                <a:solidFill>
                  <a:srgbClr val="215770"/>
                </a:solidFill>
                <a:latin typeface="Geometria" panose="020B0503020204020204" pitchFamily="34" charset="0"/>
                <a:ea typeface="+mj-ea"/>
                <a:cs typeface="Gotham Book" pitchFamily="50" charset="0"/>
              </a:defRPr>
            </a:lvl1pPr>
          </a:lstStyle>
          <a:p>
            <a:pPr algn="r"/>
            <a:r>
              <a:rPr lang="en-US" sz="2400" dirty="0">
                <a:solidFill>
                  <a:schemeClr val="bg1"/>
                </a:solidFill>
              </a:rPr>
              <a:t>September - November</a:t>
            </a: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85329AF9-A21F-D4FB-FFCA-EB317FBB8AB0}"/>
              </a:ext>
            </a:extLst>
          </p:cNvPr>
          <p:cNvSpPr txBox="1">
            <a:spLocks/>
          </p:cNvSpPr>
          <p:nvPr/>
        </p:nvSpPr>
        <p:spPr>
          <a:xfrm>
            <a:off x="9621890" y="6032632"/>
            <a:ext cx="2019348" cy="764242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 i="1" spc="-100">
                <a:solidFill>
                  <a:srgbClr val="215770"/>
                </a:solidFill>
                <a:latin typeface="Geometria" panose="020B0503020204020204" pitchFamily="34" charset="0"/>
                <a:ea typeface="+mj-ea"/>
                <a:cs typeface="Gotham Book" pitchFamily="50" charset="0"/>
              </a:defRPr>
            </a:lvl1pPr>
          </a:lstStyle>
          <a:p>
            <a:pPr algn="r"/>
            <a:r>
              <a:rPr lang="en-US" sz="2400" dirty="0">
                <a:solidFill>
                  <a:schemeClr val="bg1"/>
                </a:solidFill>
              </a:rPr>
              <a:t>December – February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CBC931-2922-FE8F-D59E-AB074FD3009A}"/>
              </a:ext>
            </a:extLst>
          </p:cNvPr>
          <p:cNvSpPr txBox="1">
            <a:spLocks/>
          </p:cNvSpPr>
          <p:nvPr/>
        </p:nvSpPr>
        <p:spPr>
          <a:xfrm>
            <a:off x="0" y="1177160"/>
            <a:ext cx="12192000" cy="6839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bg1"/>
                </a:solidFill>
                <a:latin typeface="Geometria" panose="020B0604020202020204" charset="0"/>
                <a:ea typeface="+mj-ea"/>
                <a:cs typeface="Geometria" panose="020B0604020202020204" charset="0"/>
              </a:defRPr>
            </a:lvl1pPr>
          </a:lstStyle>
          <a:p>
            <a:r>
              <a:rPr lang="en-US" sz="3200" i="1" dirty="0">
                <a:solidFill>
                  <a:srgbClr val="7F7F7F"/>
                </a:solidFill>
                <a:latin typeface="Geometria" panose="020B0503020204020204" pitchFamily="34" charset="0"/>
              </a:rPr>
              <a:t>MOVING FORWARD</a:t>
            </a:r>
          </a:p>
        </p:txBody>
      </p:sp>
      <p:pic>
        <p:nvPicPr>
          <p:cNvPr id="2054" name="Picture 6" descr="Document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A7646F69-392C-5F41-43D2-93100EBB7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58611" y1="21111" x2="68056" y2="25000"/>
                        <a14:backgroundMark x1="68056" y1="25000" x2="76111" y2="33056"/>
                        <a14:backgroundMark x1="76111" y1="33056" x2="55278" y2="20278"/>
                        <a14:backgroundMark x1="55278" y1="20278" x2="41111" y2="19722"/>
                        <a14:backgroundMark x1="41111" y1="19722" x2="31944" y2="25000"/>
                        <a14:backgroundMark x1="31944" y1="25000" x2="43056" y2="21944"/>
                        <a14:backgroundMark x1="43056" y1="21944" x2="36389" y2="22222"/>
                        <a14:backgroundMark x1="74444" y1="33333" x2="79444" y2="43889"/>
                        <a14:backgroundMark x1="79444" y1="43889" x2="78889" y2="58056"/>
                        <a14:backgroundMark x1="78889" y1="58056" x2="75000" y2="68333"/>
                        <a14:backgroundMark x1="75000" y1="68333" x2="66667" y2="75556"/>
                        <a14:backgroundMark x1="66667" y1="75556" x2="54722" y2="80000"/>
                        <a14:backgroundMark x1="54722" y1="80000" x2="33056" y2="77222"/>
                        <a14:backgroundMark x1="33056" y1="77222" x2="46389" y2="80278"/>
                        <a14:backgroundMark x1="46389" y1="80278" x2="58611" y2="80278"/>
                        <a14:backgroundMark x1="58611" y1="80278" x2="69167" y2="74722"/>
                        <a14:backgroundMark x1="69167" y1="74722" x2="76944" y2="63611"/>
                        <a14:backgroundMark x1="76944" y1="63611" x2="82222" y2="49444"/>
                        <a14:backgroundMark x1="82222" y1="49444" x2="79167" y2="36944"/>
                        <a14:backgroundMark x1="79167" y1="36944" x2="75556" y2="3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94" t="11426" r="13978" b="9453"/>
          <a:stretch/>
        </p:blipFill>
        <p:spPr bwMode="auto">
          <a:xfrm>
            <a:off x="1246109" y="2662253"/>
            <a:ext cx="3416977" cy="37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eminar - Free education icons">
            <a:extLst>
              <a:ext uri="{FF2B5EF4-FFF2-40B4-BE49-F238E27FC236}">
                <a16:creationId xmlns:a16="http://schemas.microsoft.com/office/drawing/2014/main" id="{A913E156-9661-FB3F-FBC3-675A85E5F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311" y="2858709"/>
            <a:ext cx="3143433" cy="314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9125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569047-C92D-F255-5EDC-C3BDB9030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27" b="-1"/>
          <a:stretch/>
        </p:blipFill>
        <p:spPr bwMode="auto">
          <a:xfrm>
            <a:off x="-1" y="0"/>
            <a:ext cx="12191999" cy="515624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9FF0A1-A477-467F-B68E-7F0E6D9F3F84}"/>
              </a:ext>
            </a:extLst>
          </p:cNvPr>
          <p:cNvSpPr/>
          <p:nvPr/>
        </p:nvSpPr>
        <p:spPr>
          <a:xfrm>
            <a:off x="0" y="5171100"/>
            <a:ext cx="12192000" cy="1701413"/>
          </a:xfrm>
          <a:prstGeom prst="rect">
            <a:avLst/>
          </a:prstGeom>
          <a:solidFill>
            <a:srgbClr val="225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roxima Nova Rg" panose="02000506030000020004" pitchFamily="50" charset="0"/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A2C61DEF-40D3-4F4E-BB7C-1A371A36766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838825"/>
            <a:ext cx="1396504" cy="8488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3FA244-2763-4F65-8EF7-FE29771C73F6}"/>
              </a:ext>
            </a:extLst>
          </p:cNvPr>
          <p:cNvSpPr txBox="1"/>
          <p:nvPr/>
        </p:nvSpPr>
        <p:spPr>
          <a:xfrm>
            <a:off x="0" y="5393170"/>
            <a:ext cx="121919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spc="300" dirty="0">
                <a:solidFill>
                  <a:schemeClr val="bg1"/>
                </a:solidFill>
                <a:latin typeface="Geometria" panose="020B0503020204020204" pitchFamily="34" charset="0"/>
              </a:rPr>
              <a:t>THANK YOU!</a:t>
            </a:r>
          </a:p>
        </p:txBody>
      </p:sp>
      <p:pic>
        <p:nvPicPr>
          <p:cNvPr id="13" name="Picture 12" descr="A black background with blue and green text&#10;&#10;Description automatically generated">
            <a:extLst>
              <a:ext uri="{FF2B5EF4-FFF2-40B4-BE49-F238E27FC236}">
                <a16:creationId xmlns:a16="http://schemas.microsoft.com/office/drawing/2014/main" id="{422CA493-AA8A-7430-D338-6CBE1A925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49" y="270000"/>
            <a:ext cx="8267698" cy="4886244"/>
          </a:xfrm>
          <a:prstGeom prst="rect">
            <a:avLst/>
          </a:prstGeom>
          <a:effectLst>
            <a:outerShdw dist="38100" dir="2700000" algn="tl" rotWithShape="0">
              <a:prstClr val="black">
                <a:alpha val="7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8510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each with buildings and a body of water&#10;&#10;Description automatically generated">
            <a:extLst>
              <a:ext uri="{FF2B5EF4-FFF2-40B4-BE49-F238E27FC236}">
                <a16:creationId xmlns:a16="http://schemas.microsoft.com/office/drawing/2014/main" id="{1A602E0C-2206-0A0C-3E90-B6BE277C58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6"/>
          <a:stretch/>
        </p:blipFill>
        <p:spPr>
          <a:xfrm>
            <a:off x="3683179" y="1781141"/>
            <a:ext cx="2976058" cy="22500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D3C97A-31AA-AFA2-D80C-BF259E09CD69}"/>
              </a:ext>
            </a:extLst>
          </p:cNvPr>
          <p:cNvSpPr/>
          <p:nvPr/>
        </p:nvSpPr>
        <p:spPr>
          <a:xfrm>
            <a:off x="3683180" y="4031164"/>
            <a:ext cx="2976058" cy="1613981"/>
          </a:xfrm>
          <a:prstGeom prst="rect">
            <a:avLst/>
          </a:prstGeom>
          <a:solidFill>
            <a:srgbClr val="74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67D3A4-029E-46B4-BBF4-5DAF45BB5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>
                <a:latin typeface="Geometria" panose="020B0503020204020204" pitchFamily="34" charset="0"/>
              </a:rPr>
              <a:t>BACKGROUND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E78CA9-46C4-E966-13DE-3816982E7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63" y="1782044"/>
            <a:ext cx="2976058" cy="386310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8FA1D9-1C38-1848-9DB4-14E3F4CDE97A}"/>
              </a:ext>
            </a:extLst>
          </p:cNvPr>
          <p:cNvSpPr/>
          <p:nvPr/>
        </p:nvSpPr>
        <p:spPr>
          <a:xfrm>
            <a:off x="3683180" y="1785251"/>
            <a:ext cx="2976058" cy="385989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seal of florida with a person holding flowers&#10;&#10;Description automatically generated">
            <a:extLst>
              <a:ext uri="{FF2B5EF4-FFF2-40B4-BE49-F238E27FC236}">
                <a16:creationId xmlns:a16="http://schemas.microsoft.com/office/drawing/2014/main" id="{0E2BA422-C42E-8626-5CB5-F91A6C096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894" y="3126660"/>
            <a:ext cx="1320602" cy="13206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482CA7-04BE-8F3F-EBBF-05EBC0EBCA64}"/>
              </a:ext>
            </a:extLst>
          </p:cNvPr>
          <p:cNvSpPr txBox="1"/>
          <p:nvPr/>
        </p:nvSpPr>
        <p:spPr>
          <a:xfrm>
            <a:off x="3801430" y="4134137"/>
            <a:ext cx="1712328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spc="-100" dirty="0">
                <a:solidFill>
                  <a:schemeClr val="bg1"/>
                </a:solidFill>
                <a:latin typeface="Geometria" panose="020B0503020204020204" pitchFamily="34" charset="0"/>
              </a:rPr>
              <a:t>FLORIDA</a:t>
            </a:r>
          </a:p>
          <a:p>
            <a:pPr>
              <a:lnSpc>
                <a:spcPts val="2500"/>
              </a:lnSpc>
            </a:pPr>
            <a:r>
              <a:rPr lang="en-US" sz="2400" spc="-100" dirty="0">
                <a:solidFill>
                  <a:schemeClr val="bg1"/>
                </a:solidFill>
                <a:latin typeface="Geometria" panose="020B0503020204020204" pitchFamily="34" charset="0"/>
              </a:rPr>
              <a:t>STATUTES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77F36A-001F-8E6A-4CB9-EB95731227AF}"/>
              </a:ext>
            </a:extLst>
          </p:cNvPr>
          <p:cNvSpPr txBox="1"/>
          <p:nvPr/>
        </p:nvSpPr>
        <p:spPr>
          <a:xfrm>
            <a:off x="4946909" y="5229071"/>
            <a:ext cx="1712328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2400" b="1" spc="-100" dirty="0">
                <a:solidFill>
                  <a:schemeClr val="bg1"/>
                </a:solidFill>
                <a:latin typeface="Geometria" panose="020B0503020204020204" pitchFamily="34" charset="0"/>
              </a:rPr>
              <a:t>2023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909FD8-4AE8-C141-8C46-3CB3DFEEB8F4}"/>
              </a:ext>
            </a:extLst>
          </p:cNvPr>
          <p:cNvSpPr txBox="1"/>
          <p:nvPr/>
        </p:nvSpPr>
        <p:spPr>
          <a:xfrm>
            <a:off x="7190434" y="2841238"/>
            <a:ext cx="461230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Geometria" panose="020B0503020204020204" pitchFamily="34" charset="0"/>
              </a:rPr>
              <a:t>“Within 1 year after submission of its comprehensive plan … each municipality shall adopt or amend and enforce land development regulations that are consistent with and implement their adopted comprehensive plan.”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BA6C0D-1090-51A3-149D-56AAF69D4015}"/>
              </a:ext>
            </a:extLst>
          </p:cNvPr>
          <p:cNvSpPr txBox="1"/>
          <p:nvPr/>
        </p:nvSpPr>
        <p:spPr>
          <a:xfrm>
            <a:off x="6977095" y="2010045"/>
            <a:ext cx="49412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effectLst/>
                <a:latin typeface="Trebuchet MS" panose="020B0603020202020204" pitchFamily="34" charset="0"/>
              </a:rPr>
              <a:t>163.3202, F.S.</a:t>
            </a:r>
          </a:p>
          <a:p>
            <a:r>
              <a:rPr lang="en-US" sz="2400" i="1" dirty="0">
                <a:effectLst/>
                <a:latin typeface="Trebuchet MS" panose="020B0603020202020204" pitchFamily="34" charset="0"/>
              </a:rPr>
              <a:t>Land development regulations</a:t>
            </a:r>
            <a:r>
              <a:rPr lang="en-US" sz="2400" i="1" dirty="0">
                <a:solidFill>
                  <a:srgbClr val="000080"/>
                </a:solidFill>
                <a:effectLst/>
                <a:latin typeface="Trebuchet MS" panose="020B0603020202020204" pitchFamily="34" charset="0"/>
              </a:rPr>
              <a:t>.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249377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EE5890-49C4-A842-3F6E-2EE679A63740}"/>
              </a:ext>
            </a:extLst>
          </p:cNvPr>
          <p:cNvCxnSpPr>
            <a:cxnSpLocks/>
          </p:cNvCxnSpPr>
          <p:nvPr/>
        </p:nvCxnSpPr>
        <p:spPr>
          <a:xfrm>
            <a:off x="1301904" y="3438896"/>
            <a:ext cx="5540188" cy="0"/>
          </a:xfrm>
          <a:prstGeom prst="line">
            <a:avLst/>
          </a:prstGeom>
          <a:ln w="38100">
            <a:solidFill>
              <a:srgbClr val="105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hand holding a remote control&#10;&#10;Description automatically generated with medium confidence">
            <a:extLst>
              <a:ext uri="{FF2B5EF4-FFF2-40B4-BE49-F238E27FC236}">
                <a16:creationId xmlns:a16="http://schemas.microsoft.com/office/drawing/2014/main" id="{4F259C69-DEAF-4B7F-5ECA-EF7754FD1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337" y="2085840"/>
            <a:ext cx="3129671" cy="4772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4FA2EE-F7E2-1865-3343-9D87739D4885}"/>
              </a:ext>
            </a:extLst>
          </p:cNvPr>
          <p:cNvSpPr txBox="1"/>
          <p:nvPr/>
        </p:nvSpPr>
        <p:spPr>
          <a:xfrm>
            <a:off x="646056" y="1692462"/>
            <a:ext cx="689342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828282"/>
                </a:solidFill>
                <a:latin typeface="Geometria" panose="020B0503020204020204" pitchFamily="34" charset="0"/>
              </a:rPr>
              <a:t>VISIT</a:t>
            </a:r>
          </a:p>
          <a:p>
            <a:pPr algn="ctr"/>
            <a:r>
              <a:rPr lang="en-US" sz="3000" b="1" dirty="0">
                <a:solidFill>
                  <a:srgbClr val="38A700"/>
                </a:solidFill>
                <a:latin typeface="Geometria" panose="020B0503020204020204" pitchFamily="34" charset="0"/>
              </a:rPr>
              <a:t>POLLEV.COM/</a:t>
            </a:r>
            <a:r>
              <a:rPr lang="en-US" sz="3000" b="1" dirty="0">
                <a:solidFill>
                  <a:srgbClr val="15556B"/>
                </a:solidFill>
                <a:latin typeface="Geometria" panose="020B0503020204020204" pitchFamily="34" charset="0"/>
              </a:rPr>
              <a:t>INSPIRE2714</a:t>
            </a:r>
            <a:endParaRPr lang="en-US" sz="2400" b="1" dirty="0">
              <a:solidFill>
                <a:srgbClr val="15556B"/>
              </a:solidFill>
              <a:latin typeface="Geometria" panose="020B0503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AE6E06-4DE5-5E85-0155-DD7AAF798603}"/>
              </a:ext>
            </a:extLst>
          </p:cNvPr>
          <p:cNvSpPr txBox="1"/>
          <p:nvPr/>
        </p:nvSpPr>
        <p:spPr>
          <a:xfrm>
            <a:off x="625288" y="4003987"/>
            <a:ext cx="68934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828282"/>
                </a:solidFill>
                <a:latin typeface="Geometria" panose="020B0503020204020204" pitchFamily="34" charset="0"/>
              </a:rPr>
              <a:t>SCAN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D6C600-1044-1FD7-E74A-B6B2142B67A9}"/>
              </a:ext>
            </a:extLst>
          </p:cNvPr>
          <p:cNvSpPr txBox="1"/>
          <p:nvPr/>
        </p:nvSpPr>
        <p:spPr>
          <a:xfrm>
            <a:off x="3588429" y="3115730"/>
            <a:ext cx="96713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105B72"/>
                </a:solidFill>
                <a:latin typeface="Geometria" panose="020B0503020204020204" pitchFamily="34" charset="0"/>
              </a:rPr>
              <a:t>OR</a:t>
            </a:r>
          </a:p>
        </p:txBody>
      </p:sp>
      <p:pic>
        <p:nvPicPr>
          <p:cNvPr id="13" name="Picture 12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940E11D3-E404-FE22-17D6-92ED125680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t="5516" r="10593" b="28104"/>
          <a:stretch/>
        </p:blipFill>
        <p:spPr>
          <a:xfrm>
            <a:off x="3180462" y="4642426"/>
            <a:ext cx="1824608" cy="1913220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A0C7CE6D-D828-60E4-9672-D1DE63B4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DIGITAL POLL – ROUND 1</a:t>
            </a:r>
          </a:p>
        </p:txBody>
      </p:sp>
    </p:spTree>
    <p:extLst>
      <p:ext uri="{BB962C8B-B14F-4D97-AF65-F5344CB8AC3E}">
        <p14:creationId xmlns:p14="http://schemas.microsoft.com/office/powerpoint/2010/main" val="3851710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614B76-BBC7-4EDA-8DE4-F24625AED0B3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0500"/>
            <a:ext cx="11811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51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C6902-7D02-532D-DAAF-A7C11D7DBCA2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0500"/>
            <a:ext cx="11811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99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4">
            <a:extLst>
              <a:ext uri="{FF2B5EF4-FFF2-40B4-BE49-F238E27FC236}">
                <a16:creationId xmlns:a16="http://schemas.microsoft.com/office/drawing/2014/main" id="{958AD565-782E-40DB-1454-21AEBF966882}"/>
              </a:ext>
            </a:extLst>
          </p:cNvPr>
          <p:cNvSpPr/>
          <p:nvPr/>
        </p:nvSpPr>
        <p:spPr>
          <a:xfrm>
            <a:off x="2228693" y="2676695"/>
            <a:ext cx="1413163" cy="1859973"/>
          </a:xfrm>
          <a:custGeom>
            <a:avLst/>
            <a:gdLst>
              <a:gd name="connsiteX0" fmla="*/ 0 w 1413163"/>
              <a:gd name="connsiteY0" fmla="*/ 0 h 1859973"/>
              <a:gd name="connsiteX1" fmla="*/ 1413163 w 1413163"/>
              <a:gd name="connsiteY1" fmla="*/ 0 h 1859973"/>
              <a:gd name="connsiteX2" fmla="*/ 1413163 w 1413163"/>
              <a:gd name="connsiteY2" fmla="*/ 1859973 h 1859973"/>
              <a:gd name="connsiteX3" fmla="*/ 0 w 1413163"/>
              <a:gd name="connsiteY3" fmla="*/ 1859973 h 1859973"/>
              <a:gd name="connsiteX4" fmla="*/ 0 w 1413163"/>
              <a:gd name="connsiteY4" fmla="*/ 0 h 1859973"/>
              <a:gd name="connsiteX0" fmla="*/ 0 w 1413163"/>
              <a:gd name="connsiteY0" fmla="*/ 0 h 1859973"/>
              <a:gd name="connsiteX1" fmla="*/ 779318 w 1413163"/>
              <a:gd name="connsiteY1" fmla="*/ 0 h 1859973"/>
              <a:gd name="connsiteX2" fmla="*/ 1413163 w 1413163"/>
              <a:gd name="connsiteY2" fmla="*/ 0 h 1859973"/>
              <a:gd name="connsiteX3" fmla="*/ 1413163 w 1413163"/>
              <a:gd name="connsiteY3" fmla="*/ 1859973 h 1859973"/>
              <a:gd name="connsiteX4" fmla="*/ 0 w 1413163"/>
              <a:gd name="connsiteY4" fmla="*/ 1859973 h 1859973"/>
              <a:gd name="connsiteX5" fmla="*/ 0 w 1413163"/>
              <a:gd name="connsiteY5" fmla="*/ 0 h 1859973"/>
              <a:gd name="connsiteX0" fmla="*/ 0 w 1413163"/>
              <a:gd name="connsiteY0" fmla="*/ 0 h 1859973"/>
              <a:gd name="connsiteX1" fmla="*/ 779318 w 1413163"/>
              <a:gd name="connsiteY1" fmla="*/ 0 h 1859973"/>
              <a:gd name="connsiteX2" fmla="*/ 1413163 w 1413163"/>
              <a:gd name="connsiteY2" fmla="*/ 0 h 1859973"/>
              <a:gd name="connsiteX3" fmla="*/ 1402772 w 1413163"/>
              <a:gd name="connsiteY3" fmla="*/ 571500 h 1859973"/>
              <a:gd name="connsiteX4" fmla="*/ 1413163 w 1413163"/>
              <a:gd name="connsiteY4" fmla="*/ 1859973 h 1859973"/>
              <a:gd name="connsiteX5" fmla="*/ 0 w 1413163"/>
              <a:gd name="connsiteY5" fmla="*/ 1859973 h 1859973"/>
              <a:gd name="connsiteX6" fmla="*/ 0 w 1413163"/>
              <a:gd name="connsiteY6" fmla="*/ 0 h 1859973"/>
              <a:gd name="connsiteX0" fmla="*/ 0 w 1413163"/>
              <a:gd name="connsiteY0" fmla="*/ 0 h 1859973"/>
              <a:gd name="connsiteX1" fmla="*/ 779318 w 1413163"/>
              <a:gd name="connsiteY1" fmla="*/ 0 h 1859973"/>
              <a:gd name="connsiteX2" fmla="*/ 1402772 w 1413163"/>
              <a:gd name="connsiteY2" fmla="*/ 571500 h 1859973"/>
              <a:gd name="connsiteX3" fmla="*/ 1413163 w 1413163"/>
              <a:gd name="connsiteY3" fmla="*/ 1859973 h 1859973"/>
              <a:gd name="connsiteX4" fmla="*/ 0 w 1413163"/>
              <a:gd name="connsiteY4" fmla="*/ 1859973 h 1859973"/>
              <a:gd name="connsiteX5" fmla="*/ 0 w 1413163"/>
              <a:gd name="connsiteY5" fmla="*/ 0 h 1859973"/>
              <a:gd name="connsiteX0" fmla="*/ 0 w 1413163"/>
              <a:gd name="connsiteY0" fmla="*/ 0 h 1859973"/>
              <a:gd name="connsiteX1" fmla="*/ 779318 w 1413163"/>
              <a:gd name="connsiteY1" fmla="*/ 0 h 1859973"/>
              <a:gd name="connsiteX2" fmla="*/ 1402772 w 1413163"/>
              <a:gd name="connsiteY2" fmla="*/ 540327 h 1859973"/>
              <a:gd name="connsiteX3" fmla="*/ 1413163 w 1413163"/>
              <a:gd name="connsiteY3" fmla="*/ 1859973 h 1859973"/>
              <a:gd name="connsiteX4" fmla="*/ 0 w 1413163"/>
              <a:gd name="connsiteY4" fmla="*/ 1859973 h 1859973"/>
              <a:gd name="connsiteX5" fmla="*/ 0 w 1413163"/>
              <a:gd name="connsiteY5" fmla="*/ 0 h 1859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3163" h="1859973">
                <a:moveTo>
                  <a:pt x="0" y="0"/>
                </a:moveTo>
                <a:lnTo>
                  <a:pt x="779318" y="0"/>
                </a:lnTo>
                <a:lnTo>
                  <a:pt x="1402772" y="540327"/>
                </a:lnTo>
                <a:cubicBezTo>
                  <a:pt x="1406236" y="969818"/>
                  <a:pt x="1409699" y="1430482"/>
                  <a:pt x="1413163" y="1859973"/>
                </a:cubicBezTo>
                <a:lnTo>
                  <a:pt x="0" y="185997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Graphic 78" descr="Document with solid fill">
            <a:extLst>
              <a:ext uri="{FF2B5EF4-FFF2-40B4-BE49-F238E27FC236}">
                <a16:creationId xmlns:a16="http://schemas.microsoft.com/office/drawing/2014/main" id="{69873F00-8BBE-4BE1-CBB5-C88CFBA31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708" t="5692" r="13819" b="4297"/>
          <a:stretch/>
        </p:blipFill>
        <p:spPr>
          <a:xfrm>
            <a:off x="2021191" y="2549509"/>
            <a:ext cx="1755748" cy="2150918"/>
          </a:xfrm>
          <a:prstGeom prst="rect">
            <a:avLst/>
          </a:prstGeom>
        </p:spPr>
      </p:pic>
      <p:sp>
        <p:nvSpPr>
          <p:cNvPr id="76" name="Rectangle 74">
            <a:extLst>
              <a:ext uri="{FF2B5EF4-FFF2-40B4-BE49-F238E27FC236}">
                <a16:creationId xmlns:a16="http://schemas.microsoft.com/office/drawing/2014/main" id="{CE1750AD-4728-8189-441D-7BD77A6446AF}"/>
              </a:ext>
            </a:extLst>
          </p:cNvPr>
          <p:cNvSpPr/>
          <p:nvPr/>
        </p:nvSpPr>
        <p:spPr>
          <a:xfrm>
            <a:off x="1730245" y="3041176"/>
            <a:ext cx="1413163" cy="1859973"/>
          </a:xfrm>
          <a:custGeom>
            <a:avLst/>
            <a:gdLst>
              <a:gd name="connsiteX0" fmla="*/ 0 w 1413163"/>
              <a:gd name="connsiteY0" fmla="*/ 0 h 1859973"/>
              <a:gd name="connsiteX1" fmla="*/ 1413163 w 1413163"/>
              <a:gd name="connsiteY1" fmla="*/ 0 h 1859973"/>
              <a:gd name="connsiteX2" fmla="*/ 1413163 w 1413163"/>
              <a:gd name="connsiteY2" fmla="*/ 1859973 h 1859973"/>
              <a:gd name="connsiteX3" fmla="*/ 0 w 1413163"/>
              <a:gd name="connsiteY3" fmla="*/ 1859973 h 1859973"/>
              <a:gd name="connsiteX4" fmla="*/ 0 w 1413163"/>
              <a:gd name="connsiteY4" fmla="*/ 0 h 1859973"/>
              <a:gd name="connsiteX0" fmla="*/ 0 w 1413163"/>
              <a:gd name="connsiteY0" fmla="*/ 0 h 1859973"/>
              <a:gd name="connsiteX1" fmla="*/ 779318 w 1413163"/>
              <a:gd name="connsiteY1" fmla="*/ 0 h 1859973"/>
              <a:gd name="connsiteX2" fmla="*/ 1413163 w 1413163"/>
              <a:gd name="connsiteY2" fmla="*/ 0 h 1859973"/>
              <a:gd name="connsiteX3" fmla="*/ 1413163 w 1413163"/>
              <a:gd name="connsiteY3" fmla="*/ 1859973 h 1859973"/>
              <a:gd name="connsiteX4" fmla="*/ 0 w 1413163"/>
              <a:gd name="connsiteY4" fmla="*/ 1859973 h 1859973"/>
              <a:gd name="connsiteX5" fmla="*/ 0 w 1413163"/>
              <a:gd name="connsiteY5" fmla="*/ 0 h 1859973"/>
              <a:gd name="connsiteX0" fmla="*/ 0 w 1413163"/>
              <a:gd name="connsiteY0" fmla="*/ 0 h 1859973"/>
              <a:gd name="connsiteX1" fmla="*/ 779318 w 1413163"/>
              <a:gd name="connsiteY1" fmla="*/ 0 h 1859973"/>
              <a:gd name="connsiteX2" fmla="*/ 1413163 w 1413163"/>
              <a:gd name="connsiteY2" fmla="*/ 0 h 1859973"/>
              <a:gd name="connsiteX3" fmla="*/ 1402772 w 1413163"/>
              <a:gd name="connsiteY3" fmla="*/ 571500 h 1859973"/>
              <a:gd name="connsiteX4" fmla="*/ 1413163 w 1413163"/>
              <a:gd name="connsiteY4" fmla="*/ 1859973 h 1859973"/>
              <a:gd name="connsiteX5" fmla="*/ 0 w 1413163"/>
              <a:gd name="connsiteY5" fmla="*/ 1859973 h 1859973"/>
              <a:gd name="connsiteX6" fmla="*/ 0 w 1413163"/>
              <a:gd name="connsiteY6" fmla="*/ 0 h 1859973"/>
              <a:gd name="connsiteX0" fmla="*/ 0 w 1413163"/>
              <a:gd name="connsiteY0" fmla="*/ 0 h 1859973"/>
              <a:gd name="connsiteX1" fmla="*/ 779318 w 1413163"/>
              <a:gd name="connsiteY1" fmla="*/ 0 h 1859973"/>
              <a:gd name="connsiteX2" fmla="*/ 1402772 w 1413163"/>
              <a:gd name="connsiteY2" fmla="*/ 571500 h 1859973"/>
              <a:gd name="connsiteX3" fmla="*/ 1413163 w 1413163"/>
              <a:gd name="connsiteY3" fmla="*/ 1859973 h 1859973"/>
              <a:gd name="connsiteX4" fmla="*/ 0 w 1413163"/>
              <a:gd name="connsiteY4" fmla="*/ 1859973 h 1859973"/>
              <a:gd name="connsiteX5" fmla="*/ 0 w 1413163"/>
              <a:gd name="connsiteY5" fmla="*/ 0 h 1859973"/>
              <a:gd name="connsiteX0" fmla="*/ 0 w 1413163"/>
              <a:gd name="connsiteY0" fmla="*/ 0 h 1859973"/>
              <a:gd name="connsiteX1" fmla="*/ 779318 w 1413163"/>
              <a:gd name="connsiteY1" fmla="*/ 0 h 1859973"/>
              <a:gd name="connsiteX2" fmla="*/ 1402772 w 1413163"/>
              <a:gd name="connsiteY2" fmla="*/ 540327 h 1859973"/>
              <a:gd name="connsiteX3" fmla="*/ 1413163 w 1413163"/>
              <a:gd name="connsiteY3" fmla="*/ 1859973 h 1859973"/>
              <a:gd name="connsiteX4" fmla="*/ 0 w 1413163"/>
              <a:gd name="connsiteY4" fmla="*/ 1859973 h 1859973"/>
              <a:gd name="connsiteX5" fmla="*/ 0 w 1413163"/>
              <a:gd name="connsiteY5" fmla="*/ 0 h 1859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3163" h="1859973">
                <a:moveTo>
                  <a:pt x="0" y="0"/>
                </a:moveTo>
                <a:lnTo>
                  <a:pt x="779318" y="0"/>
                </a:lnTo>
                <a:lnTo>
                  <a:pt x="1402772" y="540327"/>
                </a:lnTo>
                <a:cubicBezTo>
                  <a:pt x="1406236" y="969818"/>
                  <a:pt x="1409699" y="1430482"/>
                  <a:pt x="1413163" y="1859973"/>
                </a:cubicBezTo>
                <a:lnTo>
                  <a:pt x="0" y="185997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Graphic 76" descr="Document with solid fill">
            <a:extLst>
              <a:ext uri="{FF2B5EF4-FFF2-40B4-BE49-F238E27FC236}">
                <a16:creationId xmlns:a16="http://schemas.microsoft.com/office/drawing/2014/main" id="{3FB33A98-DD76-3C2D-E842-5A8B72FA76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708" t="5692" r="13819" b="4297"/>
          <a:stretch/>
        </p:blipFill>
        <p:spPr>
          <a:xfrm>
            <a:off x="1522743" y="2913990"/>
            <a:ext cx="1755748" cy="2150918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D145468-D714-5BCF-F89F-6319D56A82C8}"/>
              </a:ext>
            </a:extLst>
          </p:cNvPr>
          <p:cNvSpPr/>
          <p:nvPr/>
        </p:nvSpPr>
        <p:spPr>
          <a:xfrm>
            <a:off x="1215736" y="3345874"/>
            <a:ext cx="1413163" cy="1859973"/>
          </a:xfrm>
          <a:custGeom>
            <a:avLst/>
            <a:gdLst>
              <a:gd name="connsiteX0" fmla="*/ 0 w 1413163"/>
              <a:gd name="connsiteY0" fmla="*/ 0 h 1859973"/>
              <a:gd name="connsiteX1" fmla="*/ 1413163 w 1413163"/>
              <a:gd name="connsiteY1" fmla="*/ 0 h 1859973"/>
              <a:gd name="connsiteX2" fmla="*/ 1413163 w 1413163"/>
              <a:gd name="connsiteY2" fmla="*/ 1859973 h 1859973"/>
              <a:gd name="connsiteX3" fmla="*/ 0 w 1413163"/>
              <a:gd name="connsiteY3" fmla="*/ 1859973 h 1859973"/>
              <a:gd name="connsiteX4" fmla="*/ 0 w 1413163"/>
              <a:gd name="connsiteY4" fmla="*/ 0 h 1859973"/>
              <a:gd name="connsiteX0" fmla="*/ 0 w 1413163"/>
              <a:gd name="connsiteY0" fmla="*/ 0 h 1859973"/>
              <a:gd name="connsiteX1" fmla="*/ 779318 w 1413163"/>
              <a:gd name="connsiteY1" fmla="*/ 0 h 1859973"/>
              <a:gd name="connsiteX2" fmla="*/ 1413163 w 1413163"/>
              <a:gd name="connsiteY2" fmla="*/ 0 h 1859973"/>
              <a:gd name="connsiteX3" fmla="*/ 1413163 w 1413163"/>
              <a:gd name="connsiteY3" fmla="*/ 1859973 h 1859973"/>
              <a:gd name="connsiteX4" fmla="*/ 0 w 1413163"/>
              <a:gd name="connsiteY4" fmla="*/ 1859973 h 1859973"/>
              <a:gd name="connsiteX5" fmla="*/ 0 w 1413163"/>
              <a:gd name="connsiteY5" fmla="*/ 0 h 1859973"/>
              <a:gd name="connsiteX0" fmla="*/ 0 w 1413163"/>
              <a:gd name="connsiteY0" fmla="*/ 0 h 1859973"/>
              <a:gd name="connsiteX1" fmla="*/ 779318 w 1413163"/>
              <a:gd name="connsiteY1" fmla="*/ 0 h 1859973"/>
              <a:gd name="connsiteX2" fmla="*/ 1413163 w 1413163"/>
              <a:gd name="connsiteY2" fmla="*/ 0 h 1859973"/>
              <a:gd name="connsiteX3" fmla="*/ 1402772 w 1413163"/>
              <a:gd name="connsiteY3" fmla="*/ 571500 h 1859973"/>
              <a:gd name="connsiteX4" fmla="*/ 1413163 w 1413163"/>
              <a:gd name="connsiteY4" fmla="*/ 1859973 h 1859973"/>
              <a:gd name="connsiteX5" fmla="*/ 0 w 1413163"/>
              <a:gd name="connsiteY5" fmla="*/ 1859973 h 1859973"/>
              <a:gd name="connsiteX6" fmla="*/ 0 w 1413163"/>
              <a:gd name="connsiteY6" fmla="*/ 0 h 1859973"/>
              <a:gd name="connsiteX0" fmla="*/ 0 w 1413163"/>
              <a:gd name="connsiteY0" fmla="*/ 0 h 1859973"/>
              <a:gd name="connsiteX1" fmla="*/ 779318 w 1413163"/>
              <a:gd name="connsiteY1" fmla="*/ 0 h 1859973"/>
              <a:gd name="connsiteX2" fmla="*/ 1402772 w 1413163"/>
              <a:gd name="connsiteY2" fmla="*/ 571500 h 1859973"/>
              <a:gd name="connsiteX3" fmla="*/ 1413163 w 1413163"/>
              <a:gd name="connsiteY3" fmla="*/ 1859973 h 1859973"/>
              <a:gd name="connsiteX4" fmla="*/ 0 w 1413163"/>
              <a:gd name="connsiteY4" fmla="*/ 1859973 h 1859973"/>
              <a:gd name="connsiteX5" fmla="*/ 0 w 1413163"/>
              <a:gd name="connsiteY5" fmla="*/ 0 h 1859973"/>
              <a:gd name="connsiteX0" fmla="*/ 0 w 1413163"/>
              <a:gd name="connsiteY0" fmla="*/ 0 h 1859973"/>
              <a:gd name="connsiteX1" fmla="*/ 779318 w 1413163"/>
              <a:gd name="connsiteY1" fmla="*/ 0 h 1859973"/>
              <a:gd name="connsiteX2" fmla="*/ 1402772 w 1413163"/>
              <a:gd name="connsiteY2" fmla="*/ 540327 h 1859973"/>
              <a:gd name="connsiteX3" fmla="*/ 1413163 w 1413163"/>
              <a:gd name="connsiteY3" fmla="*/ 1859973 h 1859973"/>
              <a:gd name="connsiteX4" fmla="*/ 0 w 1413163"/>
              <a:gd name="connsiteY4" fmla="*/ 1859973 h 1859973"/>
              <a:gd name="connsiteX5" fmla="*/ 0 w 1413163"/>
              <a:gd name="connsiteY5" fmla="*/ 0 h 1859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3163" h="1859973">
                <a:moveTo>
                  <a:pt x="0" y="0"/>
                </a:moveTo>
                <a:lnTo>
                  <a:pt x="779318" y="0"/>
                </a:lnTo>
                <a:lnTo>
                  <a:pt x="1402772" y="540327"/>
                </a:lnTo>
                <a:cubicBezTo>
                  <a:pt x="1406236" y="969818"/>
                  <a:pt x="1409699" y="1430482"/>
                  <a:pt x="1413163" y="1859973"/>
                </a:cubicBezTo>
                <a:lnTo>
                  <a:pt x="0" y="185997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0A3FCD-E18E-455F-8BD2-5880B1FE6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Geometria" panose="020B0503020204020204" pitchFamily="34" charset="0"/>
              </a:rPr>
              <a:t>PROJECT SCOPE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88DF36-A2E4-9A56-A7E2-6655724E9D22}"/>
              </a:ext>
            </a:extLst>
          </p:cNvPr>
          <p:cNvSpPr/>
          <p:nvPr/>
        </p:nvSpPr>
        <p:spPr>
          <a:xfrm>
            <a:off x="785091" y="2389621"/>
            <a:ext cx="3149600" cy="3149600"/>
          </a:xfrm>
          <a:prstGeom prst="rect">
            <a:avLst/>
          </a:prstGeom>
          <a:noFill/>
          <a:ln w="57150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391203-302A-187B-67C2-6045B654EEB4}"/>
              </a:ext>
            </a:extLst>
          </p:cNvPr>
          <p:cNvSpPr/>
          <p:nvPr/>
        </p:nvSpPr>
        <p:spPr>
          <a:xfrm>
            <a:off x="8316191" y="2389621"/>
            <a:ext cx="3149600" cy="3149600"/>
          </a:xfrm>
          <a:prstGeom prst="rect">
            <a:avLst/>
          </a:prstGeom>
          <a:noFill/>
          <a:ln w="57150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FA051E-B227-7FEE-5383-82E9817691F3}"/>
              </a:ext>
            </a:extLst>
          </p:cNvPr>
          <p:cNvSpPr/>
          <p:nvPr/>
        </p:nvSpPr>
        <p:spPr>
          <a:xfrm>
            <a:off x="4531591" y="2389621"/>
            <a:ext cx="3149600" cy="3149600"/>
          </a:xfrm>
          <a:prstGeom prst="rect">
            <a:avLst/>
          </a:prstGeom>
          <a:noFill/>
          <a:ln w="57150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Graphic 29" descr="Signature with solid fill">
            <a:extLst>
              <a:ext uri="{FF2B5EF4-FFF2-40B4-BE49-F238E27FC236}">
                <a16:creationId xmlns:a16="http://schemas.microsoft.com/office/drawing/2014/main" id="{FC328878-6AD2-D744-BED3-2E8DF0646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912589" y="2723050"/>
            <a:ext cx="2806702" cy="2806702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4075035-6A7C-201A-B34F-021A249CDC7E}"/>
              </a:ext>
            </a:extLst>
          </p:cNvPr>
          <p:cNvSpPr txBox="1">
            <a:spLocks/>
          </p:cNvSpPr>
          <p:nvPr/>
        </p:nvSpPr>
        <p:spPr>
          <a:xfrm>
            <a:off x="1008234" y="1748169"/>
            <a:ext cx="3006508" cy="6839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bg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pPr algn="r"/>
            <a:r>
              <a:rPr lang="en-US" sz="2800" b="1" i="1" spc="-100" dirty="0">
                <a:solidFill>
                  <a:srgbClr val="69CDEA"/>
                </a:solidFill>
                <a:latin typeface="Geometria" panose="020B0503020204020204" pitchFamily="34" charset="0"/>
              </a:rPr>
              <a:t>REORGANIZE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AD7A45C1-444A-4F05-F99A-97C800BC81EE}"/>
              </a:ext>
            </a:extLst>
          </p:cNvPr>
          <p:cNvSpPr txBox="1">
            <a:spLocks/>
          </p:cNvSpPr>
          <p:nvPr/>
        </p:nvSpPr>
        <p:spPr>
          <a:xfrm>
            <a:off x="4712241" y="1749072"/>
            <a:ext cx="3006508" cy="6839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bg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pPr algn="r"/>
            <a:r>
              <a:rPr lang="en-US" sz="2800" b="1" i="1" spc="-100" dirty="0">
                <a:solidFill>
                  <a:srgbClr val="69CDEA"/>
                </a:solidFill>
                <a:latin typeface="Geometria" panose="020B0503020204020204" pitchFamily="34" charset="0"/>
              </a:rPr>
              <a:t>IMPLEMENT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AC89EB2-04DE-B6EC-A31D-2DF2176FB1AD}"/>
              </a:ext>
            </a:extLst>
          </p:cNvPr>
          <p:cNvSpPr txBox="1">
            <a:spLocks/>
          </p:cNvSpPr>
          <p:nvPr/>
        </p:nvSpPr>
        <p:spPr>
          <a:xfrm>
            <a:off x="8462119" y="1746203"/>
            <a:ext cx="3006508" cy="6839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bg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pPr algn="r"/>
            <a:r>
              <a:rPr lang="en-US" sz="2800" b="1" i="1" spc="-100" dirty="0">
                <a:solidFill>
                  <a:srgbClr val="69CDEA"/>
                </a:solidFill>
                <a:latin typeface="Geometria" panose="020B0503020204020204" pitchFamily="34" charset="0"/>
              </a:rPr>
              <a:t>UPDATE</a:t>
            </a:r>
          </a:p>
        </p:txBody>
      </p:sp>
      <p:pic>
        <p:nvPicPr>
          <p:cNvPr id="73" name="Graphic 72" descr="Document with solid fill">
            <a:extLst>
              <a:ext uri="{FF2B5EF4-FFF2-40B4-BE49-F238E27FC236}">
                <a16:creationId xmlns:a16="http://schemas.microsoft.com/office/drawing/2014/main" id="{3CA788EA-E3DB-96F0-7CB4-48B5F07D0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708" t="5692" r="13819" b="4297"/>
          <a:stretch/>
        </p:blipFill>
        <p:spPr>
          <a:xfrm>
            <a:off x="1008234" y="3218688"/>
            <a:ext cx="1755748" cy="2150918"/>
          </a:xfrm>
          <a:prstGeom prst="rect">
            <a:avLst/>
          </a:prstGeom>
        </p:spPr>
      </p:pic>
      <p:pic>
        <p:nvPicPr>
          <p:cNvPr id="87" name="Graphic 86" descr="Repeat with solid fill">
            <a:extLst>
              <a:ext uri="{FF2B5EF4-FFF2-40B4-BE49-F238E27FC236}">
                <a16:creationId xmlns:a16="http://schemas.microsoft.com/office/drawing/2014/main" id="{1507B00A-917A-7C8F-941A-98D3AC717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94305" y="2855064"/>
            <a:ext cx="2393372" cy="2393372"/>
          </a:xfrm>
          <a:prstGeom prst="rect">
            <a:avLst/>
          </a:prstGeom>
        </p:spPr>
      </p:pic>
      <p:sp>
        <p:nvSpPr>
          <p:cNvPr id="88" name="Oval 87">
            <a:extLst>
              <a:ext uri="{FF2B5EF4-FFF2-40B4-BE49-F238E27FC236}">
                <a16:creationId xmlns:a16="http://schemas.microsoft.com/office/drawing/2014/main" id="{A717F791-2DB9-B452-5E36-919B591984C0}"/>
              </a:ext>
            </a:extLst>
          </p:cNvPr>
          <p:cNvSpPr/>
          <p:nvPr/>
        </p:nvSpPr>
        <p:spPr>
          <a:xfrm>
            <a:off x="391289" y="1995055"/>
            <a:ext cx="809169" cy="809169"/>
          </a:xfrm>
          <a:prstGeom prst="ellipse">
            <a:avLst/>
          </a:prstGeom>
          <a:solidFill>
            <a:srgbClr val="69CDE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eometria" panose="020B0503020204020204" pitchFamily="34" charset="0"/>
              </a:rPr>
              <a:t>1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41A9109C-1B72-6C90-7086-0179741958FF}"/>
              </a:ext>
            </a:extLst>
          </p:cNvPr>
          <p:cNvSpPr/>
          <p:nvPr/>
        </p:nvSpPr>
        <p:spPr>
          <a:xfrm>
            <a:off x="4126115" y="1985036"/>
            <a:ext cx="809169" cy="809169"/>
          </a:xfrm>
          <a:prstGeom prst="ellipse">
            <a:avLst/>
          </a:prstGeom>
          <a:solidFill>
            <a:srgbClr val="69CDE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eometria" panose="020B0503020204020204" pitchFamily="34" charset="0"/>
              </a:rPr>
              <a:t>2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8E84BD0D-9AA0-24A2-7843-36423D714CDC}"/>
              </a:ext>
            </a:extLst>
          </p:cNvPr>
          <p:cNvSpPr/>
          <p:nvPr/>
        </p:nvSpPr>
        <p:spPr>
          <a:xfrm>
            <a:off x="7911606" y="1985035"/>
            <a:ext cx="809169" cy="809169"/>
          </a:xfrm>
          <a:prstGeom prst="ellipse">
            <a:avLst/>
          </a:prstGeom>
          <a:solidFill>
            <a:srgbClr val="69CDE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eometria" panose="020B0503020204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76408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49D8ED3-7D48-7373-0CBB-683214D8682B}"/>
              </a:ext>
            </a:extLst>
          </p:cNvPr>
          <p:cNvCxnSpPr>
            <a:cxnSpLocks/>
          </p:cNvCxnSpPr>
          <p:nvPr/>
        </p:nvCxnSpPr>
        <p:spPr>
          <a:xfrm>
            <a:off x="8645814" y="4308420"/>
            <a:ext cx="228244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5404B4-CAE9-7E69-41CA-8229ABD2F7B8}"/>
              </a:ext>
            </a:extLst>
          </p:cNvPr>
          <p:cNvCxnSpPr>
            <a:cxnSpLocks/>
          </p:cNvCxnSpPr>
          <p:nvPr/>
        </p:nvCxnSpPr>
        <p:spPr>
          <a:xfrm>
            <a:off x="1343676" y="4313969"/>
            <a:ext cx="7302138" cy="0"/>
          </a:xfrm>
          <a:prstGeom prst="line">
            <a:avLst/>
          </a:prstGeom>
          <a:ln w="57150">
            <a:solidFill>
              <a:srgbClr val="69CD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60A3FCD-E18E-455F-8BD2-5880B1FE6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Geometria" panose="020B0503020204020204" pitchFamily="34" charset="0"/>
              </a:rPr>
              <a:t>PROJECT SCOPE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142FB0-77A6-60A3-9310-2BF03E02F9AF}"/>
              </a:ext>
            </a:extLst>
          </p:cNvPr>
          <p:cNvSpPr/>
          <p:nvPr/>
        </p:nvSpPr>
        <p:spPr>
          <a:xfrm>
            <a:off x="1001711" y="3972005"/>
            <a:ext cx="683929" cy="683929"/>
          </a:xfrm>
          <a:prstGeom prst="ellipse">
            <a:avLst/>
          </a:prstGeom>
          <a:solidFill>
            <a:schemeClr val="bg1"/>
          </a:solidFill>
          <a:ln w="38100">
            <a:solidFill>
              <a:srgbClr val="215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1B9CE7-5B2F-74B6-76B7-4AFB4B645816}"/>
              </a:ext>
            </a:extLst>
          </p:cNvPr>
          <p:cNvSpPr/>
          <p:nvPr/>
        </p:nvSpPr>
        <p:spPr>
          <a:xfrm>
            <a:off x="2595240" y="3972005"/>
            <a:ext cx="683929" cy="683929"/>
          </a:xfrm>
          <a:prstGeom prst="ellipse">
            <a:avLst/>
          </a:prstGeom>
          <a:solidFill>
            <a:schemeClr val="bg1"/>
          </a:solidFill>
          <a:ln w="38100">
            <a:solidFill>
              <a:srgbClr val="215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7A05C4-2318-5FA7-AA6E-9B3CCBE90E23}"/>
              </a:ext>
            </a:extLst>
          </p:cNvPr>
          <p:cNvSpPr/>
          <p:nvPr/>
        </p:nvSpPr>
        <p:spPr>
          <a:xfrm>
            <a:off x="4188769" y="3972005"/>
            <a:ext cx="683929" cy="683929"/>
          </a:xfrm>
          <a:prstGeom prst="ellipse">
            <a:avLst/>
          </a:prstGeom>
          <a:solidFill>
            <a:srgbClr val="225670"/>
          </a:solidFill>
          <a:ln w="38100">
            <a:solidFill>
              <a:srgbClr val="215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4925CFB-53B7-1932-82EE-80531017508E}"/>
              </a:ext>
            </a:extLst>
          </p:cNvPr>
          <p:cNvSpPr/>
          <p:nvPr/>
        </p:nvSpPr>
        <p:spPr>
          <a:xfrm>
            <a:off x="5782298" y="3972005"/>
            <a:ext cx="683929" cy="683929"/>
          </a:xfrm>
          <a:prstGeom prst="ellipse">
            <a:avLst/>
          </a:prstGeom>
          <a:solidFill>
            <a:schemeClr val="bg1"/>
          </a:solidFill>
          <a:ln w="38100">
            <a:solidFill>
              <a:srgbClr val="215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517B810D-0DF5-7AC0-47E0-E07AC3DB8A33}"/>
              </a:ext>
            </a:extLst>
          </p:cNvPr>
          <p:cNvSpPr/>
          <p:nvPr/>
        </p:nvSpPr>
        <p:spPr>
          <a:xfrm>
            <a:off x="4309972" y="4089233"/>
            <a:ext cx="438101" cy="43810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1FCE5F6-9998-49FF-E99E-3100A4658BA4}"/>
              </a:ext>
            </a:extLst>
          </p:cNvPr>
          <p:cNvSpPr txBox="1">
            <a:spLocks/>
          </p:cNvSpPr>
          <p:nvPr/>
        </p:nvSpPr>
        <p:spPr>
          <a:xfrm rot="19226856">
            <a:off x="1404840" y="3168931"/>
            <a:ext cx="2078688" cy="408921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i="1" spc="0">
                <a:solidFill>
                  <a:srgbClr val="215770"/>
                </a:solidFill>
                <a:latin typeface="Geometria" panose="020B0503020204020204" pitchFamily="34" charset="0"/>
                <a:ea typeface="+mj-ea"/>
                <a:cs typeface="Gotham Book" pitchFamily="50" charset="0"/>
              </a:defRPr>
            </a:lvl1pPr>
          </a:lstStyle>
          <a:p>
            <a:r>
              <a:rPr lang="en-US" dirty="0"/>
              <a:t>Kick-Off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7337E3C-D645-06C1-C734-50DCAE0075A4}"/>
              </a:ext>
            </a:extLst>
          </p:cNvPr>
          <p:cNvSpPr txBox="1">
            <a:spLocks/>
          </p:cNvSpPr>
          <p:nvPr/>
        </p:nvSpPr>
        <p:spPr>
          <a:xfrm rot="19226856">
            <a:off x="2756501" y="2499340"/>
            <a:ext cx="4440498" cy="408921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i="1" spc="300">
                <a:solidFill>
                  <a:srgbClr val="215770"/>
                </a:solidFill>
                <a:latin typeface="Geometria" panose="020B0503020204020204" pitchFamily="34" charset="0"/>
                <a:ea typeface="+mj-ea"/>
                <a:cs typeface="Gotham Book" pitchFamily="50" charset="0"/>
              </a:defRPr>
            </a:lvl1pPr>
          </a:lstStyle>
          <a:p>
            <a:r>
              <a:rPr lang="en-US" spc="0" dirty="0"/>
              <a:t>LDC Amend. Draft #1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AD3385B-D730-0909-825C-9206311FEA8D}"/>
              </a:ext>
            </a:extLst>
          </p:cNvPr>
          <p:cNvSpPr txBox="1">
            <a:spLocks/>
          </p:cNvSpPr>
          <p:nvPr/>
        </p:nvSpPr>
        <p:spPr>
          <a:xfrm rot="19226856">
            <a:off x="4428019" y="2858644"/>
            <a:ext cx="3235862" cy="408921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i="1" spc="0">
                <a:solidFill>
                  <a:srgbClr val="215770"/>
                </a:solidFill>
                <a:latin typeface="Geometria" panose="020B0503020204020204" pitchFamily="34" charset="0"/>
                <a:ea typeface="+mj-ea"/>
                <a:cs typeface="Gotham Book" pitchFamily="50" charset="0"/>
              </a:defRPr>
            </a:lvl1pPr>
          </a:lstStyle>
          <a:p>
            <a:r>
              <a:rPr lang="en-US" dirty="0"/>
              <a:t>Public Workshop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7A950E4-8344-053A-8790-29422C9D5A1E}"/>
              </a:ext>
            </a:extLst>
          </p:cNvPr>
          <p:cNvSpPr txBox="1">
            <a:spLocks/>
          </p:cNvSpPr>
          <p:nvPr/>
        </p:nvSpPr>
        <p:spPr>
          <a:xfrm rot="19226856">
            <a:off x="5984086" y="2618484"/>
            <a:ext cx="4066276" cy="408921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i="1" spc="0">
                <a:solidFill>
                  <a:srgbClr val="215770"/>
                </a:solidFill>
                <a:latin typeface="Geometria" panose="020B0503020204020204" pitchFamily="34" charset="0"/>
                <a:ea typeface="+mj-ea"/>
                <a:cs typeface="Gotham Book" pitchFamily="50" charset="0"/>
              </a:defRPr>
            </a:lvl1pPr>
          </a:lstStyle>
          <a:p>
            <a:r>
              <a:rPr lang="en-US" dirty="0"/>
              <a:t>LDC Adoption Draft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4D149A8-4076-EFE4-4604-8245ED51A9C4}"/>
              </a:ext>
            </a:extLst>
          </p:cNvPr>
          <p:cNvSpPr txBox="1">
            <a:spLocks/>
          </p:cNvSpPr>
          <p:nvPr/>
        </p:nvSpPr>
        <p:spPr>
          <a:xfrm>
            <a:off x="957399" y="4730285"/>
            <a:ext cx="776721" cy="408921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 i="1" spc="-100">
                <a:solidFill>
                  <a:srgbClr val="215770"/>
                </a:solidFill>
                <a:latin typeface="Geometria" panose="020B0503020204020204" pitchFamily="34" charset="0"/>
                <a:ea typeface="+mj-ea"/>
                <a:cs typeface="Gotham Book" pitchFamily="50" charset="0"/>
              </a:defRPr>
            </a:lvl1pPr>
          </a:lstStyle>
          <a:p>
            <a:r>
              <a:rPr lang="en-US" dirty="0"/>
              <a:t>April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60EE70C-4FD4-DE99-7EA2-BF0A6362E561}"/>
              </a:ext>
            </a:extLst>
          </p:cNvPr>
          <p:cNvSpPr txBox="1">
            <a:spLocks/>
          </p:cNvSpPr>
          <p:nvPr/>
        </p:nvSpPr>
        <p:spPr>
          <a:xfrm>
            <a:off x="2134860" y="4719918"/>
            <a:ext cx="1616075" cy="683928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 i="1" spc="-100">
                <a:solidFill>
                  <a:srgbClr val="215770"/>
                </a:solidFill>
                <a:latin typeface="Geometria" panose="020B0503020204020204" pitchFamily="34" charset="0"/>
                <a:ea typeface="+mj-ea"/>
                <a:cs typeface="Gotham Book" pitchFamily="50" charset="0"/>
              </a:defRPr>
            </a:lvl1pPr>
          </a:lstStyle>
          <a:p>
            <a:r>
              <a:rPr lang="en-US" dirty="0"/>
              <a:t>May - August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6E94374-0B7A-247B-88DD-6BEE415331B7}"/>
              </a:ext>
            </a:extLst>
          </p:cNvPr>
          <p:cNvSpPr txBox="1">
            <a:spLocks/>
          </p:cNvSpPr>
          <p:nvPr/>
        </p:nvSpPr>
        <p:spPr>
          <a:xfrm>
            <a:off x="3681881" y="4719917"/>
            <a:ext cx="1733902" cy="735740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 i="1" spc="-100">
                <a:solidFill>
                  <a:srgbClr val="215770"/>
                </a:solidFill>
                <a:latin typeface="Geometria" panose="020B0503020204020204" pitchFamily="34" charset="0"/>
                <a:ea typeface="+mj-ea"/>
                <a:cs typeface="Gotham Book" pitchFamily="50" charset="0"/>
              </a:defRPr>
            </a:lvl1pPr>
          </a:lstStyle>
          <a:p>
            <a:r>
              <a:rPr lang="en-US" sz="2000" dirty="0"/>
              <a:t>September</a:t>
            </a:r>
          </a:p>
          <a:p>
            <a:r>
              <a:rPr lang="en-US" sz="2000" dirty="0"/>
              <a:t>26</a:t>
            </a:r>
            <a:r>
              <a:rPr lang="en-US" sz="2000" baseline="30000" dirty="0"/>
              <a:t>th</a:t>
            </a:r>
            <a:endParaRPr lang="en-US" sz="2000" dirty="0"/>
          </a:p>
        </p:txBody>
      </p:sp>
      <p:pic>
        <p:nvPicPr>
          <p:cNvPr id="43" name="Graphic 42" descr="Checkmark with solid fill">
            <a:extLst>
              <a:ext uri="{FF2B5EF4-FFF2-40B4-BE49-F238E27FC236}">
                <a16:creationId xmlns:a16="http://schemas.microsoft.com/office/drawing/2014/main" id="{09B97C7D-5067-7DF5-8A3A-7972DEFFD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7941" y="4109451"/>
            <a:ext cx="438101" cy="43810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0B603082-AF2A-BD6B-0F53-038FBE443903}"/>
              </a:ext>
            </a:extLst>
          </p:cNvPr>
          <p:cNvSpPr txBox="1">
            <a:spLocks/>
          </p:cNvSpPr>
          <p:nvPr/>
        </p:nvSpPr>
        <p:spPr>
          <a:xfrm>
            <a:off x="6789767" y="5455657"/>
            <a:ext cx="1856047" cy="6839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bg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pPr algn="r"/>
            <a:r>
              <a:rPr lang="en-US" i="1" dirty="0">
                <a:solidFill>
                  <a:srgbClr val="69CDEA"/>
                </a:solidFill>
                <a:latin typeface="Geometria" panose="020B0503020204020204" pitchFamily="34" charset="0"/>
              </a:rPr>
              <a:t>2023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4F2C5FE6-8CB5-985B-F906-F0D96B27B5A9}"/>
              </a:ext>
            </a:extLst>
          </p:cNvPr>
          <p:cNvSpPr txBox="1">
            <a:spLocks/>
          </p:cNvSpPr>
          <p:nvPr/>
        </p:nvSpPr>
        <p:spPr>
          <a:xfrm>
            <a:off x="8645814" y="5455657"/>
            <a:ext cx="1856047" cy="6839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0">
                <a:solidFill>
                  <a:schemeClr val="bg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pPr algn="l"/>
            <a:r>
              <a:rPr lang="en-US" i="1" dirty="0">
                <a:solidFill>
                  <a:srgbClr val="7030A0"/>
                </a:solidFill>
                <a:latin typeface="Geometria" panose="020B0503020204020204" pitchFamily="34" charset="0"/>
              </a:rPr>
              <a:t>2024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1F8F81D-FF12-46D2-F4F6-0802D00B5E44}"/>
              </a:ext>
            </a:extLst>
          </p:cNvPr>
          <p:cNvCxnSpPr>
            <a:cxnSpLocks/>
          </p:cNvCxnSpPr>
          <p:nvPr/>
        </p:nvCxnSpPr>
        <p:spPr>
          <a:xfrm flipH="1">
            <a:off x="1259898" y="5797623"/>
            <a:ext cx="5777850" cy="0"/>
          </a:xfrm>
          <a:prstGeom prst="straightConnector1">
            <a:avLst/>
          </a:prstGeom>
          <a:ln w="19050">
            <a:solidFill>
              <a:srgbClr val="69CDE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21D7F75-2CE6-F049-4014-BF4336312AED}"/>
              </a:ext>
            </a:extLst>
          </p:cNvPr>
          <p:cNvCxnSpPr>
            <a:cxnSpLocks/>
          </p:cNvCxnSpPr>
          <p:nvPr/>
        </p:nvCxnSpPr>
        <p:spPr>
          <a:xfrm>
            <a:off x="10193221" y="5797623"/>
            <a:ext cx="735038" cy="0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8A0A05-FECB-E5D7-915E-592CB0CB4E9B}"/>
              </a:ext>
            </a:extLst>
          </p:cNvPr>
          <p:cNvCxnSpPr>
            <a:cxnSpLocks/>
          </p:cNvCxnSpPr>
          <p:nvPr/>
        </p:nvCxnSpPr>
        <p:spPr>
          <a:xfrm flipV="1">
            <a:off x="8645814" y="4284227"/>
            <a:ext cx="0" cy="2017589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72E5E93E-77DD-00F7-7C74-1768FE0DB28B}"/>
              </a:ext>
            </a:extLst>
          </p:cNvPr>
          <p:cNvSpPr txBox="1">
            <a:spLocks/>
          </p:cNvSpPr>
          <p:nvPr/>
        </p:nvSpPr>
        <p:spPr>
          <a:xfrm>
            <a:off x="5308153" y="4719918"/>
            <a:ext cx="1616075" cy="683928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 i="1" spc="-100">
                <a:solidFill>
                  <a:srgbClr val="215770"/>
                </a:solidFill>
                <a:latin typeface="Geometria" panose="020B0503020204020204" pitchFamily="34" charset="0"/>
                <a:ea typeface="+mj-ea"/>
                <a:cs typeface="Gotham Book" pitchFamily="50" charset="0"/>
              </a:defRPr>
            </a:lvl1pPr>
          </a:lstStyle>
          <a:p>
            <a:r>
              <a:rPr lang="en-US" dirty="0"/>
              <a:t>September - November</a:t>
            </a:r>
          </a:p>
        </p:txBody>
      </p:sp>
      <p:pic>
        <p:nvPicPr>
          <p:cNvPr id="3" name="Graphic 2" descr="Checkmark with solid fill">
            <a:extLst>
              <a:ext uri="{FF2B5EF4-FFF2-40B4-BE49-F238E27FC236}">
                <a16:creationId xmlns:a16="http://schemas.microsoft.com/office/drawing/2014/main" id="{9C6ADF8B-DE19-5844-ED73-E3D6A5E75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402" y="4120200"/>
            <a:ext cx="438101" cy="438101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1DCB213-9FCA-8F6C-4E83-BD272037BEDB}"/>
              </a:ext>
            </a:extLst>
          </p:cNvPr>
          <p:cNvSpPr/>
          <p:nvPr/>
        </p:nvSpPr>
        <p:spPr>
          <a:xfrm>
            <a:off x="7355947" y="3938790"/>
            <a:ext cx="3890866" cy="717144"/>
          </a:xfrm>
          <a:prstGeom prst="roundRect">
            <a:avLst/>
          </a:prstGeom>
          <a:noFill/>
          <a:ln w="28575">
            <a:solidFill>
              <a:srgbClr val="2256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8696B7-BDE6-4AA2-DA5E-101700B3D2B5}"/>
              </a:ext>
            </a:extLst>
          </p:cNvPr>
          <p:cNvSpPr/>
          <p:nvPr/>
        </p:nvSpPr>
        <p:spPr>
          <a:xfrm>
            <a:off x="10562884" y="3951714"/>
            <a:ext cx="683929" cy="683929"/>
          </a:xfrm>
          <a:prstGeom prst="ellipse">
            <a:avLst/>
          </a:prstGeom>
          <a:solidFill>
            <a:schemeClr val="bg1"/>
          </a:solidFill>
          <a:ln w="38100">
            <a:solidFill>
              <a:srgbClr val="215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9413D1A-D228-B683-D7D0-46AB54480BE0}"/>
              </a:ext>
            </a:extLst>
          </p:cNvPr>
          <p:cNvSpPr/>
          <p:nvPr/>
        </p:nvSpPr>
        <p:spPr>
          <a:xfrm>
            <a:off x="8969356" y="3951714"/>
            <a:ext cx="683929" cy="683929"/>
          </a:xfrm>
          <a:prstGeom prst="ellipse">
            <a:avLst/>
          </a:prstGeom>
          <a:solidFill>
            <a:schemeClr val="bg1"/>
          </a:solidFill>
          <a:ln w="38100">
            <a:solidFill>
              <a:srgbClr val="215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D7A4220-2BA0-F3B6-16E0-B32FDCE945FD}"/>
              </a:ext>
            </a:extLst>
          </p:cNvPr>
          <p:cNvSpPr/>
          <p:nvPr/>
        </p:nvSpPr>
        <p:spPr>
          <a:xfrm>
            <a:off x="7375827" y="3951714"/>
            <a:ext cx="683929" cy="683929"/>
          </a:xfrm>
          <a:prstGeom prst="ellipse">
            <a:avLst/>
          </a:prstGeom>
          <a:solidFill>
            <a:schemeClr val="bg1"/>
          </a:solidFill>
          <a:ln w="38100">
            <a:solidFill>
              <a:srgbClr val="215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5D2CA67-40A9-E1D7-78F7-32F6CAECDAA2}"/>
              </a:ext>
            </a:extLst>
          </p:cNvPr>
          <p:cNvSpPr txBox="1">
            <a:spLocks/>
          </p:cNvSpPr>
          <p:nvPr/>
        </p:nvSpPr>
        <p:spPr>
          <a:xfrm>
            <a:off x="7261425" y="4875387"/>
            <a:ext cx="3973176" cy="341964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 lnSpcReduction="10000"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 i="1" spc="-100">
                <a:solidFill>
                  <a:srgbClr val="215770"/>
                </a:solidFill>
                <a:latin typeface="Geometria" panose="020B0503020204020204" pitchFamily="34" charset="0"/>
                <a:ea typeface="+mj-ea"/>
                <a:cs typeface="Gotham Book" pitchFamily="50" charset="0"/>
              </a:defRPr>
            </a:lvl1pPr>
          </a:lstStyle>
          <a:p>
            <a:r>
              <a:rPr lang="en-US" dirty="0"/>
              <a:t>December 2023– February 2024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45BC61B6-9812-0276-5050-96BDAA48E748}"/>
              </a:ext>
            </a:extLst>
          </p:cNvPr>
          <p:cNvSpPr txBox="1">
            <a:spLocks/>
          </p:cNvSpPr>
          <p:nvPr/>
        </p:nvSpPr>
        <p:spPr>
          <a:xfrm>
            <a:off x="7227087" y="3538676"/>
            <a:ext cx="4066276" cy="408921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i="1" spc="0">
                <a:solidFill>
                  <a:srgbClr val="215770"/>
                </a:solidFill>
                <a:latin typeface="Geometria" panose="020B0503020204020204" pitchFamily="34" charset="0"/>
                <a:ea typeface="+mj-ea"/>
                <a:cs typeface="Gotham Book" pitchFamily="50" charset="0"/>
              </a:defRPr>
            </a:lvl1pPr>
          </a:lstStyle>
          <a:p>
            <a:pPr algn="ctr"/>
            <a:r>
              <a:rPr lang="en-US" b="1" dirty="0">
                <a:solidFill>
                  <a:srgbClr val="225670"/>
                </a:solidFill>
              </a:rPr>
              <a:t>ADOPTION HEARINGS</a:t>
            </a:r>
          </a:p>
        </p:txBody>
      </p:sp>
    </p:spTree>
    <p:extLst>
      <p:ext uri="{BB962C8B-B14F-4D97-AF65-F5344CB8AC3E}">
        <p14:creationId xmlns:p14="http://schemas.microsoft.com/office/powerpoint/2010/main" val="1191621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c325076c-1aa6-4024-89f1-3971c044ffd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c6d1594c-46d7-4458-b10f-1788a1baf3c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e94eb860-7a02-45ce-b139-31b14371b76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f04f5faf-cb6e-4006-9b0e-f563c19d48e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8580</TotalTime>
  <Words>2277</Words>
  <Application>Microsoft Office PowerPoint</Application>
  <PresentationFormat>Widescreen</PresentationFormat>
  <Paragraphs>496</Paragraphs>
  <Slides>36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Geometria</vt:lpstr>
      <vt:lpstr>Symbol</vt:lpstr>
      <vt:lpstr>Courier New</vt:lpstr>
      <vt:lpstr>Arial</vt:lpstr>
      <vt:lpstr>Trebuchet MS</vt:lpstr>
      <vt:lpstr>Calibri</vt:lpstr>
      <vt:lpstr>Segoe UI</vt:lpstr>
      <vt:lpstr>Proxima Nova Rg</vt:lpstr>
      <vt:lpstr>Freestyle Script</vt:lpstr>
      <vt:lpstr>Office Theme</vt:lpstr>
      <vt:lpstr>PowerPoint Presentation</vt:lpstr>
      <vt:lpstr>PowerPoint Presentation</vt:lpstr>
      <vt:lpstr>INTRODUCTIONS</vt:lpstr>
      <vt:lpstr>BACKGROUND</vt:lpstr>
      <vt:lpstr>DIGITAL POLL – ROUND 1</vt:lpstr>
      <vt:lpstr>PowerPoint Presentation</vt:lpstr>
      <vt:lpstr>PowerPoint Presentation</vt:lpstr>
      <vt:lpstr>PROJECT SCOPE</vt:lpstr>
      <vt:lpstr>PROJECT SCOPE</vt:lpstr>
      <vt:lpstr>PROJECT SCOPE</vt:lpstr>
      <vt:lpstr>PROJECT SCOPE</vt:lpstr>
      <vt:lpstr>PROJECT SCOPE</vt:lpstr>
      <vt:lpstr>DIGITAL POLL – ROUND 2</vt:lpstr>
      <vt:lpstr>PowerPoint Presentation</vt:lpstr>
      <vt:lpstr>PowerPoint Presentation</vt:lpstr>
      <vt:lpstr>MAJOR CHANGES</vt:lpstr>
      <vt:lpstr>MAJOR CHANGES</vt:lpstr>
      <vt:lpstr>MAJOR CHANGES</vt:lpstr>
      <vt:lpstr>MAJOR CHANGES</vt:lpstr>
      <vt:lpstr>MAJOR CHANGES</vt:lpstr>
      <vt:lpstr>MAJOR CHANGES</vt:lpstr>
      <vt:lpstr>MAJOR CHANGES</vt:lpstr>
      <vt:lpstr>MAJOR CHANGES</vt:lpstr>
      <vt:lpstr>MAJOR CHANGES</vt:lpstr>
      <vt:lpstr>MAJOR CHANGES</vt:lpstr>
      <vt:lpstr>MAJOR CHANGES</vt:lpstr>
      <vt:lpstr>MAJOR CHANGES</vt:lpstr>
      <vt:lpstr>MAJOR CHANGES</vt:lpstr>
      <vt:lpstr>MAJOR CHANGES</vt:lpstr>
      <vt:lpstr>MAJOR CHANGES</vt:lpstr>
      <vt:lpstr>MAJOR CHANGES</vt:lpstr>
      <vt:lpstr>MAJOR CHANGES</vt:lpstr>
      <vt:lpstr>MAJOR CHANGES</vt:lpstr>
      <vt:lpstr>NEXT STEPS</vt:lpstr>
      <vt:lpstr>NEXT 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</dc:title>
  <dc:creator>LEA</dc:creator>
  <cp:lastModifiedBy>LEA</cp:lastModifiedBy>
  <cp:revision>659</cp:revision>
  <dcterms:created xsi:type="dcterms:W3CDTF">2020-02-07T18:39:34Z</dcterms:created>
  <dcterms:modified xsi:type="dcterms:W3CDTF">2023-09-26T02:21:58Z</dcterms:modified>
</cp:coreProperties>
</file>