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2" r:id="rId6"/>
    <p:sldMasterId id="2147483672" r:id="rId7"/>
  </p:sldMasterIdLst>
  <p:notesMasterIdLst>
    <p:notesMasterId r:id="rId25"/>
  </p:notesMasterIdLst>
  <p:sldIdLst>
    <p:sldId id="256" r:id="rId8"/>
    <p:sldId id="259" r:id="rId9"/>
    <p:sldId id="412" r:id="rId10"/>
    <p:sldId id="424" r:id="rId11"/>
    <p:sldId id="367" r:id="rId12"/>
    <p:sldId id="425" r:id="rId13"/>
    <p:sldId id="426" r:id="rId14"/>
    <p:sldId id="372" r:id="rId15"/>
    <p:sldId id="393" r:id="rId16"/>
    <p:sldId id="366" r:id="rId17"/>
    <p:sldId id="403" r:id="rId18"/>
    <p:sldId id="405" r:id="rId19"/>
    <p:sldId id="407" r:id="rId20"/>
    <p:sldId id="383" r:id="rId21"/>
    <p:sldId id="379" r:id="rId22"/>
    <p:sldId id="422" r:id="rId23"/>
    <p:sldId id="35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DB7A8E-8BFB-0728-D667-3D4ED399868F}" name="Claudia Listopad" initials="CL" userId="S::clistopad@appliedecologyinc.com::2bf145f2-ca78-4242-ae40-616f635ce8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DDF"/>
    <a:srgbClr val="0096D6"/>
    <a:srgbClr val="75953A"/>
    <a:srgbClr val="9BBB59"/>
    <a:srgbClr val="003E7E"/>
    <a:srgbClr val="8CD2F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8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D99BF-079E-4704-9A5B-ED81EB14ACD4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3D0E9-55F5-409E-8019-92BAE7CD8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4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2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5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75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42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65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54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2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5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3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9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5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88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1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60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3D0E9-55F5-409E-8019-92BAE7CD87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9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7650"/>
            <a:ext cx="9144000" cy="316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209550"/>
            <a:ext cx="9144000" cy="4919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6" r="11291" b="1"/>
          <a:stretch/>
        </p:blipFill>
        <p:spPr>
          <a:xfrm>
            <a:off x="0" y="0"/>
            <a:ext cx="9144000" cy="5142486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2899340"/>
            <a:ext cx="9144000" cy="2244160"/>
          </a:xfrm>
          <a:prstGeom prst="rect">
            <a:avLst/>
          </a:prstGeom>
          <a:solidFill>
            <a:srgbClr val="0096D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891364"/>
            <a:ext cx="6460317" cy="2775761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368336" y="893442"/>
            <a:ext cx="2774408" cy="2773523"/>
            <a:chOff x="5612431" y="1116631"/>
            <a:chExt cx="3530314" cy="352918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5612431" y="1116631"/>
              <a:ext cx="1192406" cy="1192406"/>
            </a:xfrm>
            <a:prstGeom prst="rect">
              <a:avLst/>
            </a:prstGeom>
            <a:solidFill>
              <a:srgbClr val="5F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660" y="1118440"/>
              <a:ext cx="1177085" cy="11770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431" y="3469291"/>
              <a:ext cx="1176528" cy="11765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768" y="2297336"/>
              <a:ext cx="1176349" cy="117634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5612431" y="2293145"/>
              <a:ext cx="1176336" cy="1176336"/>
            </a:xfrm>
            <a:prstGeom prst="rect">
              <a:avLst/>
            </a:prstGeom>
            <a:solidFill>
              <a:srgbClr val="6CA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965660" y="2295526"/>
              <a:ext cx="1176336" cy="1176336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965660" y="3469483"/>
              <a:ext cx="1176336" cy="1176336"/>
            </a:xfrm>
            <a:prstGeom prst="rect">
              <a:avLst/>
            </a:prstGeom>
            <a:solidFill>
              <a:srgbClr val="003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6788768" y="3469483"/>
              <a:ext cx="1176336" cy="1176336"/>
            </a:xfrm>
            <a:prstGeom prst="rect">
              <a:avLst/>
            </a:prstGeom>
            <a:solidFill>
              <a:srgbClr val="759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6788768" y="1119248"/>
              <a:ext cx="1176336" cy="1176336"/>
            </a:xfrm>
            <a:prstGeom prst="rect">
              <a:avLst/>
            </a:prstGeom>
            <a:solidFill>
              <a:srgbClr val="8C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306" y="2244911"/>
            <a:ext cx="4904294" cy="5715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307" y="2979113"/>
            <a:ext cx="5097243" cy="36084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presenter name | xx.xx.2016</a:t>
            </a: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5" y="1147002"/>
            <a:ext cx="2108516" cy="6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r="11194" b="12211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>
            <a:off x="0" y="504825"/>
            <a:ext cx="9144000" cy="4638674"/>
          </a:xfrm>
          <a:prstGeom prst="rtTriangle">
            <a:avLst/>
          </a:prstGeom>
          <a:solidFill>
            <a:srgbClr val="5E973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8" y="4164732"/>
            <a:ext cx="1666266" cy="532227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0" y="-19050"/>
            <a:ext cx="9163050" cy="5172075"/>
          </a:xfrm>
          <a:custGeom>
            <a:avLst/>
            <a:gdLst>
              <a:gd name="connsiteX0" fmla="*/ 0 w 9163050"/>
              <a:gd name="connsiteY0" fmla="*/ 9525 h 5172075"/>
              <a:gd name="connsiteX1" fmla="*/ 0 w 9163050"/>
              <a:gd name="connsiteY1" fmla="*/ 533400 h 5172075"/>
              <a:gd name="connsiteX2" fmla="*/ 9163050 w 9163050"/>
              <a:gd name="connsiteY2" fmla="*/ 5172075 h 5172075"/>
              <a:gd name="connsiteX3" fmla="*/ 9124950 w 9163050"/>
              <a:gd name="connsiteY3" fmla="*/ 0 h 5172075"/>
              <a:gd name="connsiteX4" fmla="*/ 0 w 9163050"/>
              <a:gd name="connsiteY4" fmla="*/ 9525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050" h="5172075">
                <a:moveTo>
                  <a:pt x="0" y="9525"/>
                </a:moveTo>
                <a:lnTo>
                  <a:pt x="0" y="533400"/>
                </a:lnTo>
                <a:lnTo>
                  <a:pt x="9163050" y="5172075"/>
                </a:lnTo>
                <a:lnTo>
                  <a:pt x="9124950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34441" y="888747"/>
            <a:ext cx="6371359" cy="5774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81236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r="11194" b="12211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>
            <a:off x="0" y="504825"/>
            <a:ext cx="9144000" cy="4638674"/>
          </a:xfrm>
          <a:prstGeom prst="rtTriangle">
            <a:avLst/>
          </a:prstGeom>
          <a:solidFill>
            <a:srgbClr val="00689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8" y="4164732"/>
            <a:ext cx="1666266" cy="532227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0" y="-19050"/>
            <a:ext cx="9163050" cy="5172075"/>
          </a:xfrm>
          <a:custGeom>
            <a:avLst/>
            <a:gdLst>
              <a:gd name="connsiteX0" fmla="*/ 0 w 9163050"/>
              <a:gd name="connsiteY0" fmla="*/ 9525 h 5172075"/>
              <a:gd name="connsiteX1" fmla="*/ 0 w 9163050"/>
              <a:gd name="connsiteY1" fmla="*/ 533400 h 5172075"/>
              <a:gd name="connsiteX2" fmla="*/ 9163050 w 9163050"/>
              <a:gd name="connsiteY2" fmla="*/ 5172075 h 5172075"/>
              <a:gd name="connsiteX3" fmla="*/ 9124950 w 9163050"/>
              <a:gd name="connsiteY3" fmla="*/ 0 h 5172075"/>
              <a:gd name="connsiteX4" fmla="*/ 0 w 9163050"/>
              <a:gd name="connsiteY4" fmla="*/ 9525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050" h="5172075">
                <a:moveTo>
                  <a:pt x="0" y="9525"/>
                </a:moveTo>
                <a:lnTo>
                  <a:pt x="0" y="533400"/>
                </a:lnTo>
                <a:lnTo>
                  <a:pt x="9163050" y="5172075"/>
                </a:lnTo>
                <a:lnTo>
                  <a:pt x="9124950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34441" y="888747"/>
            <a:ext cx="6371359" cy="5774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46623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247650"/>
            <a:ext cx="9144000" cy="316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0" y="209550"/>
            <a:ext cx="9144000" cy="4919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6" r="11291" b="1"/>
          <a:stretch/>
        </p:blipFill>
        <p:spPr>
          <a:xfrm>
            <a:off x="0" y="0"/>
            <a:ext cx="9144000" cy="514248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0" y="2899340"/>
            <a:ext cx="9144000" cy="2244160"/>
          </a:xfrm>
          <a:prstGeom prst="rect">
            <a:avLst/>
          </a:prstGeom>
          <a:solidFill>
            <a:srgbClr val="0096D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0" y="895349"/>
            <a:ext cx="6372225" cy="2786064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5" y="1147002"/>
            <a:ext cx="2108516" cy="673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77306" y="2235386"/>
            <a:ext cx="4904294" cy="5715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77307" y="2979113"/>
            <a:ext cx="5097243" cy="36084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presenter name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369511" y="895349"/>
            <a:ext cx="924257" cy="9239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icon, image, or fill box with a template color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297136" y="895349"/>
            <a:ext cx="920558" cy="921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icon, image, or fill box with a template color</a:t>
            </a:r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220075" y="895349"/>
            <a:ext cx="923925" cy="9193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icon, image, or fill box with a template color</a:t>
            </a:r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369511" y="1828799"/>
            <a:ext cx="926639" cy="9263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icon, image, or fill box with a template color</a:t>
            </a:r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296150" y="1828799"/>
            <a:ext cx="921022" cy="9263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icon, image, or fill box with a template color</a:t>
            </a:r>
          </a:p>
        </p:txBody>
      </p:sp>
      <p:sp>
        <p:nvSpPr>
          <p:cNvPr id="4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220075" y="1828799"/>
            <a:ext cx="923925" cy="923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icon, image, or fill box with a template color</a:t>
            </a:r>
          </a:p>
        </p:txBody>
      </p:sp>
      <p:sp>
        <p:nvSpPr>
          <p:cNvPr id="4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369511" y="2757869"/>
            <a:ext cx="924258" cy="9235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icon, image, or fill box with a template color</a:t>
            </a:r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7298531" y="2757869"/>
            <a:ext cx="918641" cy="9235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icon, image, or fill box with a template color</a:t>
            </a:r>
          </a:p>
        </p:txBody>
      </p:sp>
      <p:sp>
        <p:nvSpPr>
          <p:cNvPr id="4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217694" y="2762509"/>
            <a:ext cx="926306" cy="918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icon, image, or fill box with a template color</a:t>
            </a:r>
          </a:p>
        </p:txBody>
      </p:sp>
    </p:spTree>
    <p:extLst>
      <p:ext uri="{BB962C8B-B14F-4D97-AF65-F5344CB8AC3E}">
        <p14:creationId xmlns:p14="http://schemas.microsoft.com/office/powerpoint/2010/main" val="319426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284"/>
            <a:ext cx="8229600" cy="3862064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8309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8309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664"/>
            <a:ext cx="8229600" cy="37529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0119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0119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r="11194" b="12211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>
            <a:off x="0" y="504825"/>
            <a:ext cx="9144000" cy="4638674"/>
          </a:xfrm>
          <a:prstGeom prst="rtTriangle">
            <a:avLst/>
          </a:prstGeom>
          <a:solidFill>
            <a:srgbClr val="0096D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8" y="4164732"/>
            <a:ext cx="1666266" cy="532227"/>
          </a:xfrm>
          <a:prstGeom prst="rect">
            <a:avLst/>
          </a:prstGeom>
        </p:spPr>
      </p:pic>
      <p:sp>
        <p:nvSpPr>
          <p:cNvPr id="2" name="Freeform 1"/>
          <p:cNvSpPr/>
          <p:nvPr userDrawn="1"/>
        </p:nvSpPr>
        <p:spPr>
          <a:xfrm>
            <a:off x="0" y="-19050"/>
            <a:ext cx="9163050" cy="5172075"/>
          </a:xfrm>
          <a:custGeom>
            <a:avLst/>
            <a:gdLst>
              <a:gd name="connsiteX0" fmla="*/ 0 w 9163050"/>
              <a:gd name="connsiteY0" fmla="*/ 9525 h 5172075"/>
              <a:gd name="connsiteX1" fmla="*/ 0 w 9163050"/>
              <a:gd name="connsiteY1" fmla="*/ 533400 h 5172075"/>
              <a:gd name="connsiteX2" fmla="*/ 9163050 w 9163050"/>
              <a:gd name="connsiteY2" fmla="*/ 5172075 h 5172075"/>
              <a:gd name="connsiteX3" fmla="*/ 9124950 w 9163050"/>
              <a:gd name="connsiteY3" fmla="*/ 0 h 5172075"/>
              <a:gd name="connsiteX4" fmla="*/ 0 w 9163050"/>
              <a:gd name="connsiteY4" fmla="*/ 9525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050" h="5172075">
                <a:moveTo>
                  <a:pt x="0" y="9525"/>
                </a:moveTo>
                <a:lnTo>
                  <a:pt x="0" y="533400"/>
                </a:lnTo>
                <a:lnTo>
                  <a:pt x="9163050" y="5172075"/>
                </a:lnTo>
                <a:lnTo>
                  <a:pt x="9124950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67816" y="888747"/>
            <a:ext cx="6371359" cy="5774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42269" r="7712" b="46450"/>
          <a:stretch/>
        </p:blipFill>
        <p:spPr>
          <a:xfrm>
            <a:off x="0" y="0"/>
            <a:ext cx="9144000" cy="77525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89811" y="1"/>
            <a:ext cx="7294624" cy="781877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8896960">
            <a:off x="569550" y="284206"/>
            <a:ext cx="232298" cy="232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89811" y="-4762"/>
            <a:ext cx="0" cy="89058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7974386" y="0"/>
            <a:ext cx="1170740" cy="781878"/>
            <a:chOff x="17205605" y="0"/>
            <a:chExt cx="1312121" cy="876300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0236" y="673"/>
              <a:ext cx="437490" cy="4374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5605" y="439017"/>
              <a:ext cx="437283" cy="4372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2817" y="438836"/>
              <a:ext cx="437217" cy="43721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 userDrawn="1"/>
          </p:nvSpPr>
          <p:spPr>
            <a:xfrm>
              <a:off x="17205605" y="0"/>
              <a:ext cx="437211" cy="437211"/>
            </a:xfrm>
            <a:prstGeom prst="rect">
              <a:avLst/>
            </a:prstGeom>
            <a:solidFill>
              <a:srgbClr val="5F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8080236" y="438163"/>
              <a:ext cx="437211" cy="437211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7642817" y="973"/>
              <a:ext cx="437211" cy="437211"/>
            </a:xfrm>
            <a:prstGeom prst="rect">
              <a:avLst/>
            </a:prstGeom>
            <a:solidFill>
              <a:srgbClr val="8C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027043"/>
            <a:ext cx="8229600" cy="361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26523" y="196919"/>
            <a:ext cx="6192982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959254" y="4878229"/>
            <a:ext cx="3211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</a:t>
            </a:r>
            <a:r>
              <a:rPr lang="en-US" sz="1000" baseline="0" dirty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CONSULTANTS</a:t>
            </a:r>
            <a:endParaRPr lang="en-US" sz="1000" dirty="0">
              <a:solidFill>
                <a:srgbClr val="0096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0" r:id="rId3"/>
    <p:sldLayoutId id="2147483652" r:id="rId4"/>
    <p:sldLayoutId id="214748365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96D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8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6078"/>
            <a:ext cx="8229600" cy="3768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2481911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46832" r="10484" b="47725"/>
          <a:stretch/>
        </p:blipFill>
        <p:spPr>
          <a:xfrm>
            <a:off x="0" y="4774838"/>
            <a:ext cx="8858250" cy="37407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2481911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689810" y="4772674"/>
            <a:ext cx="7323095" cy="376237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66580" y="4847123"/>
            <a:ext cx="33045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 CONSULTANTS</a:t>
            </a:r>
          </a:p>
        </p:txBody>
      </p:sp>
      <p:sp>
        <p:nvSpPr>
          <p:cNvPr id="19" name="Rectangle 18"/>
          <p:cNvSpPr/>
          <p:nvPr userDrawn="1"/>
        </p:nvSpPr>
        <p:spPr>
          <a:xfrm rot="18896960">
            <a:off x="626225" y="4909796"/>
            <a:ext cx="126534" cy="12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89811" y="4760767"/>
            <a:ext cx="0" cy="3881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508" y="4772674"/>
            <a:ext cx="378618" cy="3786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73" y="4772674"/>
            <a:ext cx="378439" cy="3784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51" y="4772674"/>
            <a:ext cx="378382" cy="3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96D6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9" r:id="rId2"/>
    <p:sldLayoutId id="214748369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212851" y="4177688"/>
            <a:ext cx="1714932" cy="249489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711" y="2530929"/>
            <a:ext cx="6437819" cy="571500"/>
          </a:xfrm>
        </p:spPr>
        <p:txBody>
          <a:bodyPr>
            <a:normAutofit fontScale="90000"/>
          </a:bodyPr>
          <a:lstStyle/>
          <a:p>
            <a:r>
              <a:rPr lang="en-US" dirty="0"/>
              <a:t>Turkey Creek Restoration Feasibility Study Summary</a:t>
            </a:r>
            <a:br>
              <a:rPr lang="en-US" dirty="0"/>
            </a:br>
            <a:r>
              <a:rPr lang="en-US" sz="2200" dirty="0"/>
              <a:t>City of Palm Bay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8711" y="4246757"/>
            <a:ext cx="5642071" cy="36084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April 20, 2023</a:t>
            </a:r>
          </a:p>
        </p:txBody>
      </p:sp>
    </p:spTree>
    <p:extLst>
      <p:ext uri="{BB962C8B-B14F-4D97-AF65-F5344CB8AC3E}">
        <p14:creationId xmlns:p14="http://schemas.microsoft.com/office/powerpoint/2010/main" val="383762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Turkey Creek Summary: Stormwater and Baseflow Nutrient Loading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49655-F2A5-4F2A-A5E4-A8C5044D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366" y="961465"/>
            <a:ext cx="3945248" cy="3985116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Refined subbasins used to determine TN and TP loading</a:t>
            </a:r>
          </a:p>
          <a:p>
            <a:r>
              <a:rPr lang="en-US" sz="3200" dirty="0"/>
              <a:t>Performed Hotspot analysis based on subbasin TN and TP loading</a:t>
            </a:r>
          </a:p>
          <a:p>
            <a:r>
              <a:rPr lang="en-US" sz="3200" dirty="0"/>
              <a:t>Identified water quality improvement projects</a:t>
            </a:r>
          </a:p>
          <a:p>
            <a:pPr lvl="1"/>
            <a:r>
              <a:rPr lang="en-US" sz="2800" dirty="0"/>
              <a:t>Develop concept</a:t>
            </a:r>
          </a:p>
          <a:p>
            <a:pPr lvl="1"/>
            <a:r>
              <a:rPr lang="en-US" sz="2800" dirty="0"/>
              <a:t>Evaluate pollutant removal performance</a:t>
            </a:r>
          </a:p>
          <a:p>
            <a:pPr lvl="1"/>
            <a:r>
              <a:rPr lang="en-US" sz="2800" dirty="0"/>
              <a:t>Perform cost benefit analysis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8431C-9518-430D-AE8E-C2921F00FFBF}"/>
              </a:ext>
            </a:extLst>
          </p:cNvPr>
          <p:cNvGrpSpPr/>
          <p:nvPr/>
        </p:nvGrpSpPr>
        <p:grpSpPr>
          <a:xfrm>
            <a:off x="4514208" y="1241827"/>
            <a:ext cx="4260426" cy="3580917"/>
            <a:chOff x="4426373" y="1018307"/>
            <a:chExt cx="4260426" cy="35809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A8825A-FEB7-4979-AC63-38A4C3D41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5" r="2" b="11066"/>
            <a:stretch/>
          </p:blipFill>
          <p:spPr>
            <a:xfrm>
              <a:off x="6556586" y="1018308"/>
              <a:ext cx="2130213" cy="1790459"/>
            </a:xfrm>
            <a:prstGeom prst="rect">
              <a:avLst/>
            </a:prstGeom>
            <a:no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85E3A1-CCB9-45F2-8F36-9E723A8B1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" r="-2" b="13524"/>
            <a:stretch/>
          </p:blipFill>
          <p:spPr>
            <a:xfrm>
              <a:off x="4426373" y="1018307"/>
              <a:ext cx="2130213" cy="1790459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74D0AD-7C0F-483D-9CA6-777B43707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23" b="7923"/>
            <a:stretch/>
          </p:blipFill>
          <p:spPr>
            <a:xfrm>
              <a:off x="4426373" y="2808765"/>
              <a:ext cx="2130213" cy="179045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DB0E2F-74F8-4D75-A099-B60BACA5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7" b="8077"/>
            <a:stretch/>
          </p:blipFill>
          <p:spPr>
            <a:xfrm>
              <a:off x="6556586" y="2808763"/>
              <a:ext cx="2130212" cy="1790459"/>
            </a:xfrm>
            <a:prstGeom prst="rect">
              <a:avLst/>
            </a:prstGeom>
            <a:no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829B99-A8E8-41E9-B244-A0281E3E277D}"/>
              </a:ext>
            </a:extLst>
          </p:cNvPr>
          <p:cNvSpPr txBox="1"/>
          <p:nvPr/>
        </p:nvSpPr>
        <p:spPr>
          <a:xfrm>
            <a:off x="4514208" y="903289"/>
            <a:ext cx="213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 Hotspot Maps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02FDC-8FCC-4330-945E-8ED7823126B3}"/>
              </a:ext>
            </a:extLst>
          </p:cNvPr>
          <p:cNvSpPr txBox="1"/>
          <p:nvPr/>
        </p:nvSpPr>
        <p:spPr>
          <a:xfrm>
            <a:off x="6644420" y="902336"/>
            <a:ext cx="213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 Hotspot Maps      </a:t>
            </a:r>
          </a:p>
        </p:txBody>
      </p:sp>
    </p:spTree>
    <p:extLst>
      <p:ext uri="{BB962C8B-B14F-4D97-AF65-F5344CB8AC3E}">
        <p14:creationId xmlns:p14="http://schemas.microsoft.com/office/powerpoint/2010/main" val="185381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3" y="196919"/>
            <a:ext cx="6921414" cy="400050"/>
          </a:xfrm>
        </p:spPr>
        <p:txBody>
          <a:bodyPr>
            <a:noAutofit/>
          </a:bodyPr>
          <a:lstStyle/>
          <a:p>
            <a:r>
              <a:rPr lang="en-US" sz="2400" dirty="0"/>
              <a:t>Turkey Creek Summary: Stormwater and Baseflow Improvement Project – Cadillac Drive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59ACB-1980-436D-A0BE-BD151F96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630" y="906449"/>
            <a:ext cx="8270584" cy="395974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6A947-BEC9-4755-B606-2F6E881E7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1478" y="867869"/>
            <a:ext cx="6402522" cy="39983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590E41-CF35-418A-A89A-A2E26AEFF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4" y="868350"/>
            <a:ext cx="2657475" cy="3998330"/>
          </a:xfrm>
        </p:spPr>
        <p:txBody>
          <a:bodyPr>
            <a:normAutofit/>
          </a:bodyPr>
          <a:lstStyle/>
          <a:p>
            <a:r>
              <a:rPr lang="en-US" sz="2000" dirty="0"/>
              <a:t>Enhance and repair pond</a:t>
            </a:r>
          </a:p>
          <a:p>
            <a:pPr lvl="1"/>
            <a:r>
              <a:rPr lang="en-US" sz="2000" dirty="0"/>
              <a:t>Project cost $927,868</a:t>
            </a:r>
          </a:p>
          <a:p>
            <a:pPr lvl="1"/>
            <a:r>
              <a:rPr lang="en-US" sz="2000" dirty="0"/>
              <a:t>Removal of 95.2 </a:t>
            </a:r>
            <a:r>
              <a:rPr lang="en-US" sz="2000" dirty="0" err="1"/>
              <a:t>lbs</a:t>
            </a:r>
            <a:r>
              <a:rPr lang="en-US" sz="2000" dirty="0"/>
              <a:t>/yr TN &amp; 15 </a:t>
            </a:r>
            <a:r>
              <a:rPr lang="en-US" sz="2000" dirty="0" err="1"/>
              <a:t>lbs</a:t>
            </a:r>
            <a:r>
              <a:rPr lang="en-US" sz="2000" dirty="0"/>
              <a:t>/yr TP</a:t>
            </a:r>
          </a:p>
          <a:p>
            <a:pPr lvl="1"/>
            <a:r>
              <a:rPr lang="en-US" sz="2000" dirty="0"/>
              <a:t>Cost benefit</a:t>
            </a:r>
          </a:p>
          <a:p>
            <a:pPr lvl="2"/>
            <a:r>
              <a:rPr lang="en-US" sz="1800" dirty="0"/>
              <a:t>$487 /lb TN</a:t>
            </a:r>
          </a:p>
          <a:p>
            <a:pPr lvl="2"/>
            <a:r>
              <a:rPr lang="en-US" sz="1800" dirty="0"/>
              <a:t>$3,101 /lb TP</a:t>
            </a:r>
          </a:p>
        </p:txBody>
      </p:sp>
    </p:spTree>
    <p:extLst>
      <p:ext uri="{BB962C8B-B14F-4D97-AF65-F5344CB8AC3E}">
        <p14:creationId xmlns:p14="http://schemas.microsoft.com/office/powerpoint/2010/main" val="16586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3" y="196919"/>
            <a:ext cx="6921414" cy="400050"/>
          </a:xfrm>
        </p:spPr>
        <p:txBody>
          <a:bodyPr>
            <a:noAutofit/>
          </a:bodyPr>
          <a:lstStyle/>
          <a:p>
            <a:r>
              <a:rPr lang="en-US" sz="2000" dirty="0"/>
              <a:t>Turkey Creek Summary: Stormwater and Baseflow Improvement Project – Robert J </a:t>
            </a:r>
            <a:r>
              <a:rPr lang="en-US" sz="2000" dirty="0" err="1"/>
              <a:t>Conlan</a:t>
            </a:r>
            <a:r>
              <a:rPr lang="en-US" sz="2000" dirty="0"/>
              <a:t> Blvd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6A947-BEC9-4755-B606-2F6E881E7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199" y="864546"/>
            <a:ext cx="6400801" cy="402272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0D12B-FFC5-49D8-AF44-34E0B77AD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4" y="868350"/>
            <a:ext cx="2657475" cy="3998330"/>
          </a:xfrm>
        </p:spPr>
        <p:txBody>
          <a:bodyPr>
            <a:normAutofit/>
          </a:bodyPr>
          <a:lstStyle/>
          <a:p>
            <a:r>
              <a:rPr lang="en-US" sz="2000" dirty="0"/>
              <a:t>Enhance pond and add wetland filter and pump</a:t>
            </a:r>
          </a:p>
          <a:p>
            <a:pPr lvl="1"/>
            <a:r>
              <a:rPr lang="en-US" sz="2000" dirty="0"/>
              <a:t>Project cost $912,517</a:t>
            </a:r>
          </a:p>
          <a:p>
            <a:pPr lvl="1"/>
            <a:r>
              <a:rPr lang="en-US" sz="2000" dirty="0"/>
              <a:t>Removal of 444.2 </a:t>
            </a:r>
            <a:r>
              <a:rPr lang="en-US" sz="2000" dirty="0" err="1"/>
              <a:t>lbs</a:t>
            </a:r>
            <a:r>
              <a:rPr lang="en-US" sz="2000" dirty="0"/>
              <a:t>/yr TN &amp; 47.1 </a:t>
            </a:r>
            <a:r>
              <a:rPr lang="en-US" sz="2000" dirty="0" err="1"/>
              <a:t>lbs</a:t>
            </a:r>
            <a:r>
              <a:rPr lang="en-US" sz="2000" dirty="0"/>
              <a:t>/yr TP</a:t>
            </a:r>
          </a:p>
          <a:p>
            <a:pPr lvl="1"/>
            <a:r>
              <a:rPr lang="en-US" sz="2000" dirty="0"/>
              <a:t>Cost benefit</a:t>
            </a:r>
          </a:p>
          <a:p>
            <a:pPr lvl="2"/>
            <a:r>
              <a:rPr lang="en-US" sz="1800" dirty="0"/>
              <a:t>$103 /lb TN</a:t>
            </a:r>
          </a:p>
          <a:p>
            <a:pPr lvl="2"/>
            <a:r>
              <a:rPr lang="en-US" sz="1800" dirty="0"/>
              <a:t>$970 /lb TP</a:t>
            </a:r>
          </a:p>
        </p:txBody>
      </p:sp>
    </p:spTree>
    <p:extLst>
      <p:ext uri="{BB962C8B-B14F-4D97-AF65-F5344CB8AC3E}">
        <p14:creationId xmlns:p14="http://schemas.microsoft.com/office/powerpoint/2010/main" val="425820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3" y="196919"/>
            <a:ext cx="6921414" cy="400050"/>
          </a:xfrm>
        </p:spPr>
        <p:txBody>
          <a:bodyPr>
            <a:noAutofit/>
          </a:bodyPr>
          <a:lstStyle/>
          <a:p>
            <a:r>
              <a:rPr lang="en-US" sz="2000" dirty="0"/>
              <a:t>Turkey Creek Summary: Stormwater and Baseflow Improvement Project – Ladner Road 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59ACB-1980-436D-A0BE-BD151F96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630" y="906449"/>
            <a:ext cx="8270584" cy="3959749"/>
          </a:xfrm>
        </p:spPr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6A947-BEC9-4755-B606-2F6E881E7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103" y="868350"/>
            <a:ext cx="6442897" cy="40145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B844D4-6E53-423E-812A-C7AD1D5E5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4" y="868350"/>
            <a:ext cx="2657475" cy="399833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Add pump and containerized filtration system for baseflow treatment</a:t>
            </a:r>
          </a:p>
          <a:p>
            <a:pPr lvl="1"/>
            <a:r>
              <a:rPr lang="en-US" sz="2000" dirty="0"/>
              <a:t>Project cost $556,993</a:t>
            </a:r>
          </a:p>
          <a:p>
            <a:pPr lvl="1"/>
            <a:r>
              <a:rPr lang="en-US" sz="2000" dirty="0"/>
              <a:t>Removal of 56.7 </a:t>
            </a:r>
            <a:r>
              <a:rPr lang="en-US" sz="2000" dirty="0" err="1"/>
              <a:t>lbs</a:t>
            </a:r>
            <a:r>
              <a:rPr lang="en-US" sz="2000" dirty="0"/>
              <a:t>/yr TN &amp; 11.6 </a:t>
            </a:r>
            <a:r>
              <a:rPr lang="en-US" sz="2000" dirty="0" err="1"/>
              <a:t>lbs</a:t>
            </a:r>
            <a:r>
              <a:rPr lang="en-US" sz="2000" dirty="0"/>
              <a:t>/yr TP</a:t>
            </a:r>
          </a:p>
          <a:p>
            <a:pPr lvl="1"/>
            <a:r>
              <a:rPr lang="en-US" sz="2000" dirty="0"/>
              <a:t>Cost benefit</a:t>
            </a:r>
          </a:p>
          <a:p>
            <a:pPr lvl="2"/>
            <a:r>
              <a:rPr lang="en-US" sz="1800" dirty="0"/>
              <a:t>$491 /lb TN</a:t>
            </a:r>
          </a:p>
          <a:p>
            <a:pPr lvl="2"/>
            <a:r>
              <a:rPr lang="en-US" sz="1800" dirty="0"/>
              <a:t>$2,415 /lb TP</a:t>
            </a:r>
          </a:p>
        </p:txBody>
      </p:sp>
    </p:spTree>
    <p:extLst>
      <p:ext uri="{BB962C8B-B14F-4D97-AF65-F5344CB8AC3E}">
        <p14:creationId xmlns:p14="http://schemas.microsoft.com/office/powerpoint/2010/main" val="39431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3" y="196919"/>
            <a:ext cx="6921414" cy="400050"/>
          </a:xfrm>
        </p:spPr>
        <p:txBody>
          <a:bodyPr>
            <a:noAutofit/>
          </a:bodyPr>
          <a:lstStyle/>
          <a:p>
            <a:r>
              <a:rPr lang="en-US" sz="2400" dirty="0"/>
              <a:t>Turkey Creek Summary: Potential Funding 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59ACB-1980-436D-A0BE-BD151F96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630" y="938255"/>
            <a:ext cx="8270584" cy="4008326"/>
          </a:xfrm>
        </p:spPr>
        <p:txBody>
          <a:bodyPr>
            <a:normAutofit fontScale="55000" lnSpcReduction="20000"/>
          </a:bodyPr>
          <a:lstStyle/>
          <a:p>
            <a:r>
              <a:rPr lang="en-US" sz="3500" dirty="0"/>
              <a:t>FDEP</a:t>
            </a:r>
          </a:p>
          <a:p>
            <a:pPr lvl="1"/>
            <a:r>
              <a:rPr lang="en-US" sz="3100" dirty="0"/>
              <a:t>Clean Water State Revolving Fund</a:t>
            </a:r>
          </a:p>
          <a:p>
            <a:pPr lvl="1"/>
            <a:r>
              <a:rPr lang="en-US" sz="3100" dirty="0"/>
              <a:t>FDEP 319(h) Grants (typically require 40% match)</a:t>
            </a:r>
          </a:p>
          <a:p>
            <a:pPr lvl="1"/>
            <a:r>
              <a:rPr lang="en-US" sz="3100" dirty="0"/>
              <a:t>FDEP Water Quality Assistance Grants (no match)</a:t>
            </a:r>
          </a:p>
          <a:p>
            <a:pPr lvl="1"/>
            <a:r>
              <a:rPr lang="en-US" sz="3100" dirty="0"/>
              <a:t>FDEP Wastewater Grant Program</a:t>
            </a:r>
          </a:p>
          <a:p>
            <a:pPr lvl="1"/>
            <a:r>
              <a:rPr lang="en-US" sz="3100" dirty="0"/>
              <a:t>Resilient Florida Grants (Planning, Implementation, Supplemental; some have match)</a:t>
            </a:r>
          </a:p>
          <a:p>
            <a:pPr lvl="1"/>
            <a:r>
              <a:rPr lang="en-US" sz="3100" dirty="0"/>
              <a:t>Division of Water Restoration Assistance (DWRA) – wastewater grant program </a:t>
            </a:r>
          </a:p>
          <a:p>
            <a:r>
              <a:rPr lang="en-US" sz="3500" dirty="0"/>
              <a:t>IRC/IRLNEP Program</a:t>
            </a:r>
          </a:p>
          <a:p>
            <a:pPr lvl="1"/>
            <a:r>
              <a:rPr lang="en-US" sz="3100" dirty="0"/>
              <a:t>Water quality focused</a:t>
            </a:r>
          </a:p>
          <a:p>
            <a:r>
              <a:rPr lang="en-US" sz="3500" dirty="0"/>
              <a:t>SOIRL</a:t>
            </a:r>
          </a:p>
          <a:p>
            <a:pPr lvl="1"/>
            <a:r>
              <a:rPr lang="en-US" sz="3100" dirty="0"/>
              <a:t>Funding through SOIRL Trust Fund (due annually the first week of October)</a:t>
            </a:r>
          </a:p>
          <a:p>
            <a:r>
              <a:rPr lang="en-US" sz="3500" dirty="0"/>
              <a:t>Florida Legislature</a:t>
            </a:r>
          </a:p>
          <a:p>
            <a:pPr lvl="1"/>
            <a:r>
              <a:rPr lang="en-US" sz="3000" dirty="0"/>
              <a:t>Appropriations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4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3" y="196919"/>
            <a:ext cx="6921414" cy="400050"/>
          </a:xfrm>
        </p:spPr>
        <p:txBody>
          <a:bodyPr>
            <a:noAutofit/>
          </a:bodyPr>
          <a:lstStyle/>
          <a:p>
            <a:r>
              <a:rPr lang="en-US" sz="2400" dirty="0"/>
              <a:t>Turkey Creek Summary: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59ACB-1980-436D-A0BE-BD151F96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988" y="1038304"/>
            <a:ext cx="8472962" cy="3533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Keep holistic approach to restoration</a:t>
            </a:r>
          </a:p>
          <a:p>
            <a:r>
              <a:rPr lang="en-US" dirty="0"/>
              <a:t>Invest in data collection</a:t>
            </a:r>
          </a:p>
          <a:p>
            <a:pPr lvl="1"/>
            <a:r>
              <a:rPr lang="en-US" dirty="0"/>
              <a:t>Surface water sampling</a:t>
            </a:r>
          </a:p>
          <a:p>
            <a:pPr lvl="1"/>
            <a:r>
              <a:rPr lang="en-US" dirty="0"/>
              <a:t>Stormwater sampling</a:t>
            </a:r>
          </a:p>
          <a:p>
            <a:pPr lvl="1"/>
            <a:r>
              <a:rPr lang="en-US" dirty="0"/>
              <a:t>Sediment assessment</a:t>
            </a:r>
          </a:p>
          <a:p>
            <a:r>
              <a:rPr lang="en-US" dirty="0"/>
              <a:t>Implement priority ecological restoration projects</a:t>
            </a:r>
          </a:p>
          <a:p>
            <a:r>
              <a:rPr lang="en-US" dirty="0"/>
              <a:t>Perform sediment island removal and maintain sump</a:t>
            </a:r>
          </a:p>
          <a:p>
            <a:r>
              <a:rPr lang="en-US" dirty="0"/>
              <a:t>Perform in-creek sediment assessment and evaluate long-term dredging benefits</a:t>
            </a:r>
          </a:p>
        </p:txBody>
      </p:sp>
    </p:spTree>
    <p:extLst>
      <p:ext uri="{BB962C8B-B14F-4D97-AF65-F5344CB8AC3E}">
        <p14:creationId xmlns:p14="http://schemas.microsoft.com/office/powerpoint/2010/main" val="97954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3" y="196919"/>
            <a:ext cx="6921414" cy="400050"/>
          </a:xfrm>
        </p:spPr>
        <p:txBody>
          <a:bodyPr>
            <a:noAutofit/>
          </a:bodyPr>
          <a:lstStyle/>
          <a:p>
            <a:r>
              <a:rPr lang="en-US" sz="2400" dirty="0"/>
              <a:t>Turkey Creek Summary: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59ACB-1980-436D-A0BE-BD151F96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988" y="1038304"/>
            <a:ext cx="8472962" cy="3533696"/>
          </a:xfrm>
        </p:spPr>
        <p:txBody>
          <a:bodyPr>
            <a:normAutofit/>
          </a:bodyPr>
          <a:lstStyle/>
          <a:p>
            <a:r>
              <a:rPr lang="en-US" dirty="0"/>
              <a:t>Transform aquatic vegetation management program from chemical treatment to mechanical harvesting</a:t>
            </a:r>
          </a:p>
          <a:p>
            <a:r>
              <a:rPr lang="en-US" dirty="0"/>
              <a:t>Implement septic to sanitary project recommended by Wade Trim (2017)</a:t>
            </a:r>
          </a:p>
          <a:p>
            <a:r>
              <a:rPr lang="en-US" dirty="0"/>
              <a:t>Implement recommended stormwater and baseflow projects</a:t>
            </a:r>
          </a:p>
          <a:p>
            <a:r>
              <a:rPr lang="en-US" dirty="0"/>
              <a:t>Perform water quality assessment of MTD Canal watershed and identify upstream projects</a:t>
            </a:r>
          </a:p>
        </p:txBody>
      </p:sp>
    </p:spTree>
    <p:extLst>
      <p:ext uri="{BB962C8B-B14F-4D97-AF65-F5344CB8AC3E}">
        <p14:creationId xmlns:p14="http://schemas.microsoft.com/office/powerpoint/2010/main" val="369638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EA4E-3369-4AB4-A5B8-6024A7BC8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320714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Turkey Creek 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7577B-BEE6-4F50-8E04-10D234BE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5424"/>
            <a:ext cx="4886960" cy="3644924"/>
          </a:xfrm>
        </p:spPr>
        <p:txBody>
          <a:bodyPr/>
          <a:lstStyle/>
          <a:p>
            <a:r>
              <a:rPr lang="en-US" dirty="0"/>
              <a:t>City acquired a FDEP 319 Grant for $160,000 for Turkey Creek restoration feasibility study</a:t>
            </a:r>
          </a:p>
          <a:p>
            <a:r>
              <a:rPr lang="en-US" dirty="0"/>
              <a:t>Geosyntec and Applied Ecology performed a holistic approach to identify improvement opportunities</a:t>
            </a:r>
          </a:p>
          <a:p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8E24E1C-DAB3-4646-9E33-60241BBBB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414" y="1055688"/>
            <a:ext cx="3440182" cy="33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Turkey Creek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49655-F2A5-4F2A-A5E4-A8C5044D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305" y="945726"/>
            <a:ext cx="4594477" cy="3945110"/>
          </a:xfrm>
        </p:spPr>
        <p:txBody>
          <a:bodyPr>
            <a:normAutofit/>
          </a:bodyPr>
          <a:lstStyle/>
          <a:p>
            <a:r>
              <a:rPr lang="en-US" dirty="0"/>
              <a:t>Specifically, the project examined</a:t>
            </a:r>
          </a:p>
          <a:p>
            <a:pPr lvl="1"/>
            <a:r>
              <a:rPr lang="en-US" dirty="0"/>
              <a:t>Muck dredging</a:t>
            </a:r>
          </a:p>
          <a:p>
            <a:pPr lvl="1"/>
            <a:r>
              <a:rPr lang="en-US" dirty="0"/>
              <a:t>Cadillac Island removal and Sump Maintenance</a:t>
            </a:r>
          </a:p>
          <a:p>
            <a:pPr lvl="1"/>
            <a:r>
              <a:rPr lang="en-US" dirty="0"/>
              <a:t>Ecological restoration</a:t>
            </a:r>
          </a:p>
          <a:p>
            <a:pPr lvl="1"/>
            <a:r>
              <a:rPr lang="en-US" dirty="0"/>
              <a:t>Benefits of mechanical harvesting vs herbicides</a:t>
            </a:r>
          </a:p>
          <a:p>
            <a:pPr lvl="1"/>
            <a:r>
              <a:rPr lang="en-US" dirty="0"/>
              <a:t>Wastewater treatment systems</a:t>
            </a:r>
          </a:p>
          <a:p>
            <a:pPr lvl="1"/>
            <a:r>
              <a:rPr lang="en-US" dirty="0"/>
              <a:t>Stormwater and baseflow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106815-C320-4604-9B38-149069A6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818" y="782949"/>
            <a:ext cx="4081182" cy="40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7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Turkey Creek Summary: </a:t>
            </a:r>
            <a:r>
              <a:rPr lang="en-US" dirty="0"/>
              <a:t>Dredging of Turkey Creek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49655-F2A5-4F2A-A5E4-A8C5044D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365" y="961464"/>
            <a:ext cx="4716985" cy="412542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Dredging under current authorization (&gt;5 foot deep)</a:t>
            </a:r>
          </a:p>
          <a:p>
            <a:pPr lvl="1"/>
            <a:r>
              <a:rPr lang="en-US" sz="1900" dirty="0"/>
              <a:t>Several areas under 5-foot deep with nutrient rich sediment</a:t>
            </a:r>
          </a:p>
          <a:p>
            <a:r>
              <a:rPr lang="en-US" sz="2000" dirty="0"/>
              <a:t>Removal of muck represents several benefits</a:t>
            </a:r>
          </a:p>
          <a:p>
            <a:pPr lvl="1"/>
            <a:r>
              <a:rPr lang="en-US" sz="1900" dirty="0"/>
              <a:t>Improved flow conditions</a:t>
            </a:r>
          </a:p>
          <a:p>
            <a:pPr lvl="1"/>
            <a:r>
              <a:rPr lang="en-US" sz="1900" dirty="0"/>
              <a:t>Reduced nutrient reservoir</a:t>
            </a:r>
          </a:p>
          <a:p>
            <a:pPr lvl="1"/>
            <a:r>
              <a:rPr lang="en-US" sz="1900" dirty="0"/>
              <a:t>Restore safe navigational access</a:t>
            </a:r>
          </a:p>
          <a:p>
            <a:r>
              <a:rPr lang="en-US" sz="2000" dirty="0"/>
              <a:t>Limitations</a:t>
            </a:r>
          </a:p>
          <a:p>
            <a:pPr lvl="1"/>
            <a:r>
              <a:rPr lang="en-US" sz="1900" dirty="0"/>
              <a:t>Will not reach natural substrate in areas, will continue/increase nutrient flux</a:t>
            </a:r>
          </a:p>
          <a:p>
            <a:pPr lvl="1"/>
            <a:r>
              <a:rPr lang="en-US" sz="1900" dirty="0"/>
              <a:t>No BMAP credit for these areas</a:t>
            </a:r>
          </a:p>
          <a:p>
            <a:pPr lvl="1"/>
            <a:r>
              <a:rPr lang="en-US" sz="1900" dirty="0"/>
              <a:t>Has not, by itself, provided long-term net benefit</a:t>
            </a:r>
          </a:p>
          <a:p>
            <a:endParaRPr lang="en-US" sz="2000" dirty="0"/>
          </a:p>
          <a:p>
            <a:pPr marL="914400" lvl="2" indent="0">
              <a:buNone/>
            </a:pPr>
            <a:endParaRPr lang="en-US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726A35-2562-4997-BBFB-C48A050295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35637" y="802297"/>
            <a:ext cx="3221501" cy="4284597"/>
          </a:xfrm>
        </p:spPr>
      </p:pic>
    </p:spTree>
    <p:extLst>
      <p:ext uri="{BB962C8B-B14F-4D97-AF65-F5344CB8AC3E}">
        <p14:creationId xmlns:p14="http://schemas.microsoft.com/office/powerpoint/2010/main" val="138850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Turkey Creek Summary</a:t>
            </a:r>
            <a:r>
              <a:rPr lang="en-US" dirty="0"/>
              <a:t>: Excavation and Dredging of Islands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49655-F2A5-4F2A-A5E4-A8C5044D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67" y="961465"/>
            <a:ext cx="5650319" cy="3985116"/>
          </a:xfrm>
        </p:spPr>
        <p:txBody>
          <a:bodyPr>
            <a:normAutofit/>
          </a:bodyPr>
          <a:lstStyle/>
          <a:p>
            <a:r>
              <a:rPr lang="en-US" dirty="0"/>
              <a:t>Removal of Cadillac Island </a:t>
            </a:r>
          </a:p>
          <a:p>
            <a:pPr lvl="1"/>
            <a:r>
              <a:rPr lang="en-US" sz="1800" dirty="0"/>
              <a:t>Improves flushing and local navigation</a:t>
            </a:r>
          </a:p>
          <a:p>
            <a:pPr lvl="1"/>
            <a:r>
              <a:rPr lang="en-US" sz="1800" dirty="0"/>
              <a:t>Ecological net gain due to exotics dominance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dirty="0"/>
              <a:t>Maintenance of sump</a:t>
            </a:r>
          </a:p>
          <a:p>
            <a:pPr lvl="1"/>
            <a:r>
              <a:rPr lang="en-US" sz="1800" dirty="0"/>
              <a:t>Annual inspection and after major storm events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94AFB9-5596-4C45-89BF-B1F370002E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53686" y="869217"/>
            <a:ext cx="3286947" cy="4274283"/>
          </a:xfrm>
        </p:spPr>
      </p:pic>
      <p:pic>
        <p:nvPicPr>
          <p:cNvPr id="3" name="Picture 2" descr="A river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89CE38EE-05A5-20D4-6C18-33C5C1A90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81" y="2098001"/>
            <a:ext cx="2660326" cy="19952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B758C71-D4B0-7CCA-535F-D6E4365E332B}"/>
              </a:ext>
            </a:extLst>
          </p:cNvPr>
          <p:cNvSpPr/>
          <p:nvPr/>
        </p:nvSpPr>
        <p:spPr>
          <a:xfrm>
            <a:off x="7716129" y="2250831"/>
            <a:ext cx="506437" cy="320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Turkey Creek Summary</a:t>
            </a:r>
            <a:r>
              <a:rPr lang="en-US" dirty="0"/>
              <a:t>: Ecological Restoration - Outlaw Island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49655-F2A5-4F2A-A5E4-A8C5044D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67" y="961465"/>
            <a:ext cx="5650319" cy="3985116"/>
          </a:xfrm>
        </p:spPr>
        <p:txBody>
          <a:bodyPr>
            <a:normAutofit/>
          </a:bodyPr>
          <a:lstStyle/>
          <a:p>
            <a:r>
              <a:rPr lang="en-US" dirty="0"/>
              <a:t>Removal of Invasive Species and Restoration of Native Plants</a:t>
            </a:r>
          </a:p>
          <a:p>
            <a:pPr lvl="1"/>
            <a:r>
              <a:rPr lang="en-US" sz="2000" b="1" dirty="0"/>
              <a:t>Priority Project</a:t>
            </a:r>
            <a:r>
              <a:rPr lang="en-US" sz="2000" dirty="0"/>
              <a:t>: Outlaw Island Restoration</a:t>
            </a:r>
          </a:p>
          <a:p>
            <a:pPr lvl="1"/>
            <a:r>
              <a:rPr lang="en-US" sz="2000" dirty="0"/>
              <a:t>Overgrown with Brazilian pepper, Chinese tallow, elephant ear, climbing hemp fern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94AFB9-5596-4C45-89BF-B1F370002E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53686" y="869217"/>
            <a:ext cx="3286947" cy="4274283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B758C71-D4B0-7CCA-535F-D6E4365E332B}"/>
              </a:ext>
            </a:extLst>
          </p:cNvPr>
          <p:cNvSpPr/>
          <p:nvPr/>
        </p:nvSpPr>
        <p:spPr>
          <a:xfrm>
            <a:off x="7716129" y="2250831"/>
            <a:ext cx="506437" cy="320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B7FDA-EC5F-BCEB-478C-004BFB587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031" y="2774881"/>
            <a:ext cx="2896992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48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3" y="196919"/>
            <a:ext cx="7003040" cy="4000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Turkey Creek Summary</a:t>
            </a:r>
            <a:r>
              <a:rPr lang="en-US" dirty="0"/>
              <a:t>: Ecological Restoration - Goode Park Shoreline Enhancement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49655-F2A5-4F2A-A5E4-A8C5044D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67" y="961465"/>
            <a:ext cx="5650319" cy="3985116"/>
          </a:xfrm>
        </p:spPr>
        <p:txBody>
          <a:bodyPr>
            <a:normAutofit/>
          </a:bodyPr>
          <a:lstStyle/>
          <a:p>
            <a:r>
              <a:rPr lang="en-US" dirty="0"/>
              <a:t>Shoreline enhancements</a:t>
            </a:r>
          </a:p>
          <a:p>
            <a:pPr lvl="1"/>
            <a:r>
              <a:rPr lang="en-US" sz="2000" b="1" dirty="0"/>
              <a:t>Priority Project</a:t>
            </a:r>
            <a:r>
              <a:rPr lang="en-US" sz="2000" dirty="0"/>
              <a:t>: Goode Park (650 linear feet)</a:t>
            </a:r>
          </a:p>
          <a:p>
            <a:pPr lvl="1"/>
            <a:r>
              <a:rPr lang="en-US" sz="2000" dirty="0"/>
              <a:t>Installation of a swale landward of top of bank, create softer side slope and plant desirable vegetation)</a:t>
            </a:r>
          </a:p>
          <a:p>
            <a:pPr lvl="1"/>
            <a:r>
              <a:rPr lang="en-US" sz="2000" dirty="0"/>
              <a:t>Largest immediate public benefit</a:t>
            </a:r>
          </a:p>
          <a:p>
            <a:pPr lvl="1"/>
            <a:r>
              <a:rPr lang="en-US" sz="2000" dirty="0"/>
              <a:t>Enhancement proposed east of the limits of the public fishing pier to property line</a:t>
            </a:r>
          </a:p>
          <a:p>
            <a:pPr lvl="1"/>
            <a:r>
              <a:rPr lang="en-US" sz="2000" dirty="0"/>
              <a:t>Reduce erosion and nutrient runoff</a:t>
            </a:r>
          </a:p>
          <a:p>
            <a:pPr lvl="1"/>
            <a:r>
              <a:rPr lang="en-US" sz="2000" dirty="0"/>
              <a:t>Improve fishery habitat and aesthetics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CBC591-AE85-C5DF-0BB1-8C4A1DDE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804" y="1353773"/>
            <a:ext cx="2501552" cy="27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8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3" y="196919"/>
            <a:ext cx="6921414" cy="4000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Turkey Creek Summary </a:t>
            </a:r>
            <a:r>
              <a:rPr lang="en-US" dirty="0"/>
              <a:t>: Stormwater Pond Ecological Restoration – Chace Lane/Cadillac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49655-F2A5-4F2A-A5E4-A8C5044D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67" y="961465"/>
            <a:ext cx="5247861" cy="39851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Repair stormwater pond/ Also a WQ project!</a:t>
            </a:r>
          </a:p>
          <a:p>
            <a:pPr lvl="1"/>
            <a:r>
              <a:rPr lang="en-US" sz="2000" dirty="0"/>
              <a:t>Weir discharging steadily into Turkey Creek</a:t>
            </a:r>
          </a:p>
          <a:p>
            <a:r>
              <a:rPr lang="en-US" dirty="0"/>
              <a:t>Remove Brazilian Peppers and replace with native vegetation</a:t>
            </a:r>
          </a:p>
          <a:p>
            <a:pPr lvl="1"/>
            <a:r>
              <a:rPr lang="en-US" sz="2000" dirty="0"/>
              <a:t>Area west of stormwater pond (1.5 acres)</a:t>
            </a:r>
          </a:p>
          <a:p>
            <a:pPr lvl="1"/>
            <a:r>
              <a:rPr lang="en-US" sz="2000" dirty="0"/>
              <a:t>Cadillac Drive wetland area</a:t>
            </a:r>
          </a:p>
          <a:p>
            <a:r>
              <a:rPr lang="en-US" sz="2200" dirty="0"/>
              <a:t>Improve wetland hydrology</a:t>
            </a:r>
          </a:p>
          <a:p>
            <a:pPr lvl="1"/>
            <a:r>
              <a:rPr lang="en-US" sz="2000" dirty="0"/>
              <a:t>Redirect stormwater to wetland</a:t>
            </a:r>
          </a:p>
          <a:p>
            <a:pPr lvl="1"/>
            <a:r>
              <a:rPr lang="en-US" sz="2000" dirty="0"/>
              <a:t>Additional treatment</a:t>
            </a:r>
          </a:p>
          <a:p>
            <a:endParaRPr lang="en-US" sz="3200" dirty="0"/>
          </a:p>
        </p:txBody>
      </p:sp>
      <p:pic>
        <p:nvPicPr>
          <p:cNvPr id="16" name="Picture 15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AC6FDC33-E41E-2E31-0A9B-E8A5DE4EC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57" y="2664619"/>
            <a:ext cx="3181349" cy="2386012"/>
          </a:xfrm>
          <a:prstGeom prst="rect">
            <a:avLst/>
          </a:prstGeom>
        </p:spPr>
      </p:pic>
      <p:pic>
        <p:nvPicPr>
          <p:cNvPr id="14" name="Picture 13" descr="A picture containing outdoor, tree, grass, plant&#10;&#10;Description automatically generated">
            <a:extLst>
              <a:ext uri="{FF2B5EF4-FFF2-40B4-BE49-F238E27FC236}">
                <a16:creationId xmlns:a16="http://schemas.microsoft.com/office/drawing/2014/main" id="{21FDC478-8B8A-4E90-492A-F7DDE4015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84" y="866496"/>
            <a:ext cx="2647949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93D-1C06-454D-BF57-0E6D1D3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3" y="196919"/>
            <a:ext cx="6921414" cy="400050"/>
          </a:xfrm>
        </p:spPr>
        <p:txBody>
          <a:bodyPr>
            <a:noAutofit/>
          </a:bodyPr>
          <a:lstStyle/>
          <a:p>
            <a:r>
              <a:rPr lang="en-US" sz="2400" dirty="0"/>
              <a:t>Turkey Creek Summary: Wastewater Improvement Project Identification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640C7E0-76AD-4308-9DD2-383826AD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875" y="938213"/>
            <a:ext cx="5753921" cy="400836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Summary of available wastewater information was reviewed</a:t>
            </a:r>
          </a:p>
          <a:p>
            <a:pPr lvl="1"/>
            <a:r>
              <a:rPr lang="en-US" dirty="0"/>
              <a:t>Septic systems – number of projects identified in previous studies and proposed for SOIRL funding</a:t>
            </a:r>
          </a:p>
          <a:p>
            <a:pPr lvl="1"/>
            <a:r>
              <a:rPr lang="en-US" dirty="0"/>
              <a:t>Wastewater infrastructure – recently upgraded selected older communities </a:t>
            </a:r>
          </a:p>
          <a:p>
            <a:pPr lvl="1"/>
            <a:r>
              <a:rPr lang="en-US" dirty="0"/>
              <a:t>Water reclamation facilities –upgraded to reduce effluent, continuing to monitor impact</a:t>
            </a:r>
          </a:p>
          <a:p>
            <a:pPr lvl="1"/>
            <a:r>
              <a:rPr lang="en-US" dirty="0"/>
              <a:t>Groundwater monitoring study (AEI) – identified areas of interest</a:t>
            </a:r>
          </a:p>
          <a:p>
            <a:r>
              <a:rPr lang="en-US" dirty="0"/>
              <a:t>Recommend building on previous efforts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790F4-653E-46E3-B3E1-7C05CDD5C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796" y="938214"/>
            <a:ext cx="2844165" cy="37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s0 xmlns="2da36746-d41a-4c20-aee7-e5cf3d8b9a92">Marketing Templates</Categories0>
    <_dlc_DocId xmlns="abb86fae-64ed-441c-8108-d6bc39e5790a">7SDP5EMYDKD7-518-305</_dlc_DocId>
    <_dlc_DocIdUrl xmlns="abb86fae-64ed-441c-8108-d6bc39e5790a">
      <Url>http://home.geosyntec.com/corp/CMSS/GraphicSupport/_layouts/15/DocIdRedir.aspx?ID=7SDP5EMYDKD7-518-305</Url>
      <Description>7SDP5EMYDKD7-518-305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1921638D5B36498ABA7B48CC61FDBF" ma:contentTypeVersion="11" ma:contentTypeDescription="Create a new document." ma:contentTypeScope="" ma:versionID="cd879492014fb3fb995d571cf5d3998b">
  <xsd:schema xmlns:xsd="http://www.w3.org/2001/XMLSchema" xmlns:xs="http://www.w3.org/2001/XMLSchema" xmlns:p="http://schemas.microsoft.com/office/2006/metadata/properties" xmlns:ns2="abb86fae-64ed-441c-8108-d6bc39e5790a" xmlns:ns3="2da36746-d41a-4c20-aee7-e5cf3d8b9a92" targetNamespace="http://schemas.microsoft.com/office/2006/metadata/properties" ma:root="true" ma:fieldsID="1ed3dab2bd24291354c4b1b54923542d" ns2:_="" ns3:_="">
    <xsd:import namespace="abb86fae-64ed-441c-8108-d6bc39e5790a"/>
    <xsd:import namespace="2da36746-d41a-4c20-aee7-e5cf3d8b9a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ies0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86fae-64ed-441c-8108-d6bc39e5790a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36746-d41a-4c20-aee7-e5cf3d8b9a92" elementFormDefault="qualified">
    <xsd:import namespace="http://schemas.microsoft.com/office/2006/documentManagement/types"/>
    <xsd:import namespace="http://schemas.microsoft.com/office/infopath/2007/PartnerControls"/>
    <xsd:element name="Categories0" ma:index="7" nillable="true" ma:displayName="Categories" ma:default="Marketing Templates" ma:format="Dropdown" ma:internalName="Categories0" ma:readOnly="false">
      <xsd:simpleType>
        <xsd:restriction base="dms:Choice">
          <xsd:enumeration value="Conference Poster Templates"/>
          <xsd:enumeration value="Administrative Templates"/>
          <xsd:enumeration value="PowerPoint Templates"/>
          <xsd:enumeration value="Marketing Templates"/>
          <xsd:enumeration value="Technical Report Templates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Projec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55DD04-3803-4564-BCDF-16EE71D18FB5}">
  <ds:schemaRefs>
    <ds:schemaRef ds:uri="2da36746-d41a-4c20-aee7-e5cf3d8b9a92"/>
    <ds:schemaRef ds:uri="abb86fae-64ed-441c-8108-d6bc39e5790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2E2B20-9F64-40E5-A744-B069A12DD4C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80CC163-788B-4511-800D-10297E7535F6}">
  <ds:schemaRefs>
    <ds:schemaRef ds:uri="2da36746-d41a-4c20-aee7-e5cf3d8b9a92"/>
    <ds:schemaRef ds:uri="abb86fae-64ed-441c-8108-d6bc39e579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5D4179B-52C0-470D-98C9-14D9186457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808</Words>
  <Application>Microsoft Office PowerPoint</Application>
  <PresentationFormat>On-screen Show (16:9)</PresentationFormat>
  <Paragraphs>141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Office Theme</vt:lpstr>
      <vt:lpstr>Custom Design</vt:lpstr>
      <vt:lpstr>1_Custom Design</vt:lpstr>
      <vt:lpstr>Turkey Creek Restoration Feasibility Study Summary City of Palm Bay</vt:lpstr>
      <vt:lpstr>Turkey Creek Summary</vt:lpstr>
      <vt:lpstr>Turkey Creek Summary</vt:lpstr>
      <vt:lpstr>Turkey Creek Summary: Dredging of Turkey Creek</vt:lpstr>
      <vt:lpstr>Turkey Creek Summary: Excavation and Dredging of Islands</vt:lpstr>
      <vt:lpstr>Turkey Creek Summary: Ecological Restoration - Outlaw Island</vt:lpstr>
      <vt:lpstr>Turkey Creek Summary: Ecological Restoration - Goode Park Shoreline Enhancement</vt:lpstr>
      <vt:lpstr>Turkey Creek Summary : Stormwater Pond Ecological Restoration – Chace Lane/Cadillac</vt:lpstr>
      <vt:lpstr>Turkey Creek Summary: Wastewater Improvement Project Identification</vt:lpstr>
      <vt:lpstr>Turkey Creek Summary: Stormwater and Baseflow Nutrient Loading</vt:lpstr>
      <vt:lpstr>Turkey Creek Summary: Stormwater and Baseflow Improvement Project – Cadillac Drive</vt:lpstr>
      <vt:lpstr>Turkey Creek Summary: Stormwater and Baseflow Improvement Project – Robert J Conlan Blvd</vt:lpstr>
      <vt:lpstr>Turkey Creek Summary: Stormwater and Baseflow Improvement Project – Ladner Road NE</vt:lpstr>
      <vt:lpstr>Turkey Creek Summary: Potential Funding Sources</vt:lpstr>
      <vt:lpstr>Turkey Creek Summary: Recommendations</vt:lpstr>
      <vt:lpstr>Turkey Creek Summary: Recommendations</vt:lpstr>
      <vt:lpstr>Questions??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Natalie Shaber</cp:lastModifiedBy>
  <cp:revision>44</cp:revision>
  <dcterms:created xsi:type="dcterms:W3CDTF">2016-09-26T17:42:06Z</dcterms:created>
  <dcterms:modified xsi:type="dcterms:W3CDTF">2023-04-17T20:16:55Z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0x010100531921638D5B36498ABA7B48CC61FDBF</vt:lpwstr>
  </property>
  <property fmtid="{D5CDD505-2E9C-101B-9397-08002B2CF9AE}" pid="3" name="_dlc_DocIdItemGuid">
    <vt:lpwstr>e782ca6f-4292-4bf8-9c1d-ac8d9b154fff</vt:lpwstr>
  </property>
  <property fmtid="{D5CDD505-2E9C-101B-9397-08002B2CF9AE}" pid="4" name="Order">
    <vt:r8>30500</vt:r8>
  </property>
</Properties>
</file>