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sldIdLst>
    <p:sldId id="256" r:id="rId2"/>
    <p:sldId id="278" r:id="rId3"/>
    <p:sldId id="271" r:id="rId4"/>
    <p:sldId id="276" r:id="rId5"/>
    <p:sldId id="258" r:id="rId6"/>
    <p:sldId id="277" r:id="rId7"/>
    <p:sldId id="279" r:id="rId8"/>
    <p:sldId id="257" r:id="rId9"/>
    <p:sldId id="280" r:id="rId10"/>
    <p:sldId id="284" r:id="rId11"/>
    <p:sldId id="283" r:id="rId12"/>
    <p:sldId id="286" r:id="rId13"/>
    <p:sldId id="281" r:id="rId14"/>
    <p:sldId id="282" r:id="rId15"/>
    <p:sldId id="292" r:id="rId16"/>
    <p:sldId id="291" r:id="rId17"/>
    <p:sldId id="287" r:id="rId18"/>
    <p:sldId id="288" r:id="rId19"/>
    <p:sldId id="289" r:id="rId20"/>
    <p:sldId id="290" r:id="rId21"/>
    <p:sldId id="293" r:id="rId22"/>
    <p:sldId id="262"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2" d="100"/>
          <a:sy n="112" d="100"/>
        </p:scale>
        <p:origin x="49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6DED34-1BEC-4377-9E2D-E797114B7F1D}" type="datetimeFigureOut">
              <a:rPr lang="en-US" smtClean="0"/>
              <a:t>7/8/2022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9EDAF7-8262-4586-A7F1-09A4BBF4AB59}" type="slidenum">
              <a:rPr lang="en-US" smtClean="0"/>
              <a:t>‹#›</a:t>
            </a:fld>
            <a:endParaRPr lang="en-US"/>
          </a:p>
        </p:txBody>
      </p:sp>
    </p:spTree>
    <p:extLst>
      <p:ext uri="{BB962C8B-B14F-4D97-AF65-F5344CB8AC3E}">
        <p14:creationId xmlns:p14="http://schemas.microsoft.com/office/powerpoint/2010/main" val="2166080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09EEC-7F02-43FF-BB18-A3867EB9DC9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267F5F4-EEB8-44FC-A76E-68B440E592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D9A78D-F76D-4702-87BE-84664764E2E1}"/>
              </a:ext>
            </a:extLst>
          </p:cNvPr>
          <p:cNvSpPr>
            <a:spLocks noGrp="1"/>
          </p:cNvSpPr>
          <p:nvPr>
            <p:ph type="dt" sz="half" idx="10"/>
          </p:nvPr>
        </p:nvSpPr>
        <p:spPr/>
        <p:txBody>
          <a:bodyPr/>
          <a:lstStyle/>
          <a:p>
            <a:fld id="{9DF5B565-9DA2-43FF-84E6-104E6D6FC175}" type="datetime1">
              <a:rPr lang="en-US" smtClean="0"/>
              <a:t>7/8/2022</a:t>
            </a:fld>
            <a:endParaRPr lang="en-US"/>
          </a:p>
        </p:txBody>
      </p:sp>
      <p:sp>
        <p:nvSpPr>
          <p:cNvPr id="5" name="Footer Placeholder 4">
            <a:extLst>
              <a:ext uri="{FF2B5EF4-FFF2-40B4-BE49-F238E27FC236}">
                <a16:creationId xmlns:a16="http://schemas.microsoft.com/office/drawing/2014/main" id="{5B7830DD-9841-4245-925F-CA2BCA6B19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6F5CBF-70A3-4049-91D1-261AC5ABA703}"/>
              </a:ext>
            </a:extLst>
          </p:cNvPr>
          <p:cNvSpPr>
            <a:spLocks noGrp="1"/>
          </p:cNvSpPr>
          <p:nvPr>
            <p:ph type="sldNum" sz="quarter" idx="12"/>
          </p:nvPr>
        </p:nvSpPr>
        <p:spPr/>
        <p:txBody>
          <a:bodyPr/>
          <a:lstStyle/>
          <a:p>
            <a:fld id="{E559C70F-627B-48BA-AA4F-A15C535402DD}" type="slidenum">
              <a:rPr lang="en-US" smtClean="0"/>
              <a:t>‹#›</a:t>
            </a:fld>
            <a:endParaRPr lang="en-US"/>
          </a:p>
        </p:txBody>
      </p:sp>
    </p:spTree>
    <p:extLst>
      <p:ext uri="{BB962C8B-B14F-4D97-AF65-F5344CB8AC3E}">
        <p14:creationId xmlns:p14="http://schemas.microsoft.com/office/powerpoint/2010/main" val="11983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3E2E8-EB6A-441D-9BD3-A41699C905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50856F-7164-4FF4-9ED1-A9A4E05768B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426D8B-9F0F-463D-8648-EF5B12FFFEEC}"/>
              </a:ext>
            </a:extLst>
          </p:cNvPr>
          <p:cNvSpPr>
            <a:spLocks noGrp="1"/>
          </p:cNvSpPr>
          <p:nvPr>
            <p:ph type="dt" sz="half" idx="10"/>
          </p:nvPr>
        </p:nvSpPr>
        <p:spPr/>
        <p:txBody>
          <a:bodyPr/>
          <a:lstStyle/>
          <a:p>
            <a:fld id="{C90C7949-752D-44C7-9977-EEB46390A129}" type="datetime1">
              <a:rPr lang="en-US" smtClean="0"/>
              <a:t>7/8/2022</a:t>
            </a:fld>
            <a:endParaRPr lang="en-US"/>
          </a:p>
        </p:txBody>
      </p:sp>
      <p:sp>
        <p:nvSpPr>
          <p:cNvPr id="5" name="Footer Placeholder 4">
            <a:extLst>
              <a:ext uri="{FF2B5EF4-FFF2-40B4-BE49-F238E27FC236}">
                <a16:creationId xmlns:a16="http://schemas.microsoft.com/office/drawing/2014/main" id="{E554173B-6EAA-4ABF-ADD6-44CA700C94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916B58-C208-4A2B-B382-2C79A4FF80D7}"/>
              </a:ext>
            </a:extLst>
          </p:cNvPr>
          <p:cNvSpPr>
            <a:spLocks noGrp="1"/>
          </p:cNvSpPr>
          <p:nvPr>
            <p:ph type="sldNum" sz="quarter" idx="12"/>
          </p:nvPr>
        </p:nvSpPr>
        <p:spPr/>
        <p:txBody>
          <a:bodyPr/>
          <a:lstStyle/>
          <a:p>
            <a:fld id="{E559C70F-627B-48BA-AA4F-A15C535402DD}" type="slidenum">
              <a:rPr lang="en-US" smtClean="0"/>
              <a:t>‹#›</a:t>
            </a:fld>
            <a:endParaRPr lang="en-US"/>
          </a:p>
        </p:txBody>
      </p:sp>
    </p:spTree>
    <p:extLst>
      <p:ext uri="{BB962C8B-B14F-4D97-AF65-F5344CB8AC3E}">
        <p14:creationId xmlns:p14="http://schemas.microsoft.com/office/powerpoint/2010/main" val="3904326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07F427-4D8F-4DCF-B844-82E8F81C1BD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2C8CCEF-FD9D-461D-9C79-35A4D73D181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20E1FB-0CB7-42D5-83E3-EDFF706F9DD4}"/>
              </a:ext>
            </a:extLst>
          </p:cNvPr>
          <p:cNvSpPr>
            <a:spLocks noGrp="1"/>
          </p:cNvSpPr>
          <p:nvPr>
            <p:ph type="dt" sz="half" idx="10"/>
          </p:nvPr>
        </p:nvSpPr>
        <p:spPr/>
        <p:txBody>
          <a:bodyPr/>
          <a:lstStyle/>
          <a:p>
            <a:fld id="{04FDA03D-77AD-4C04-95AD-840CF5FF798F}" type="datetime1">
              <a:rPr lang="en-US" smtClean="0"/>
              <a:t>7/8/2022</a:t>
            </a:fld>
            <a:endParaRPr lang="en-US"/>
          </a:p>
        </p:txBody>
      </p:sp>
      <p:sp>
        <p:nvSpPr>
          <p:cNvPr id="5" name="Footer Placeholder 4">
            <a:extLst>
              <a:ext uri="{FF2B5EF4-FFF2-40B4-BE49-F238E27FC236}">
                <a16:creationId xmlns:a16="http://schemas.microsoft.com/office/drawing/2014/main" id="{0275754E-C6DA-4A73-8A7A-68E95A036A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CEB4EA-14B7-40AA-A648-2F642C00808E}"/>
              </a:ext>
            </a:extLst>
          </p:cNvPr>
          <p:cNvSpPr>
            <a:spLocks noGrp="1"/>
          </p:cNvSpPr>
          <p:nvPr>
            <p:ph type="sldNum" sz="quarter" idx="12"/>
          </p:nvPr>
        </p:nvSpPr>
        <p:spPr/>
        <p:txBody>
          <a:bodyPr/>
          <a:lstStyle/>
          <a:p>
            <a:fld id="{E559C70F-627B-48BA-AA4F-A15C535402DD}" type="slidenum">
              <a:rPr lang="en-US" smtClean="0"/>
              <a:t>‹#›</a:t>
            </a:fld>
            <a:endParaRPr lang="en-US"/>
          </a:p>
        </p:txBody>
      </p:sp>
    </p:spTree>
    <p:extLst>
      <p:ext uri="{BB962C8B-B14F-4D97-AF65-F5344CB8AC3E}">
        <p14:creationId xmlns:p14="http://schemas.microsoft.com/office/powerpoint/2010/main" val="503749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02390-901B-4AF1-8A2F-327D796DCE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2E513C0-DD5E-443B-A49E-BA84AC71D4E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E105E4-F0FC-4BCD-9034-37151E851167}"/>
              </a:ext>
            </a:extLst>
          </p:cNvPr>
          <p:cNvSpPr>
            <a:spLocks noGrp="1"/>
          </p:cNvSpPr>
          <p:nvPr>
            <p:ph type="dt" sz="half" idx="10"/>
          </p:nvPr>
        </p:nvSpPr>
        <p:spPr/>
        <p:txBody>
          <a:bodyPr/>
          <a:lstStyle/>
          <a:p>
            <a:fld id="{A2E407B8-6065-49D0-BFFA-722757FDD232}" type="datetime1">
              <a:rPr lang="en-US" smtClean="0"/>
              <a:t>7/8/2022</a:t>
            </a:fld>
            <a:endParaRPr lang="en-US"/>
          </a:p>
        </p:txBody>
      </p:sp>
      <p:sp>
        <p:nvSpPr>
          <p:cNvPr id="5" name="Footer Placeholder 4">
            <a:extLst>
              <a:ext uri="{FF2B5EF4-FFF2-40B4-BE49-F238E27FC236}">
                <a16:creationId xmlns:a16="http://schemas.microsoft.com/office/drawing/2014/main" id="{886A9912-475C-49A1-91B9-3A35087F8D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BEB301-E20F-4EC8-9EDC-932A24513A84}"/>
              </a:ext>
            </a:extLst>
          </p:cNvPr>
          <p:cNvSpPr>
            <a:spLocks noGrp="1"/>
          </p:cNvSpPr>
          <p:nvPr>
            <p:ph type="sldNum" sz="quarter" idx="12"/>
          </p:nvPr>
        </p:nvSpPr>
        <p:spPr/>
        <p:txBody>
          <a:bodyPr/>
          <a:lstStyle/>
          <a:p>
            <a:fld id="{E559C70F-627B-48BA-AA4F-A15C535402DD}" type="slidenum">
              <a:rPr lang="en-US" smtClean="0"/>
              <a:t>‹#›</a:t>
            </a:fld>
            <a:endParaRPr lang="en-US"/>
          </a:p>
        </p:txBody>
      </p:sp>
    </p:spTree>
    <p:extLst>
      <p:ext uri="{BB962C8B-B14F-4D97-AF65-F5344CB8AC3E}">
        <p14:creationId xmlns:p14="http://schemas.microsoft.com/office/powerpoint/2010/main" val="789562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BC5D05-922D-4F82-84D2-EA27FC8F07B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EBE2DF6-69B4-4078-9816-8F550ECDA7A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944D286-F995-491E-B5D4-70101B4FC20A}"/>
              </a:ext>
            </a:extLst>
          </p:cNvPr>
          <p:cNvSpPr>
            <a:spLocks noGrp="1"/>
          </p:cNvSpPr>
          <p:nvPr>
            <p:ph type="dt" sz="half" idx="10"/>
          </p:nvPr>
        </p:nvSpPr>
        <p:spPr/>
        <p:txBody>
          <a:bodyPr/>
          <a:lstStyle/>
          <a:p>
            <a:fld id="{338C6093-B802-4F6B-A200-1F5BF6CC537A}" type="datetime1">
              <a:rPr lang="en-US" smtClean="0"/>
              <a:t>7/8/2022</a:t>
            </a:fld>
            <a:endParaRPr lang="en-US"/>
          </a:p>
        </p:txBody>
      </p:sp>
      <p:sp>
        <p:nvSpPr>
          <p:cNvPr id="5" name="Footer Placeholder 4">
            <a:extLst>
              <a:ext uri="{FF2B5EF4-FFF2-40B4-BE49-F238E27FC236}">
                <a16:creationId xmlns:a16="http://schemas.microsoft.com/office/drawing/2014/main" id="{2F6F3FE1-76FA-481B-8435-C07BF24042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66CFAD-D081-4039-991C-72698CCEF61E}"/>
              </a:ext>
            </a:extLst>
          </p:cNvPr>
          <p:cNvSpPr>
            <a:spLocks noGrp="1"/>
          </p:cNvSpPr>
          <p:nvPr>
            <p:ph type="sldNum" sz="quarter" idx="12"/>
          </p:nvPr>
        </p:nvSpPr>
        <p:spPr/>
        <p:txBody>
          <a:bodyPr/>
          <a:lstStyle/>
          <a:p>
            <a:fld id="{E559C70F-627B-48BA-AA4F-A15C535402DD}" type="slidenum">
              <a:rPr lang="en-US" smtClean="0"/>
              <a:t>‹#›</a:t>
            </a:fld>
            <a:endParaRPr lang="en-US"/>
          </a:p>
        </p:txBody>
      </p:sp>
    </p:spTree>
    <p:extLst>
      <p:ext uri="{BB962C8B-B14F-4D97-AF65-F5344CB8AC3E}">
        <p14:creationId xmlns:p14="http://schemas.microsoft.com/office/powerpoint/2010/main" val="3073546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C3096-60C4-41CD-BB10-D1F3E76B11D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598ADE-8283-40B1-9538-FC6E811D067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6F15BE9-0BDB-4AB0-A541-1EAE720E9AF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2C49160-006C-412D-99DD-F4EEA606DB00}"/>
              </a:ext>
            </a:extLst>
          </p:cNvPr>
          <p:cNvSpPr>
            <a:spLocks noGrp="1"/>
          </p:cNvSpPr>
          <p:nvPr>
            <p:ph type="dt" sz="half" idx="10"/>
          </p:nvPr>
        </p:nvSpPr>
        <p:spPr/>
        <p:txBody>
          <a:bodyPr/>
          <a:lstStyle/>
          <a:p>
            <a:fld id="{207193C1-876F-4D3B-92E1-E365C6C15C46}" type="datetime1">
              <a:rPr lang="en-US" smtClean="0"/>
              <a:t>7/8/2022</a:t>
            </a:fld>
            <a:endParaRPr lang="en-US"/>
          </a:p>
        </p:txBody>
      </p:sp>
      <p:sp>
        <p:nvSpPr>
          <p:cNvPr id="6" name="Footer Placeholder 5">
            <a:extLst>
              <a:ext uri="{FF2B5EF4-FFF2-40B4-BE49-F238E27FC236}">
                <a16:creationId xmlns:a16="http://schemas.microsoft.com/office/drawing/2014/main" id="{B22FC1A6-CD02-4A92-9BF2-02203BCFE9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2CE054-0F10-4487-9D65-1289D829EA9F}"/>
              </a:ext>
            </a:extLst>
          </p:cNvPr>
          <p:cNvSpPr>
            <a:spLocks noGrp="1"/>
          </p:cNvSpPr>
          <p:nvPr>
            <p:ph type="sldNum" sz="quarter" idx="12"/>
          </p:nvPr>
        </p:nvSpPr>
        <p:spPr/>
        <p:txBody>
          <a:bodyPr/>
          <a:lstStyle/>
          <a:p>
            <a:fld id="{E559C70F-627B-48BA-AA4F-A15C535402DD}" type="slidenum">
              <a:rPr lang="en-US" smtClean="0"/>
              <a:t>‹#›</a:t>
            </a:fld>
            <a:endParaRPr lang="en-US"/>
          </a:p>
        </p:txBody>
      </p:sp>
    </p:spTree>
    <p:extLst>
      <p:ext uri="{BB962C8B-B14F-4D97-AF65-F5344CB8AC3E}">
        <p14:creationId xmlns:p14="http://schemas.microsoft.com/office/powerpoint/2010/main" val="3884382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53853-802D-489C-AC78-B5F23C19930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D2DFDE-81A9-4121-A65B-9EDB8F82B2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C8FD959-8B65-458D-AC29-F317A095A0F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AEFC907-9E90-4D18-942F-3ABD6C4AAA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E6D3C80-41CC-41B5-B302-5AFC5BFD424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BA04ECF-F8F3-4A9B-8035-8F42563AAF85}"/>
              </a:ext>
            </a:extLst>
          </p:cNvPr>
          <p:cNvSpPr>
            <a:spLocks noGrp="1"/>
          </p:cNvSpPr>
          <p:nvPr>
            <p:ph type="dt" sz="half" idx="10"/>
          </p:nvPr>
        </p:nvSpPr>
        <p:spPr/>
        <p:txBody>
          <a:bodyPr/>
          <a:lstStyle/>
          <a:p>
            <a:fld id="{649AF132-6803-4754-83CD-110F9CAE7025}" type="datetime1">
              <a:rPr lang="en-US" smtClean="0"/>
              <a:t>7/8/2022</a:t>
            </a:fld>
            <a:endParaRPr lang="en-US"/>
          </a:p>
        </p:txBody>
      </p:sp>
      <p:sp>
        <p:nvSpPr>
          <p:cNvPr id="8" name="Footer Placeholder 7">
            <a:extLst>
              <a:ext uri="{FF2B5EF4-FFF2-40B4-BE49-F238E27FC236}">
                <a16:creationId xmlns:a16="http://schemas.microsoft.com/office/drawing/2014/main" id="{9F66D728-7428-4EA3-9E1E-9375AA258C6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32259F1-AB7F-48AD-8740-FAE32CBA9983}"/>
              </a:ext>
            </a:extLst>
          </p:cNvPr>
          <p:cNvSpPr>
            <a:spLocks noGrp="1"/>
          </p:cNvSpPr>
          <p:nvPr>
            <p:ph type="sldNum" sz="quarter" idx="12"/>
          </p:nvPr>
        </p:nvSpPr>
        <p:spPr/>
        <p:txBody>
          <a:bodyPr/>
          <a:lstStyle/>
          <a:p>
            <a:fld id="{E559C70F-627B-48BA-AA4F-A15C535402DD}" type="slidenum">
              <a:rPr lang="en-US" smtClean="0"/>
              <a:t>‹#›</a:t>
            </a:fld>
            <a:endParaRPr lang="en-US"/>
          </a:p>
        </p:txBody>
      </p:sp>
    </p:spTree>
    <p:extLst>
      <p:ext uri="{BB962C8B-B14F-4D97-AF65-F5344CB8AC3E}">
        <p14:creationId xmlns:p14="http://schemas.microsoft.com/office/powerpoint/2010/main" val="2623288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15C8E-EE37-42C3-B4BB-4B0C09B82CD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3CADB94-6BC7-4EC6-95FD-4008C9C58E1B}"/>
              </a:ext>
            </a:extLst>
          </p:cNvPr>
          <p:cNvSpPr>
            <a:spLocks noGrp="1"/>
          </p:cNvSpPr>
          <p:nvPr>
            <p:ph type="dt" sz="half" idx="10"/>
          </p:nvPr>
        </p:nvSpPr>
        <p:spPr/>
        <p:txBody>
          <a:bodyPr/>
          <a:lstStyle/>
          <a:p>
            <a:fld id="{7D42649B-8699-48E7-9D7B-0C961170CBF4}" type="datetime1">
              <a:rPr lang="en-US" smtClean="0"/>
              <a:t>7/8/2022</a:t>
            </a:fld>
            <a:endParaRPr lang="en-US"/>
          </a:p>
        </p:txBody>
      </p:sp>
      <p:sp>
        <p:nvSpPr>
          <p:cNvPr id="4" name="Footer Placeholder 3">
            <a:extLst>
              <a:ext uri="{FF2B5EF4-FFF2-40B4-BE49-F238E27FC236}">
                <a16:creationId xmlns:a16="http://schemas.microsoft.com/office/drawing/2014/main" id="{76A66DF7-C5F8-4973-AA08-BB903F1F0A2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007BFC6-AF9E-4E23-9815-D4D0EB7D0F31}"/>
              </a:ext>
            </a:extLst>
          </p:cNvPr>
          <p:cNvSpPr>
            <a:spLocks noGrp="1"/>
          </p:cNvSpPr>
          <p:nvPr>
            <p:ph type="sldNum" sz="quarter" idx="12"/>
          </p:nvPr>
        </p:nvSpPr>
        <p:spPr/>
        <p:txBody>
          <a:bodyPr/>
          <a:lstStyle/>
          <a:p>
            <a:fld id="{E559C70F-627B-48BA-AA4F-A15C535402DD}" type="slidenum">
              <a:rPr lang="en-US" smtClean="0"/>
              <a:t>‹#›</a:t>
            </a:fld>
            <a:endParaRPr lang="en-US"/>
          </a:p>
        </p:txBody>
      </p:sp>
    </p:spTree>
    <p:extLst>
      <p:ext uri="{BB962C8B-B14F-4D97-AF65-F5344CB8AC3E}">
        <p14:creationId xmlns:p14="http://schemas.microsoft.com/office/powerpoint/2010/main" val="2849688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110A54-4653-4294-97AE-0060E8D7FC07}"/>
              </a:ext>
            </a:extLst>
          </p:cNvPr>
          <p:cNvSpPr>
            <a:spLocks noGrp="1"/>
          </p:cNvSpPr>
          <p:nvPr>
            <p:ph type="dt" sz="half" idx="10"/>
          </p:nvPr>
        </p:nvSpPr>
        <p:spPr/>
        <p:txBody>
          <a:bodyPr/>
          <a:lstStyle/>
          <a:p>
            <a:fld id="{FE51FDE5-02AD-4702-8C97-40B3BFFE4F5F}" type="datetime1">
              <a:rPr lang="en-US" smtClean="0"/>
              <a:t>7/8/2022</a:t>
            </a:fld>
            <a:endParaRPr lang="en-US"/>
          </a:p>
        </p:txBody>
      </p:sp>
      <p:sp>
        <p:nvSpPr>
          <p:cNvPr id="3" name="Footer Placeholder 2">
            <a:extLst>
              <a:ext uri="{FF2B5EF4-FFF2-40B4-BE49-F238E27FC236}">
                <a16:creationId xmlns:a16="http://schemas.microsoft.com/office/drawing/2014/main" id="{2A2C6867-8E39-4A32-A6B3-E5B7351A997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7D31E20-9604-4783-8DE1-C01CABD9A8F2}"/>
              </a:ext>
            </a:extLst>
          </p:cNvPr>
          <p:cNvSpPr>
            <a:spLocks noGrp="1"/>
          </p:cNvSpPr>
          <p:nvPr>
            <p:ph type="sldNum" sz="quarter" idx="12"/>
          </p:nvPr>
        </p:nvSpPr>
        <p:spPr/>
        <p:txBody>
          <a:bodyPr/>
          <a:lstStyle/>
          <a:p>
            <a:fld id="{E559C70F-627B-48BA-AA4F-A15C535402DD}" type="slidenum">
              <a:rPr lang="en-US" smtClean="0"/>
              <a:t>‹#›</a:t>
            </a:fld>
            <a:endParaRPr lang="en-US"/>
          </a:p>
        </p:txBody>
      </p:sp>
    </p:spTree>
    <p:extLst>
      <p:ext uri="{BB962C8B-B14F-4D97-AF65-F5344CB8AC3E}">
        <p14:creationId xmlns:p14="http://schemas.microsoft.com/office/powerpoint/2010/main" val="575295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B16E0-8DED-42E2-8DDC-FEEDBDCCAD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1D4433C-DF1C-4AC5-9E09-D8F609AB526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7FAC12F-0FC1-45DA-A18B-5147B59650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0710C0-F9D0-4737-A9E6-C95F581EFF6A}"/>
              </a:ext>
            </a:extLst>
          </p:cNvPr>
          <p:cNvSpPr>
            <a:spLocks noGrp="1"/>
          </p:cNvSpPr>
          <p:nvPr>
            <p:ph type="dt" sz="half" idx="10"/>
          </p:nvPr>
        </p:nvSpPr>
        <p:spPr/>
        <p:txBody>
          <a:bodyPr/>
          <a:lstStyle/>
          <a:p>
            <a:fld id="{C043CED9-76F7-4CEA-A56B-62FA8DDE0828}" type="datetime1">
              <a:rPr lang="en-US" smtClean="0"/>
              <a:t>7/8/2022</a:t>
            </a:fld>
            <a:endParaRPr lang="en-US"/>
          </a:p>
        </p:txBody>
      </p:sp>
      <p:sp>
        <p:nvSpPr>
          <p:cNvPr id="6" name="Footer Placeholder 5">
            <a:extLst>
              <a:ext uri="{FF2B5EF4-FFF2-40B4-BE49-F238E27FC236}">
                <a16:creationId xmlns:a16="http://schemas.microsoft.com/office/drawing/2014/main" id="{2B925BA3-2206-4EE0-B498-A145A9E3A4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31AEC2-6217-416E-8FAE-AB0C29F52E62}"/>
              </a:ext>
            </a:extLst>
          </p:cNvPr>
          <p:cNvSpPr>
            <a:spLocks noGrp="1"/>
          </p:cNvSpPr>
          <p:nvPr>
            <p:ph type="sldNum" sz="quarter" idx="12"/>
          </p:nvPr>
        </p:nvSpPr>
        <p:spPr/>
        <p:txBody>
          <a:bodyPr/>
          <a:lstStyle/>
          <a:p>
            <a:fld id="{E559C70F-627B-48BA-AA4F-A15C535402DD}" type="slidenum">
              <a:rPr lang="en-US" smtClean="0"/>
              <a:t>‹#›</a:t>
            </a:fld>
            <a:endParaRPr lang="en-US"/>
          </a:p>
        </p:txBody>
      </p:sp>
    </p:spTree>
    <p:extLst>
      <p:ext uri="{BB962C8B-B14F-4D97-AF65-F5344CB8AC3E}">
        <p14:creationId xmlns:p14="http://schemas.microsoft.com/office/powerpoint/2010/main" val="3409464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798CF-F4B6-4599-8657-1D31B3EF10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0FCAAFA-0D07-4632-8184-45EC655F66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80DF8BC-CD97-48E8-B4BB-872F26ED23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0FA47D-BDE3-476C-84F7-E4601DFD193E}"/>
              </a:ext>
            </a:extLst>
          </p:cNvPr>
          <p:cNvSpPr>
            <a:spLocks noGrp="1"/>
          </p:cNvSpPr>
          <p:nvPr>
            <p:ph type="dt" sz="half" idx="10"/>
          </p:nvPr>
        </p:nvSpPr>
        <p:spPr/>
        <p:txBody>
          <a:bodyPr/>
          <a:lstStyle/>
          <a:p>
            <a:fld id="{5E0E51A0-6935-465C-9E76-45ED1B47963F}" type="datetime1">
              <a:rPr lang="en-US" smtClean="0"/>
              <a:t>7/8/2022</a:t>
            </a:fld>
            <a:endParaRPr lang="en-US"/>
          </a:p>
        </p:txBody>
      </p:sp>
      <p:sp>
        <p:nvSpPr>
          <p:cNvPr id="6" name="Footer Placeholder 5">
            <a:extLst>
              <a:ext uri="{FF2B5EF4-FFF2-40B4-BE49-F238E27FC236}">
                <a16:creationId xmlns:a16="http://schemas.microsoft.com/office/drawing/2014/main" id="{FD96AFE9-97E1-4C1F-8E44-33193C9366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0DF864-AC4D-4411-A1AB-D2A15CDB346D}"/>
              </a:ext>
            </a:extLst>
          </p:cNvPr>
          <p:cNvSpPr>
            <a:spLocks noGrp="1"/>
          </p:cNvSpPr>
          <p:nvPr>
            <p:ph type="sldNum" sz="quarter" idx="12"/>
          </p:nvPr>
        </p:nvSpPr>
        <p:spPr/>
        <p:txBody>
          <a:bodyPr/>
          <a:lstStyle/>
          <a:p>
            <a:fld id="{E559C70F-627B-48BA-AA4F-A15C535402DD}" type="slidenum">
              <a:rPr lang="en-US" smtClean="0"/>
              <a:t>‹#›</a:t>
            </a:fld>
            <a:endParaRPr lang="en-US"/>
          </a:p>
        </p:txBody>
      </p:sp>
    </p:spTree>
    <p:extLst>
      <p:ext uri="{BB962C8B-B14F-4D97-AF65-F5344CB8AC3E}">
        <p14:creationId xmlns:p14="http://schemas.microsoft.com/office/powerpoint/2010/main" val="3607980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289191-C627-467B-B75C-8E2265096D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07F499D-4A71-49FD-A3DF-DD74785FA0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6FF608-4906-462D-832E-170F569227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899FD4-3757-4C64-BE11-206A5CE2D947}" type="datetime1">
              <a:rPr lang="en-US" smtClean="0"/>
              <a:t>7/8/2022</a:t>
            </a:fld>
            <a:endParaRPr lang="en-US"/>
          </a:p>
        </p:txBody>
      </p:sp>
      <p:sp>
        <p:nvSpPr>
          <p:cNvPr id="5" name="Footer Placeholder 4">
            <a:extLst>
              <a:ext uri="{FF2B5EF4-FFF2-40B4-BE49-F238E27FC236}">
                <a16:creationId xmlns:a16="http://schemas.microsoft.com/office/drawing/2014/main" id="{C832A969-2B8F-4A1E-AD23-3F440330753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F01CE68-D629-4C25-AD9E-328994C738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59C70F-627B-48BA-AA4F-A15C535402DD}" type="slidenum">
              <a:rPr lang="en-US" smtClean="0"/>
              <a:t>‹#›</a:t>
            </a:fld>
            <a:endParaRPr lang="en-US"/>
          </a:p>
        </p:txBody>
      </p:sp>
    </p:spTree>
    <p:extLst>
      <p:ext uri="{BB962C8B-B14F-4D97-AF65-F5344CB8AC3E}">
        <p14:creationId xmlns:p14="http://schemas.microsoft.com/office/powerpoint/2010/main" val="38181892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pbfl.org/ARP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13F60-37A0-434D-B993-45CB80CF2C06}"/>
              </a:ext>
            </a:extLst>
          </p:cNvPr>
          <p:cNvSpPr>
            <a:spLocks noGrp="1"/>
          </p:cNvSpPr>
          <p:nvPr>
            <p:ph type="ctrTitle"/>
          </p:nvPr>
        </p:nvSpPr>
        <p:spPr/>
        <p:txBody>
          <a:bodyPr>
            <a:normAutofit fontScale="90000"/>
          </a:bodyPr>
          <a:lstStyle/>
          <a:p>
            <a:r>
              <a:rPr lang="en-US" sz="5000" b="1" dirty="0"/>
              <a:t>TECHNICAL ASSISTANCE WORKSHOP</a:t>
            </a:r>
            <a:br>
              <a:rPr lang="en-US" sz="5000" b="1" dirty="0"/>
            </a:br>
            <a:r>
              <a:rPr lang="en-US" sz="5000" dirty="0"/>
              <a:t>American Rescue Plan Act (ARPA)</a:t>
            </a:r>
            <a:br>
              <a:rPr lang="en-US" sz="5000" dirty="0"/>
            </a:br>
            <a:r>
              <a:rPr lang="en-US" sz="5000" dirty="0"/>
              <a:t>Request for Applications (RFP)</a:t>
            </a:r>
          </a:p>
        </p:txBody>
      </p:sp>
      <p:sp>
        <p:nvSpPr>
          <p:cNvPr id="3" name="Subtitle 2">
            <a:extLst>
              <a:ext uri="{FF2B5EF4-FFF2-40B4-BE49-F238E27FC236}">
                <a16:creationId xmlns:a16="http://schemas.microsoft.com/office/drawing/2014/main" id="{367ACE06-9ED3-42D2-BEBF-B6A4F05CF82E}"/>
              </a:ext>
            </a:extLst>
          </p:cNvPr>
          <p:cNvSpPr>
            <a:spLocks noGrp="1"/>
          </p:cNvSpPr>
          <p:nvPr>
            <p:ph type="subTitle" idx="1"/>
          </p:nvPr>
        </p:nvSpPr>
        <p:spPr/>
        <p:txBody>
          <a:bodyPr/>
          <a:lstStyle/>
          <a:p>
            <a:r>
              <a:rPr lang="en-US" dirty="0"/>
              <a:t>July 11, 2022</a:t>
            </a:r>
          </a:p>
        </p:txBody>
      </p:sp>
      <p:pic>
        <p:nvPicPr>
          <p:cNvPr id="4" name="Picture 3" descr="The City of Palm Bay Florida logo">
            <a:extLst>
              <a:ext uri="{FF2B5EF4-FFF2-40B4-BE49-F238E27FC236}">
                <a16:creationId xmlns:a16="http://schemas.microsoft.com/office/drawing/2014/main" id="{84292942-FF4D-4F2C-96DE-2831ED953C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66639" y="4379258"/>
            <a:ext cx="1445343" cy="878542"/>
          </a:xfrm>
          <a:prstGeom prst="rect">
            <a:avLst/>
          </a:prstGeom>
        </p:spPr>
      </p:pic>
    </p:spTree>
    <p:extLst>
      <p:ext uri="{BB962C8B-B14F-4D97-AF65-F5344CB8AC3E}">
        <p14:creationId xmlns:p14="http://schemas.microsoft.com/office/powerpoint/2010/main" val="37388903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60043-B0EC-4FDD-AA8D-74F15183DF68}"/>
              </a:ext>
            </a:extLst>
          </p:cNvPr>
          <p:cNvSpPr>
            <a:spLocks noGrp="1"/>
          </p:cNvSpPr>
          <p:nvPr>
            <p:ph type="title"/>
          </p:nvPr>
        </p:nvSpPr>
        <p:spPr/>
        <p:txBody>
          <a:bodyPr>
            <a:normAutofit/>
          </a:bodyPr>
          <a:lstStyle/>
          <a:p>
            <a:r>
              <a:rPr lang="en-US" sz="4000" dirty="0">
                <a:latin typeface="+mn-lt"/>
                <a:ea typeface="Verdana" panose="020B0604030504040204" pitchFamily="34" charset="0"/>
              </a:rPr>
              <a:t>Important Definitions</a:t>
            </a:r>
            <a:endParaRPr lang="en-US" sz="1100" dirty="0">
              <a:latin typeface="+mn-lt"/>
            </a:endParaRPr>
          </a:p>
        </p:txBody>
      </p:sp>
      <p:sp>
        <p:nvSpPr>
          <p:cNvPr id="3" name="Content Placeholder 2">
            <a:extLst>
              <a:ext uri="{FF2B5EF4-FFF2-40B4-BE49-F238E27FC236}">
                <a16:creationId xmlns:a16="http://schemas.microsoft.com/office/drawing/2014/main" id="{2D82F8BD-5115-4262-B14A-36162F11B571}"/>
              </a:ext>
            </a:extLst>
          </p:cNvPr>
          <p:cNvSpPr>
            <a:spLocks noGrp="1"/>
          </p:cNvSpPr>
          <p:nvPr>
            <p:ph idx="1"/>
          </p:nvPr>
        </p:nvSpPr>
        <p:spPr/>
        <p:txBody>
          <a:bodyPr>
            <a:normAutofit fontScale="92500" lnSpcReduction="10000"/>
          </a:bodyPr>
          <a:lstStyle/>
          <a:p>
            <a:r>
              <a:rPr lang="en-US" dirty="0"/>
              <a:t>Recipient – The City was the recipient of ARPA funds.</a:t>
            </a:r>
          </a:p>
          <a:p>
            <a:r>
              <a:rPr lang="en-US" dirty="0"/>
              <a:t>Subrecipient – Awardees of ARPA funds as authorized by City Council.</a:t>
            </a:r>
          </a:p>
          <a:p>
            <a:r>
              <a:rPr lang="en-US" dirty="0"/>
              <a:t>Beneficiaries of funds – The individual or class receiving assistance through the use of ARPA funds.</a:t>
            </a:r>
          </a:p>
          <a:p>
            <a:pPr marL="0" indent="0">
              <a:buNone/>
            </a:pPr>
            <a:r>
              <a:rPr lang="en-US" dirty="0"/>
              <a:t>When a recipient provides funds to another entity to carry out eligible uses of funds and serve beneficiaries the entity becomes a subrecipient. </a:t>
            </a:r>
          </a:p>
          <a:p>
            <a:pPr marL="0" indent="0">
              <a:buNone/>
            </a:pPr>
            <a:r>
              <a:rPr lang="en-US" dirty="0"/>
              <a:t>For example, a recipient may grant funds to a nonprofit organization to provide food assistance (an eligible use) to low-income households (the beneficiaries). Recipients only need to assess whether the beneficiaries experienced a negative economic impact and whether the eligible use responds to that impact, consistent with the two-part framework.</a:t>
            </a:r>
          </a:p>
        </p:txBody>
      </p:sp>
      <p:sp>
        <p:nvSpPr>
          <p:cNvPr id="4" name="Slide Number Placeholder 3">
            <a:extLst>
              <a:ext uri="{FF2B5EF4-FFF2-40B4-BE49-F238E27FC236}">
                <a16:creationId xmlns:a16="http://schemas.microsoft.com/office/drawing/2014/main" id="{A7DF073A-1220-41C6-9553-F60C5B97E658}"/>
              </a:ext>
            </a:extLst>
          </p:cNvPr>
          <p:cNvSpPr>
            <a:spLocks noGrp="1"/>
          </p:cNvSpPr>
          <p:nvPr>
            <p:ph type="sldNum" sz="quarter" idx="12"/>
          </p:nvPr>
        </p:nvSpPr>
        <p:spPr/>
        <p:txBody>
          <a:bodyPr/>
          <a:lstStyle/>
          <a:p>
            <a:fld id="{E559C70F-627B-48BA-AA4F-A15C535402DD}" type="slidenum">
              <a:rPr lang="en-US" smtClean="0"/>
              <a:t>10</a:t>
            </a:fld>
            <a:endParaRPr lang="en-US"/>
          </a:p>
        </p:txBody>
      </p:sp>
      <p:pic>
        <p:nvPicPr>
          <p:cNvPr id="6" name="Picture 5" descr="The City of Palm Bay Florida logo">
            <a:extLst>
              <a:ext uri="{FF2B5EF4-FFF2-40B4-BE49-F238E27FC236}">
                <a16:creationId xmlns:a16="http://schemas.microsoft.com/office/drawing/2014/main" id="{D9DCE0F8-2E0A-470E-AC18-CAD69043BA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3328" y="5979458"/>
            <a:ext cx="1445343" cy="878542"/>
          </a:xfrm>
          <a:prstGeom prst="rect">
            <a:avLst/>
          </a:prstGeom>
        </p:spPr>
      </p:pic>
    </p:spTree>
    <p:extLst>
      <p:ext uri="{BB962C8B-B14F-4D97-AF65-F5344CB8AC3E}">
        <p14:creationId xmlns:p14="http://schemas.microsoft.com/office/powerpoint/2010/main" val="3673980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60043-B0EC-4FDD-AA8D-74F15183DF68}"/>
              </a:ext>
            </a:extLst>
          </p:cNvPr>
          <p:cNvSpPr>
            <a:spLocks noGrp="1"/>
          </p:cNvSpPr>
          <p:nvPr>
            <p:ph type="title"/>
          </p:nvPr>
        </p:nvSpPr>
        <p:spPr/>
        <p:txBody>
          <a:bodyPr>
            <a:normAutofit/>
          </a:bodyPr>
          <a:lstStyle/>
          <a:p>
            <a:r>
              <a:rPr lang="en-US" sz="4000" dirty="0">
                <a:latin typeface="+mn-lt"/>
                <a:ea typeface="Verdana" panose="020B0604030504040204" pitchFamily="34" charset="0"/>
              </a:rPr>
              <a:t>Eligible Beneficiaries</a:t>
            </a:r>
            <a:endParaRPr lang="en-US" sz="1100" dirty="0">
              <a:latin typeface="+mn-lt"/>
            </a:endParaRPr>
          </a:p>
        </p:txBody>
      </p:sp>
      <p:sp>
        <p:nvSpPr>
          <p:cNvPr id="3" name="Content Placeholder 2">
            <a:extLst>
              <a:ext uri="{FF2B5EF4-FFF2-40B4-BE49-F238E27FC236}">
                <a16:creationId xmlns:a16="http://schemas.microsoft.com/office/drawing/2014/main" id="{2D82F8BD-5115-4262-B14A-36162F11B571}"/>
              </a:ext>
            </a:extLst>
          </p:cNvPr>
          <p:cNvSpPr>
            <a:spLocks noGrp="1"/>
          </p:cNvSpPr>
          <p:nvPr>
            <p:ph idx="1"/>
          </p:nvPr>
        </p:nvSpPr>
        <p:spPr/>
        <p:txBody>
          <a:bodyPr>
            <a:normAutofit fontScale="92500" lnSpcReduction="20000"/>
          </a:bodyPr>
          <a:lstStyle/>
          <a:p>
            <a:r>
              <a:rPr lang="en-US" sz="2800" dirty="0">
                <a:solidFill>
                  <a:srgbClr val="000000"/>
                </a:solidFill>
              </a:rPr>
              <a:t>Impacted Classes – In the Final Rule, Treasury refers to households, communities, small businesses, nonprofits, and industries that experienced public health or negative impacts of the pandemic as “impacted.”</a:t>
            </a:r>
          </a:p>
          <a:p>
            <a:r>
              <a:rPr lang="en-US" dirty="0">
                <a:solidFill>
                  <a:srgbClr val="000000"/>
                </a:solidFill>
              </a:rPr>
              <a:t>Disproportionately Impacted – The Final Rule recognized that pre-existing health, economic, and social disparities contributed to disproportionate pandemic impacts in certain communities.</a:t>
            </a:r>
          </a:p>
          <a:p>
            <a:r>
              <a:rPr lang="en-US" dirty="0">
                <a:solidFill>
                  <a:srgbClr val="000000"/>
                </a:solidFill>
              </a:rPr>
              <a:t>Presumed Eligible – Populations presumed eligible include </a:t>
            </a:r>
            <a:r>
              <a:rPr lang="en-US" dirty="0"/>
              <a:t>households or populations that experienced unemployment, increased food or housing insecurity, or is low- or moderate-income (LMI)* as a result of the pandemic.</a:t>
            </a:r>
          </a:p>
          <a:p>
            <a:r>
              <a:rPr lang="en-US" dirty="0">
                <a:solidFill>
                  <a:srgbClr val="000000"/>
                </a:solidFill>
              </a:rPr>
              <a:t>Categorically Eligible – Households which qualify for or are receiving assistance such as TANF, Section 8, WIC, HOME, SSI, Pell Grants</a:t>
            </a:r>
          </a:p>
          <a:p>
            <a:pPr marL="0" indent="0">
              <a:buNone/>
            </a:pPr>
            <a:r>
              <a:rPr lang="en-US" sz="1500" i="1" dirty="0"/>
              <a:t>*LMI is based on the most recently published Federal Poverty Guidelines by the Department of Housing and Urban Development (HUD)</a:t>
            </a:r>
            <a:endParaRPr lang="en-US" sz="1500" b="0" i="1" u="none" strike="noStrike" baseline="0" dirty="0">
              <a:solidFill>
                <a:srgbClr val="000000"/>
              </a:solidFill>
            </a:endParaRPr>
          </a:p>
          <a:p>
            <a:pPr marL="0" indent="0">
              <a:buNone/>
            </a:pPr>
            <a:endParaRPr lang="en-US" sz="1500" b="0" i="1" u="none" strike="noStrike" baseline="0" dirty="0">
              <a:solidFill>
                <a:srgbClr val="000000"/>
              </a:solidFill>
            </a:endParaRPr>
          </a:p>
        </p:txBody>
      </p:sp>
      <p:sp>
        <p:nvSpPr>
          <p:cNvPr id="4" name="Slide Number Placeholder 3">
            <a:extLst>
              <a:ext uri="{FF2B5EF4-FFF2-40B4-BE49-F238E27FC236}">
                <a16:creationId xmlns:a16="http://schemas.microsoft.com/office/drawing/2014/main" id="{A7DF073A-1220-41C6-9553-F60C5B97E658}"/>
              </a:ext>
            </a:extLst>
          </p:cNvPr>
          <p:cNvSpPr>
            <a:spLocks noGrp="1"/>
          </p:cNvSpPr>
          <p:nvPr>
            <p:ph type="sldNum" sz="quarter" idx="12"/>
          </p:nvPr>
        </p:nvSpPr>
        <p:spPr/>
        <p:txBody>
          <a:bodyPr/>
          <a:lstStyle/>
          <a:p>
            <a:fld id="{E559C70F-627B-48BA-AA4F-A15C535402DD}" type="slidenum">
              <a:rPr lang="en-US" smtClean="0"/>
              <a:t>11</a:t>
            </a:fld>
            <a:endParaRPr lang="en-US"/>
          </a:p>
        </p:txBody>
      </p:sp>
      <p:pic>
        <p:nvPicPr>
          <p:cNvPr id="6" name="Picture 5" descr="The City of Palm Bay Florida logo">
            <a:extLst>
              <a:ext uri="{FF2B5EF4-FFF2-40B4-BE49-F238E27FC236}">
                <a16:creationId xmlns:a16="http://schemas.microsoft.com/office/drawing/2014/main" id="{D9DCE0F8-2E0A-470E-AC18-CAD69043BA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3328" y="5979458"/>
            <a:ext cx="1445343" cy="878542"/>
          </a:xfrm>
          <a:prstGeom prst="rect">
            <a:avLst/>
          </a:prstGeom>
        </p:spPr>
      </p:pic>
    </p:spTree>
    <p:extLst>
      <p:ext uri="{BB962C8B-B14F-4D97-AF65-F5344CB8AC3E}">
        <p14:creationId xmlns:p14="http://schemas.microsoft.com/office/powerpoint/2010/main" val="6845047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7DF073A-1220-41C6-9553-F60C5B97E658}"/>
              </a:ext>
            </a:extLst>
          </p:cNvPr>
          <p:cNvSpPr>
            <a:spLocks noGrp="1"/>
          </p:cNvSpPr>
          <p:nvPr>
            <p:ph type="sldNum" sz="quarter" idx="12"/>
          </p:nvPr>
        </p:nvSpPr>
        <p:spPr/>
        <p:txBody>
          <a:bodyPr/>
          <a:lstStyle/>
          <a:p>
            <a:fld id="{E559C70F-627B-48BA-AA4F-A15C535402DD}" type="slidenum">
              <a:rPr lang="en-US" smtClean="0"/>
              <a:t>12</a:t>
            </a:fld>
            <a:endParaRPr lang="en-US"/>
          </a:p>
        </p:txBody>
      </p:sp>
      <p:pic>
        <p:nvPicPr>
          <p:cNvPr id="6" name="Picture 5" descr="The City of Palm Bay Florida logo">
            <a:extLst>
              <a:ext uri="{FF2B5EF4-FFF2-40B4-BE49-F238E27FC236}">
                <a16:creationId xmlns:a16="http://schemas.microsoft.com/office/drawing/2014/main" id="{D9DCE0F8-2E0A-470E-AC18-CAD69043BA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3328" y="5979458"/>
            <a:ext cx="1445343" cy="878542"/>
          </a:xfrm>
          <a:prstGeom prst="rect">
            <a:avLst/>
          </a:prstGeom>
        </p:spPr>
      </p:pic>
      <p:pic>
        <p:nvPicPr>
          <p:cNvPr id="11" name="Picture 10">
            <a:extLst>
              <a:ext uri="{FF2B5EF4-FFF2-40B4-BE49-F238E27FC236}">
                <a16:creationId xmlns:a16="http://schemas.microsoft.com/office/drawing/2014/main" id="{F0B61B52-B7FD-EBE0-071B-33EF5351C78B}"/>
              </a:ext>
            </a:extLst>
          </p:cNvPr>
          <p:cNvPicPr>
            <a:picLocks noChangeAspect="1"/>
          </p:cNvPicPr>
          <p:nvPr/>
        </p:nvPicPr>
        <p:blipFill>
          <a:blip r:embed="rId3"/>
          <a:stretch>
            <a:fillRect/>
          </a:stretch>
        </p:blipFill>
        <p:spPr>
          <a:xfrm>
            <a:off x="488353" y="0"/>
            <a:ext cx="11215293" cy="6858000"/>
          </a:xfrm>
          <a:prstGeom prst="rect">
            <a:avLst/>
          </a:prstGeom>
        </p:spPr>
      </p:pic>
    </p:spTree>
    <p:extLst>
      <p:ext uri="{BB962C8B-B14F-4D97-AF65-F5344CB8AC3E}">
        <p14:creationId xmlns:p14="http://schemas.microsoft.com/office/powerpoint/2010/main" val="3205648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60043-B0EC-4FDD-AA8D-74F15183DF68}"/>
              </a:ext>
            </a:extLst>
          </p:cNvPr>
          <p:cNvSpPr>
            <a:spLocks noGrp="1"/>
          </p:cNvSpPr>
          <p:nvPr>
            <p:ph type="title"/>
          </p:nvPr>
        </p:nvSpPr>
        <p:spPr/>
        <p:txBody>
          <a:bodyPr>
            <a:normAutofit/>
          </a:bodyPr>
          <a:lstStyle/>
          <a:p>
            <a:r>
              <a:rPr lang="en-US" sz="4000" dirty="0">
                <a:latin typeface="+mn-lt"/>
                <a:ea typeface="Verdana" panose="020B0604030504040204" pitchFamily="34" charset="0"/>
              </a:rPr>
              <a:t>ARPA Eligibility Compliance</a:t>
            </a:r>
            <a:endParaRPr lang="en-US" sz="1100" dirty="0">
              <a:latin typeface="+mn-lt"/>
            </a:endParaRPr>
          </a:p>
        </p:txBody>
      </p:sp>
      <p:sp>
        <p:nvSpPr>
          <p:cNvPr id="3" name="Content Placeholder 2">
            <a:extLst>
              <a:ext uri="{FF2B5EF4-FFF2-40B4-BE49-F238E27FC236}">
                <a16:creationId xmlns:a16="http://schemas.microsoft.com/office/drawing/2014/main" id="{2D82F8BD-5115-4262-B14A-36162F11B571}"/>
              </a:ext>
            </a:extLst>
          </p:cNvPr>
          <p:cNvSpPr>
            <a:spLocks noGrp="1"/>
          </p:cNvSpPr>
          <p:nvPr>
            <p:ph idx="1"/>
          </p:nvPr>
        </p:nvSpPr>
        <p:spPr/>
        <p:txBody>
          <a:bodyPr>
            <a:normAutofit/>
          </a:bodyPr>
          <a:lstStyle/>
          <a:p>
            <a:r>
              <a:rPr lang="en-US" dirty="0"/>
              <a:t>Uses of funds must be reasonably </a:t>
            </a:r>
            <a:r>
              <a:rPr lang="en-US" u="sng" dirty="0"/>
              <a:t>designed</a:t>
            </a:r>
            <a:r>
              <a:rPr lang="en-US" dirty="0"/>
              <a:t> to benefit the individual or class that experienced the public health impact or harm. </a:t>
            </a:r>
          </a:p>
          <a:p>
            <a:r>
              <a:rPr lang="en-US" dirty="0"/>
              <a:t>Uses of funds should be </a:t>
            </a:r>
            <a:r>
              <a:rPr lang="en-US" u="sng" dirty="0"/>
              <a:t>assessed</a:t>
            </a:r>
            <a:r>
              <a:rPr lang="en-US" dirty="0"/>
              <a:t> based on their responsiveness to their intended beneficiaries and the ability of the response to address the impact or harm experienced by those beneficiaries.</a:t>
            </a:r>
          </a:p>
          <a:p>
            <a:r>
              <a:rPr lang="en-US" dirty="0"/>
              <a:t>Uses of funds must be </a:t>
            </a:r>
            <a:r>
              <a:rPr lang="en-US" u="sng" dirty="0"/>
              <a:t>related and reasonably proportional </a:t>
            </a:r>
            <a:r>
              <a:rPr lang="en-US" dirty="0"/>
              <a:t>to the extent and type of public health impact or harm experienced. </a:t>
            </a:r>
          </a:p>
          <a:p>
            <a:r>
              <a:rPr lang="en-US" dirty="0"/>
              <a:t>Recipients may also consider the efficacy, cost, cost-effectiveness, and time to delivery of the response.</a:t>
            </a:r>
          </a:p>
        </p:txBody>
      </p:sp>
      <p:sp>
        <p:nvSpPr>
          <p:cNvPr id="4" name="Slide Number Placeholder 3">
            <a:extLst>
              <a:ext uri="{FF2B5EF4-FFF2-40B4-BE49-F238E27FC236}">
                <a16:creationId xmlns:a16="http://schemas.microsoft.com/office/drawing/2014/main" id="{A7DF073A-1220-41C6-9553-F60C5B97E658}"/>
              </a:ext>
            </a:extLst>
          </p:cNvPr>
          <p:cNvSpPr>
            <a:spLocks noGrp="1"/>
          </p:cNvSpPr>
          <p:nvPr>
            <p:ph type="sldNum" sz="quarter" idx="12"/>
          </p:nvPr>
        </p:nvSpPr>
        <p:spPr/>
        <p:txBody>
          <a:bodyPr/>
          <a:lstStyle/>
          <a:p>
            <a:fld id="{E559C70F-627B-48BA-AA4F-A15C535402DD}" type="slidenum">
              <a:rPr lang="en-US" smtClean="0"/>
              <a:t>13</a:t>
            </a:fld>
            <a:endParaRPr lang="en-US"/>
          </a:p>
        </p:txBody>
      </p:sp>
      <p:pic>
        <p:nvPicPr>
          <p:cNvPr id="6" name="Picture 5" descr="The City of Palm Bay Florida logo">
            <a:extLst>
              <a:ext uri="{FF2B5EF4-FFF2-40B4-BE49-F238E27FC236}">
                <a16:creationId xmlns:a16="http://schemas.microsoft.com/office/drawing/2014/main" id="{D9DCE0F8-2E0A-470E-AC18-CAD69043BA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3328" y="5979458"/>
            <a:ext cx="1445343" cy="878542"/>
          </a:xfrm>
          <a:prstGeom prst="rect">
            <a:avLst/>
          </a:prstGeom>
        </p:spPr>
      </p:pic>
    </p:spTree>
    <p:extLst>
      <p:ext uri="{BB962C8B-B14F-4D97-AF65-F5344CB8AC3E}">
        <p14:creationId xmlns:p14="http://schemas.microsoft.com/office/powerpoint/2010/main" val="11653540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60043-B0EC-4FDD-AA8D-74F15183DF68}"/>
              </a:ext>
            </a:extLst>
          </p:cNvPr>
          <p:cNvSpPr>
            <a:spLocks noGrp="1"/>
          </p:cNvSpPr>
          <p:nvPr>
            <p:ph type="title"/>
          </p:nvPr>
        </p:nvSpPr>
        <p:spPr/>
        <p:txBody>
          <a:bodyPr>
            <a:normAutofit/>
          </a:bodyPr>
          <a:lstStyle/>
          <a:p>
            <a:r>
              <a:rPr lang="en-US" sz="4000" dirty="0">
                <a:latin typeface="+mn-lt"/>
                <a:ea typeface="Verdana" panose="020B0604030504040204" pitchFamily="34" charset="0"/>
              </a:rPr>
              <a:t>Eligible Programs &amp; Services</a:t>
            </a:r>
            <a:endParaRPr lang="en-US" sz="1100" dirty="0">
              <a:latin typeface="+mn-lt"/>
            </a:endParaRPr>
          </a:p>
        </p:txBody>
      </p:sp>
      <p:sp>
        <p:nvSpPr>
          <p:cNvPr id="3" name="Content Placeholder 2">
            <a:extLst>
              <a:ext uri="{FF2B5EF4-FFF2-40B4-BE49-F238E27FC236}">
                <a16:creationId xmlns:a16="http://schemas.microsoft.com/office/drawing/2014/main" id="{2D82F8BD-5115-4262-B14A-36162F11B571}"/>
              </a:ext>
            </a:extLst>
          </p:cNvPr>
          <p:cNvSpPr>
            <a:spLocks noGrp="1"/>
          </p:cNvSpPr>
          <p:nvPr>
            <p:ph idx="1"/>
          </p:nvPr>
        </p:nvSpPr>
        <p:spPr/>
        <p:txBody>
          <a:bodyPr>
            <a:normAutofit fontScale="32500" lnSpcReduction="20000"/>
          </a:bodyPr>
          <a:lstStyle/>
          <a:p>
            <a:pPr marL="0" marR="0" indent="0">
              <a:lnSpc>
                <a:spcPct val="107000"/>
              </a:lnSpc>
              <a:spcBef>
                <a:spcPts val="0"/>
              </a:spcBef>
              <a:spcAft>
                <a:spcPts val="800"/>
              </a:spcAft>
              <a:buNone/>
            </a:pPr>
            <a:r>
              <a:rPr lang="en-US" sz="4300" dirty="0"/>
              <a:t>Programs or services that address housing insecurity, lack of affordable housing, or homelessness are eligible. Treasury has determined that supportive housing or other programs or services to improve access to stable, affordable housing among individuals who are homeless, and the development of affordable housing to increase supply of affordable and high-quality living units are responsive to the needs of impacted populations, not only disproportionately impacted populations, and promote long-term housing security. </a:t>
            </a:r>
          </a:p>
          <a:p>
            <a:pPr>
              <a:lnSpc>
                <a:spcPct val="107000"/>
              </a:lnSpc>
              <a:spcBef>
                <a:spcPts val="0"/>
              </a:spcBef>
              <a:spcAft>
                <a:spcPts val="800"/>
              </a:spcAft>
            </a:pPr>
            <a:r>
              <a:rPr lang="en-US" sz="4300" dirty="0"/>
              <a:t>Public Services such as food assistance; services for prevention, treatment, recovery, and harm reduction for mental health, substance use, and other behavioral health challenges caused or exacerbated by the public health emergency. </a:t>
            </a:r>
          </a:p>
          <a:p>
            <a:pPr>
              <a:lnSpc>
                <a:spcPct val="107000"/>
              </a:lnSpc>
              <a:spcBef>
                <a:spcPts val="0"/>
              </a:spcBef>
              <a:spcAft>
                <a:spcPts val="800"/>
              </a:spcAft>
            </a:pPr>
            <a:r>
              <a:rPr lang="en-US" sz="4300" dirty="0"/>
              <a:t>Emergency housing assistance such as rent, mortgage, or utility assistance and counseling and legal aid to prevent eviction or homelessness. Rental arrears, utility costs or arrears, reasonable accrued late fees, mortgage payment assistance, financial assistance to allow a homeowner to reinstate a mortgage or to pay other housing-related costs related to a period of forbearance, delinquency, or default, mortgage principal reduction, facilitating mortgage interest rate reductions, counseling to prevent foreclosure or displacement, relocation expenses following eviction or foreclosure (e.g., rental security deposits, application or screening fees) assistance to households for delinquent property taxes to prevent tax foreclosures on homes.</a:t>
            </a:r>
          </a:p>
          <a:p>
            <a:pPr>
              <a:lnSpc>
                <a:spcPct val="107000"/>
              </a:lnSpc>
              <a:spcBef>
                <a:spcPts val="0"/>
              </a:spcBef>
              <a:spcAft>
                <a:spcPts val="800"/>
              </a:spcAft>
            </a:pPr>
            <a:r>
              <a:rPr lang="en-US" sz="4300" dirty="0"/>
              <a:t>Housing stability services that enable eligible households to maintain or obtain housing, such as housing counseling, fair housing counseling, case management related to housing stability, outreach to households at risk of eviction or promotion of housing support programs, housing related services for survivors of domestic abuse or human trafficking, and specialized services for individuals with disabilities or seniors that support their ability to access or maintain housing, as well as legal aid such as legal services or attorney’s fees related to eviction proceedings and maintaining housing stability, court-based eviction prevention or eviction diversion programs, and other legal services that help households maintain or obtain housing.</a:t>
            </a:r>
          </a:p>
          <a:p>
            <a:pPr>
              <a:lnSpc>
                <a:spcPct val="107000"/>
              </a:lnSpc>
              <a:spcBef>
                <a:spcPts val="0"/>
              </a:spcBef>
              <a:spcAft>
                <a:spcPts val="800"/>
              </a:spcAft>
            </a:pPr>
            <a:r>
              <a:rPr lang="en-US" sz="4300" dirty="0"/>
              <a:t>Emergency assistance for individuals experiencing homelessness, either individual-level assistance (e.g., rapid rehousing services) or assistance for groups of individuals (e.g., master leases of hotels, motels, or similar facilities to expand available shelter).</a:t>
            </a:r>
          </a:p>
        </p:txBody>
      </p:sp>
      <p:sp>
        <p:nvSpPr>
          <p:cNvPr id="4" name="Slide Number Placeholder 3">
            <a:extLst>
              <a:ext uri="{FF2B5EF4-FFF2-40B4-BE49-F238E27FC236}">
                <a16:creationId xmlns:a16="http://schemas.microsoft.com/office/drawing/2014/main" id="{A7DF073A-1220-41C6-9553-F60C5B97E658}"/>
              </a:ext>
            </a:extLst>
          </p:cNvPr>
          <p:cNvSpPr>
            <a:spLocks noGrp="1"/>
          </p:cNvSpPr>
          <p:nvPr>
            <p:ph type="sldNum" sz="quarter" idx="12"/>
          </p:nvPr>
        </p:nvSpPr>
        <p:spPr/>
        <p:txBody>
          <a:bodyPr/>
          <a:lstStyle/>
          <a:p>
            <a:fld id="{E559C70F-627B-48BA-AA4F-A15C535402DD}" type="slidenum">
              <a:rPr lang="en-US" smtClean="0"/>
              <a:t>14</a:t>
            </a:fld>
            <a:endParaRPr lang="en-US"/>
          </a:p>
        </p:txBody>
      </p:sp>
      <p:pic>
        <p:nvPicPr>
          <p:cNvPr id="6" name="Picture 5" descr="The City of Palm Bay Florida logo">
            <a:extLst>
              <a:ext uri="{FF2B5EF4-FFF2-40B4-BE49-F238E27FC236}">
                <a16:creationId xmlns:a16="http://schemas.microsoft.com/office/drawing/2014/main" id="{D9DCE0F8-2E0A-470E-AC18-CAD69043BA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3328" y="5979458"/>
            <a:ext cx="1445343" cy="878542"/>
          </a:xfrm>
          <a:prstGeom prst="rect">
            <a:avLst/>
          </a:prstGeom>
        </p:spPr>
      </p:pic>
    </p:spTree>
    <p:extLst>
      <p:ext uri="{BB962C8B-B14F-4D97-AF65-F5344CB8AC3E}">
        <p14:creationId xmlns:p14="http://schemas.microsoft.com/office/powerpoint/2010/main" val="8911559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60043-B0EC-4FDD-AA8D-74F15183DF68}"/>
              </a:ext>
            </a:extLst>
          </p:cNvPr>
          <p:cNvSpPr>
            <a:spLocks noGrp="1"/>
          </p:cNvSpPr>
          <p:nvPr>
            <p:ph type="title"/>
          </p:nvPr>
        </p:nvSpPr>
        <p:spPr/>
        <p:txBody>
          <a:bodyPr>
            <a:normAutofit/>
          </a:bodyPr>
          <a:lstStyle/>
          <a:p>
            <a:r>
              <a:rPr lang="en-US" sz="4000" dirty="0">
                <a:latin typeface="+mn-lt"/>
                <a:ea typeface="Verdana" panose="020B0604030504040204" pitchFamily="34" charset="0"/>
              </a:rPr>
              <a:t>Eligible Programs &amp; Services continued…</a:t>
            </a:r>
            <a:endParaRPr lang="en-US" sz="1100" dirty="0">
              <a:latin typeface="+mn-lt"/>
            </a:endParaRPr>
          </a:p>
        </p:txBody>
      </p:sp>
      <p:sp>
        <p:nvSpPr>
          <p:cNvPr id="3" name="Content Placeholder 2">
            <a:extLst>
              <a:ext uri="{FF2B5EF4-FFF2-40B4-BE49-F238E27FC236}">
                <a16:creationId xmlns:a16="http://schemas.microsoft.com/office/drawing/2014/main" id="{2D82F8BD-5115-4262-B14A-36162F11B571}"/>
              </a:ext>
            </a:extLst>
          </p:cNvPr>
          <p:cNvSpPr>
            <a:spLocks noGrp="1"/>
          </p:cNvSpPr>
          <p:nvPr>
            <p:ph idx="1"/>
          </p:nvPr>
        </p:nvSpPr>
        <p:spPr/>
        <p:txBody>
          <a:bodyPr>
            <a:normAutofit fontScale="85000" lnSpcReduction="10000"/>
          </a:bodyPr>
          <a:lstStyle/>
          <a:p>
            <a:pPr marL="342900" indent="-342900">
              <a:lnSpc>
                <a:spcPct val="107000"/>
              </a:lnSpc>
              <a:spcBef>
                <a:spcPts val="0"/>
              </a:spcBef>
              <a:spcAft>
                <a:spcPts val="800"/>
              </a:spcAft>
              <a:tabLst>
                <a:tab pos="457200" algn="l"/>
              </a:tabLst>
            </a:pPr>
            <a:r>
              <a:rPr lang="en-US" sz="1800" dirty="0"/>
              <a:t>Rental assistance to support low-income households in securing stable, long-term housing, including housing vouchers, residential counseling, or housing navigation assistance to facilitate household moves to neighborhoods with high levels of economic opportunity and mobility for low-income residents. </a:t>
            </a:r>
          </a:p>
          <a:p>
            <a:pPr marL="342900" marR="0" lvl="0" indent="-342900">
              <a:lnSpc>
                <a:spcPct val="107000"/>
              </a:lnSpc>
              <a:spcBef>
                <a:spcPts val="0"/>
              </a:spcBef>
              <a:spcAft>
                <a:spcPts val="800"/>
              </a:spcAft>
              <a:buFont typeface="Arial" panose="020B0604020202020204" pitchFamily="34" charset="0"/>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Permanent supportive housing or other programs or services to improve access to stable, affordable housing among individuals who are homeless, and the development of affordable housing to increase supply of affordable and high-quality living units are eligible. Both the development of affordable housing and wrap-around services such as behavioral health services, employment services, and other supportive services, are eligible responses to the public health crisis or its negative economic impacts. Operating expenses for eligible affordable housing project are an eligible use of ARPA funds.</a:t>
            </a:r>
          </a:p>
          <a:p>
            <a:pPr marL="342900" marR="0" lvl="0" indent="-342900">
              <a:lnSpc>
                <a:spcPct val="107000"/>
              </a:lnSpc>
              <a:spcBef>
                <a:spcPts val="0"/>
              </a:spcBef>
              <a:spcAft>
                <a:spcPts val="800"/>
              </a:spcAft>
              <a:buFont typeface="Arial" panose="020B0604020202020204" pitchFamily="34" charset="0"/>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Shelters for homeless, victims of violence, behavioral and mental health facilities, and transitional shelters (e.g., temporary residences for people experiencing homelessness) are eligible capital expenditures.</a:t>
            </a:r>
          </a:p>
          <a:p>
            <a:pPr marL="342900" marR="0" lvl="0" indent="-342900">
              <a:lnSpc>
                <a:spcPct val="107000"/>
              </a:lnSpc>
              <a:spcBef>
                <a:spcPts val="0"/>
              </a:spcBef>
              <a:spcAft>
                <a:spcPts val="800"/>
              </a:spcAft>
              <a:buFont typeface="Arial" panose="020B0604020202020204" pitchFamily="34" charset="0"/>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Development of affordable housing, including services that primarily increase access to affordable, high-quality housing and support stable housing and homeownership over the long term. To further support sustainable and durable homeownership, recipients may consider offering down payment assistance. Homeownership assistance that would be eligible under the Community Development Block Grant (at 24 CFR 507.201(n)) is also an eligible use of ARPA funds.</a:t>
            </a:r>
          </a:p>
          <a:p>
            <a:pPr marL="342900" marR="0" lvl="0" indent="-342900">
              <a:lnSpc>
                <a:spcPct val="107000"/>
              </a:lnSpc>
              <a:spcBef>
                <a:spcPts val="0"/>
              </a:spcBef>
              <a:spcAft>
                <a:spcPts val="800"/>
              </a:spcAft>
              <a:buFont typeface="Arial" panose="020B0604020202020204" pitchFamily="34" charset="0"/>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treatment of grants to support affordable housing development, including developments supported by the Low-Income Housing Tax Credits (LIHTC) are an eligible use of funds</a:t>
            </a:r>
          </a:p>
        </p:txBody>
      </p:sp>
      <p:sp>
        <p:nvSpPr>
          <p:cNvPr id="4" name="Slide Number Placeholder 3">
            <a:extLst>
              <a:ext uri="{FF2B5EF4-FFF2-40B4-BE49-F238E27FC236}">
                <a16:creationId xmlns:a16="http://schemas.microsoft.com/office/drawing/2014/main" id="{A7DF073A-1220-41C6-9553-F60C5B97E658}"/>
              </a:ext>
            </a:extLst>
          </p:cNvPr>
          <p:cNvSpPr>
            <a:spLocks noGrp="1"/>
          </p:cNvSpPr>
          <p:nvPr>
            <p:ph type="sldNum" sz="quarter" idx="12"/>
          </p:nvPr>
        </p:nvSpPr>
        <p:spPr/>
        <p:txBody>
          <a:bodyPr/>
          <a:lstStyle/>
          <a:p>
            <a:fld id="{E559C70F-627B-48BA-AA4F-A15C535402DD}" type="slidenum">
              <a:rPr lang="en-US" smtClean="0"/>
              <a:t>15</a:t>
            </a:fld>
            <a:endParaRPr lang="en-US"/>
          </a:p>
        </p:txBody>
      </p:sp>
      <p:pic>
        <p:nvPicPr>
          <p:cNvPr id="6" name="Picture 5" descr="The City of Palm Bay Florida logo">
            <a:extLst>
              <a:ext uri="{FF2B5EF4-FFF2-40B4-BE49-F238E27FC236}">
                <a16:creationId xmlns:a16="http://schemas.microsoft.com/office/drawing/2014/main" id="{D9DCE0F8-2E0A-470E-AC18-CAD69043BA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3328" y="5979458"/>
            <a:ext cx="1445343" cy="878542"/>
          </a:xfrm>
          <a:prstGeom prst="rect">
            <a:avLst/>
          </a:prstGeom>
        </p:spPr>
      </p:pic>
    </p:spTree>
    <p:extLst>
      <p:ext uri="{BB962C8B-B14F-4D97-AF65-F5344CB8AC3E}">
        <p14:creationId xmlns:p14="http://schemas.microsoft.com/office/powerpoint/2010/main" val="6269808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60043-B0EC-4FDD-AA8D-74F15183DF68}"/>
              </a:ext>
            </a:extLst>
          </p:cNvPr>
          <p:cNvSpPr>
            <a:spLocks noGrp="1"/>
          </p:cNvSpPr>
          <p:nvPr>
            <p:ph type="title"/>
          </p:nvPr>
        </p:nvSpPr>
        <p:spPr/>
        <p:txBody>
          <a:bodyPr>
            <a:normAutofit/>
          </a:bodyPr>
          <a:lstStyle/>
          <a:p>
            <a:r>
              <a:rPr lang="en-US" sz="4000" dirty="0">
                <a:latin typeface="+mn-lt"/>
                <a:ea typeface="Verdana" panose="020B0604030504040204" pitchFamily="34" charset="0"/>
              </a:rPr>
              <a:t>Affordable Housing</a:t>
            </a:r>
            <a:endParaRPr lang="en-US" sz="1100" dirty="0">
              <a:latin typeface="+mn-lt"/>
            </a:endParaRPr>
          </a:p>
        </p:txBody>
      </p:sp>
      <p:sp>
        <p:nvSpPr>
          <p:cNvPr id="3" name="Content Placeholder 2">
            <a:extLst>
              <a:ext uri="{FF2B5EF4-FFF2-40B4-BE49-F238E27FC236}">
                <a16:creationId xmlns:a16="http://schemas.microsoft.com/office/drawing/2014/main" id="{2D82F8BD-5115-4262-B14A-36162F11B571}"/>
              </a:ext>
            </a:extLst>
          </p:cNvPr>
          <p:cNvSpPr>
            <a:spLocks noGrp="1"/>
          </p:cNvSpPr>
          <p:nvPr>
            <p:ph idx="1"/>
          </p:nvPr>
        </p:nvSpPr>
        <p:spPr/>
        <p:txBody>
          <a:bodyPr>
            <a:normAutofit/>
          </a:bodyPr>
          <a:lstStyle/>
          <a:p>
            <a:r>
              <a:rPr lang="en-US" sz="1500" dirty="0"/>
              <a:t>As with all interventions to address the negative economic impacts of the pandemic, affordable housing projects must be responsive and proportional to the harm identified. </a:t>
            </a:r>
          </a:p>
          <a:p>
            <a:r>
              <a:rPr lang="en-US" sz="1500" dirty="0"/>
              <a:t>Affordable housing development projects, which may involve large expenditures and capital investments, are eligible if the development increases the supply of long-term affordable housing for low-income households. While there may be less costly (or non-capital) alternatives to affordable housing development, a comprehensive response to the widespread housing challenges underscored by the pandemic will require the production of additional affordable homes, and targeted affordable housing development is a cost-effective and proportional response to this need. </a:t>
            </a:r>
          </a:p>
          <a:p>
            <a:r>
              <a:rPr lang="en-US" sz="1500" dirty="0"/>
              <a:t>The Final Rule provides that the ongoing pandemic and resulting economic crisis are having a profound, long-term negative effect on the pre-existing affordable housing crisis facing low-income households, and further acknowledges that affordable housing is not confined to low-income geographies; therefore, assistance outside of low-income geographies (such as qualified census tracts) is eligible. The Final Rule also states that affordability criteria must be applied to affordable housing development projects, and that the term “development” should include construction, preservation, rehabilitation, and operation.</a:t>
            </a:r>
          </a:p>
          <a:p>
            <a:r>
              <a:rPr lang="en-US" sz="1500" dirty="0"/>
              <a:t>Treasury will presume that any projects that would be eligible for funding under either the National Housing Trust Fund (HTF) or the Home Investment Partnerships Program (HOME) are eligible uses of ARPA funds. </a:t>
            </a:r>
            <a:r>
              <a:rPr lang="en-US" sz="1500" i="1" dirty="0"/>
              <a:t>** </a:t>
            </a:r>
          </a:p>
          <a:p>
            <a:pPr marL="0" indent="0">
              <a:buNone/>
            </a:pPr>
            <a:r>
              <a:rPr lang="en-US" sz="1500" i="1" dirty="0"/>
              <a:t>** Note that these programs use different income limits than the definition of low- and moderate-income adopted by Treasury. **</a:t>
            </a:r>
          </a:p>
        </p:txBody>
      </p:sp>
      <p:sp>
        <p:nvSpPr>
          <p:cNvPr id="4" name="Slide Number Placeholder 3">
            <a:extLst>
              <a:ext uri="{FF2B5EF4-FFF2-40B4-BE49-F238E27FC236}">
                <a16:creationId xmlns:a16="http://schemas.microsoft.com/office/drawing/2014/main" id="{A7DF073A-1220-41C6-9553-F60C5B97E658}"/>
              </a:ext>
            </a:extLst>
          </p:cNvPr>
          <p:cNvSpPr>
            <a:spLocks noGrp="1"/>
          </p:cNvSpPr>
          <p:nvPr>
            <p:ph type="sldNum" sz="quarter" idx="12"/>
          </p:nvPr>
        </p:nvSpPr>
        <p:spPr/>
        <p:txBody>
          <a:bodyPr/>
          <a:lstStyle/>
          <a:p>
            <a:fld id="{E559C70F-627B-48BA-AA4F-A15C535402DD}" type="slidenum">
              <a:rPr lang="en-US" smtClean="0"/>
              <a:t>16</a:t>
            </a:fld>
            <a:endParaRPr lang="en-US"/>
          </a:p>
        </p:txBody>
      </p:sp>
      <p:pic>
        <p:nvPicPr>
          <p:cNvPr id="6" name="Picture 5" descr="The City of Palm Bay Florida logo">
            <a:extLst>
              <a:ext uri="{FF2B5EF4-FFF2-40B4-BE49-F238E27FC236}">
                <a16:creationId xmlns:a16="http://schemas.microsoft.com/office/drawing/2014/main" id="{D9DCE0F8-2E0A-470E-AC18-CAD69043BA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3328" y="5979458"/>
            <a:ext cx="1445343" cy="878542"/>
          </a:xfrm>
          <a:prstGeom prst="rect">
            <a:avLst/>
          </a:prstGeom>
        </p:spPr>
      </p:pic>
    </p:spTree>
    <p:extLst>
      <p:ext uri="{BB962C8B-B14F-4D97-AF65-F5344CB8AC3E}">
        <p14:creationId xmlns:p14="http://schemas.microsoft.com/office/powerpoint/2010/main" val="447404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60043-B0EC-4FDD-AA8D-74F15183DF68}"/>
              </a:ext>
            </a:extLst>
          </p:cNvPr>
          <p:cNvSpPr>
            <a:spLocks noGrp="1"/>
          </p:cNvSpPr>
          <p:nvPr>
            <p:ph type="title"/>
          </p:nvPr>
        </p:nvSpPr>
        <p:spPr/>
        <p:txBody>
          <a:bodyPr>
            <a:normAutofit/>
          </a:bodyPr>
          <a:lstStyle/>
          <a:p>
            <a:r>
              <a:rPr lang="en-US" sz="4000" dirty="0">
                <a:latin typeface="+mn-lt"/>
                <a:ea typeface="Verdana" panose="020B0604030504040204" pitchFamily="34" charset="0"/>
              </a:rPr>
              <a:t>Capital Expenditures</a:t>
            </a:r>
            <a:endParaRPr lang="en-US" sz="1100" dirty="0">
              <a:latin typeface="+mn-lt"/>
            </a:endParaRPr>
          </a:p>
        </p:txBody>
      </p:sp>
      <p:sp>
        <p:nvSpPr>
          <p:cNvPr id="3" name="Content Placeholder 2">
            <a:extLst>
              <a:ext uri="{FF2B5EF4-FFF2-40B4-BE49-F238E27FC236}">
                <a16:creationId xmlns:a16="http://schemas.microsoft.com/office/drawing/2014/main" id="{2D82F8BD-5115-4262-B14A-36162F11B571}"/>
              </a:ext>
            </a:extLst>
          </p:cNvPr>
          <p:cNvSpPr>
            <a:spLocks noGrp="1"/>
          </p:cNvSpPr>
          <p:nvPr>
            <p:ph idx="1"/>
          </p:nvPr>
        </p:nvSpPr>
        <p:spPr/>
        <p:txBody>
          <a:bodyPr>
            <a:normAutofit fontScale="55000" lnSpcReduction="20000"/>
          </a:bodyPr>
          <a:lstStyle/>
          <a:p>
            <a:pPr marL="0" indent="0">
              <a:buNone/>
            </a:pPr>
            <a:r>
              <a:rPr lang="en-US" sz="2900" dirty="0"/>
              <a:t>If a recipient intends to fund capital expenditures in response to the public health impacts of the pandemic, recipients should refer to the ‘Capital Expenditures’ section of the Final Rule for details about the eligibility of capital expenditures. This section provides</a:t>
            </a:r>
          </a:p>
          <a:p>
            <a:pPr marL="914400" lvl="1" indent="-457200">
              <a:buFont typeface="+mj-lt"/>
              <a:buAutoNum type="arabicPeriod"/>
            </a:pPr>
            <a:r>
              <a:rPr lang="en-US" sz="2800" dirty="0"/>
              <a:t>an overview of general standards governing capital expenditures;</a:t>
            </a:r>
          </a:p>
          <a:p>
            <a:pPr marL="914400" lvl="1" indent="-457200">
              <a:buFont typeface="+mj-lt"/>
              <a:buAutoNum type="arabicPeriod"/>
            </a:pPr>
            <a:r>
              <a:rPr lang="en-US" sz="2800" dirty="0"/>
              <a:t>presumptions on capital expenditures, which help guide recipients in determining whether the expenditure meets the standards and the associated documentation requirements; and </a:t>
            </a:r>
          </a:p>
          <a:p>
            <a:pPr marL="914400" lvl="1" indent="-457200">
              <a:buFont typeface="+mj-lt"/>
              <a:buAutoNum type="arabicPeriod"/>
            </a:pPr>
            <a:r>
              <a:rPr lang="en-US" sz="2800" dirty="0"/>
              <a:t>additional standards and requirements that may apply.</a:t>
            </a:r>
          </a:p>
          <a:p>
            <a:pPr marL="0" indent="0">
              <a:buNone/>
            </a:pPr>
            <a:r>
              <a:rPr lang="en-US" sz="2900" dirty="0"/>
              <a:t>The Final Rule expressly states:</a:t>
            </a:r>
          </a:p>
          <a:p>
            <a:r>
              <a:rPr lang="en-US" sz="2900" dirty="0"/>
              <a:t>Among other requirements contained in 2 CFR 200, Appendix II, all contracts made by a recipient or subrecipient in excess of $100,000 with respect to a capital expenditure that involve employment of mechanics or laborers must include a provision for compliance with certain provisions of the Contract Work Hours and Safety Standards Act, 40 U.S.C. 3702 and 3704, as supplemented by Department of Labor regulations (29 CFR Part 5).</a:t>
            </a:r>
          </a:p>
          <a:p>
            <a:r>
              <a:rPr lang="en-US" sz="2900" dirty="0"/>
              <a:t>All projects must comply with applicable federal, state, and local law. In the case of capital expenditures, this includes environmental and permitting laws and regulations. Likewise, as with all capital expenditure projects using the ARPA funds, projects must be completed in a manner that is technically sound, meaning that it must meet design and construction methods and use materials that are approved, codified, recognized, fall under standard or acceptable levels of practice, or otherwise are determined to be generally acceptable by the design and construction industry.</a:t>
            </a:r>
          </a:p>
          <a:p>
            <a:r>
              <a:rPr lang="en-US" sz="2900" dirty="0"/>
              <a:t>The Uniform Guidance at 2 C.F.R. 200 applies to capital expenditures unless stated otherwise. Importantly, this includes 2 C.F.R. 200 Subpart D on post-federal award requirements, including property standards pertaining to insurance coverage, real property, and equipment; procurement standards; subrecipient monitoring and management; and record retention and access.</a:t>
            </a:r>
          </a:p>
        </p:txBody>
      </p:sp>
      <p:sp>
        <p:nvSpPr>
          <p:cNvPr id="4" name="Slide Number Placeholder 3">
            <a:extLst>
              <a:ext uri="{FF2B5EF4-FFF2-40B4-BE49-F238E27FC236}">
                <a16:creationId xmlns:a16="http://schemas.microsoft.com/office/drawing/2014/main" id="{A7DF073A-1220-41C6-9553-F60C5B97E658}"/>
              </a:ext>
            </a:extLst>
          </p:cNvPr>
          <p:cNvSpPr>
            <a:spLocks noGrp="1"/>
          </p:cNvSpPr>
          <p:nvPr>
            <p:ph type="sldNum" sz="quarter" idx="12"/>
          </p:nvPr>
        </p:nvSpPr>
        <p:spPr/>
        <p:txBody>
          <a:bodyPr/>
          <a:lstStyle/>
          <a:p>
            <a:fld id="{E559C70F-627B-48BA-AA4F-A15C535402DD}" type="slidenum">
              <a:rPr lang="en-US" smtClean="0"/>
              <a:t>17</a:t>
            </a:fld>
            <a:endParaRPr lang="en-US"/>
          </a:p>
        </p:txBody>
      </p:sp>
      <p:pic>
        <p:nvPicPr>
          <p:cNvPr id="6" name="Picture 5" descr="The City of Palm Bay Florida logo">
            <a:extLst>
              <a:ext uri="{FF2B5EF4-FFF2-40B4-BE49-F238E27FC236}">
                <a16:creationId xmlns:a16="http://schemas.microsoft.com/office/drawing/2014/main" id="{D9DCE0F8-2E0A-470E-AC18-CAD69043BA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3328" y="5979458"/>
            <a:ext cx="1445343" cy="878542"/>
          </a:xfrm>
          <a:prstGeom prst="rect">
            <a:avLst/>
          </a:prstGeom>
        </p:spPr>
      </p:pic>
    </p:spTree>
    <p:extLst>
      <p:ext uri="{BB962C8B-B14F-4D97-AF65-F5344CB8AC3E}">
        <p14:creationId xmlns:p14="http://schemas.microsoft.com/office/powerpoint/2010/main" val="8806139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60043-B0EC-4FDD-AA8D-74F15183DF68}"/>
              </a:ext>
            </a:extLst>
          </p:cNvPr>
          <p:cNvSpPr>
            <a:spLocks noGrp="1"/>
          </p:cNvSpPr>
          <p:nvPr>
            <p:ph type="title"/>
          </p:nvPr>
        </p:nvSpPr>
        <p:spPr/>
        <p:txBody>
          <a:bodyPr>
            <a:normAutofit/>
          </a:bodyPr>
          <a:lstStyle/>
          <a:p>
            <a:r>
              <a:rPr lang="en-US" sz="4000" dirty="0">
                <a:latin typeface="+mn-lt"/>
                <a:ea typeface="Verdana" panose="020B0604030504040204" pitchFamily="34" charset="0"/>
              </a:rPr>
              <a:t>Capital Expenditures of $1 million or greater</a:t>
            </a:r>
            <a:endParaRPr lang="en-US" sz="1100" dirty="0">
              <a:latin typeface="+mn-lt"/>
            </a:endParaRPr>
          </a:p>
        </p:txBody>
      </p:sp>
      <p:sp>
        <p:nvSpPr>
          <p:cNvPr id="3" name="Content Placeholder 2">
            <a:extLst>
              <a:ext uri="{FF2B5EF4-FFF2-40B4-BE49-F238E27FC236}">
                <a16:creationId xmlns:a16="http://schemas.microsoft.com/office/drawing/2014/main" id="{2D82F8BD-5115-4262-B14A-36162F11B571}"/>
              </a:ext>
            </a:extLst>
          </p:cNvPr>
          <p:cNvSpPr>
            <a:spLocks noGrp="1"/>
          </p:cNvSpPr>
          <p:nvPr>
            <p:ph idx="1"/>
          </p:nvPr>
        </p:nvSpPr>
        <p:spPr/>
        <p:txBody>
          <a:bodyPr>
            <a:normAutofit fontScale="55000" lnSpcReduction="20000"/>
          </a:bodyPr>
          <a:lstStyle/>
          <a:p>
            <a:r>
              <a:rPr lang="en-US" dirty="0"/>
              <a:t>Treasury will require projects with total expected capital expenditure costs of $1 million or greater to undergo additional analysis to justify their capital expenditure. Increased reporting requirements will be required. For projects with total expected </a:t>
            </a:r>
            <a:r>
              <a:rPr lang="en-US" u="sng" dirty="0"/>
              <a:t>capital expenditures of $1 million or greater</a:t>
            </a:r>
            <a:r>
              <a:rPr lang="en-US" dirty="0"/>
              <a:t>, recipients must complete and meet the substantive requirements of a Written Justification for their capital expenditure.</a:t>
            </a:r>
          </a:p>
          <a:p>
            <a:r>
              <a:rPr lang="en-US" dirty="0"/>
              <a:t>This Written Justification helps clarify the application of Treasury’s interpretive framework to capital expenditures, while recognizing that the needs of communities differ. This justification reflects the fact that the time required for a large construction project may make capital expenditures less “responsive” to pandemic-related needs relative to other types of responses. All ARPA funds must be obligated by December 31, 2024 and expended by December 31, 2026. Capital expenditures may involve long lead times, and the Written Justification may support recipients in analyzing proposed capital expenditures to confirm that they conform to the obligation and expenditure timing requirements.</a:t>
            </a:r>
          </a:p>
          <a:p>
            <a:r>
              <a:rPr lang="en-US" dirty="0"/>
              <a:t>The Written Justification establishing consistent documentation and reporting to support monitoring and compliance with the ARPA and final rule. Finally, the Written Justification also reflects the fact that infrastructure projects are </a:t>
            </a:r>
            <a:r>
              <a:rPr lang="en-US" i="1" u="sng" dirty="0"/>
              <a:t>generally</a:t>
            </a:r>
            <a:r>
              <a:rPr lang="en-US" dirty="0"/>
              <a:t> not within scope of this eligible use category.</a:t>
            </a:r>
          </a:p>
          <a:p>
            <a:r>
              <a:rPr lang="en-US" dirty="0"/>
              <a:t>The Written Justification should (1) describe the harm or need to be addressed; (2) explain why a capital expenditure is appropriate to address the harm or need; and (3) compare the proposed capital expenditure against alternative capital expenditures that could be made. The information required for the Written Justification reflects the framework applicable to all uses under the public health and negative economic impacts eligible use category, providing justification for the reasonable design, relatedness, and reasonable proportionality of the capital expenditure in response to the harm or impact identified. </a:t>
            </a:r>
          </a:p>
          <a:p>
            <a:r>
              <a:rPr lang="en-US" sz="2700" dirty="0"/>
              <a:t>Projects with total expected </a:t>
            </a:r>
            <a:r>
              <a:rPr lang="en-US" sz="2700" u="sng" dirty="0"/>
              <a:t>capital expenditures below $1 million</a:t>
            </a:r>
            <a:r>
              <a:rPr lang="en-US" sz="2700" dirty="0"/>
              <a:t> will not be required to undergo additional analysis to justify their capital expenditure, as such projects will be presumed to be reasonably proportional, provided that they are responding to a harm caused or exacerbated by the public health emergency</a:t>
            </a:r>
            <a:endParaRPr lang="en-US" sz="2700" b="0" i="1" u="none" strike="noStrike" baseline="0" dirty="0">
              <a:solidFill>
                <a:srgbClr val="000000"/>
              </a:solidFill>
            </a:endParaRPr>
          </a:p>
        </p:txBody>
      </p:sp>
      <p:sp>
        <p:nvSpPr>
          <p:cNvPr id="4" name="Slide Number Placeholder 3">
            <a:extLst>
              <a:ext uri="{FF2B5EF4-FFF2-40B4-BE49-F238E27FC236}">
                <a16:creationId xmlns:a16="http://schemas.microsoft.com/office/drawing/2014/main" id="{A7DF073A-1220-41C6-9553-F60C5B97E658}"/>
              </a:ext>
            </a:extLst>
          </p:cNvPr>
          <p:cNvSpPr>
            <a:spLocks noGrp="1"/>
          </p:cNvSpPr>
          <p:nvPr>
            <p:ph type="sldNum" sz="quarter" idx="12"/>
          </p:nvPr>
        </p:nvSpPr>
        <p:spPr/>
        <p:txBody>
          <a:bodyPr/>
          <a:lstStyle/>
          <a:p>
            <a:fld id="{E559C70F-627B-48BA-AA4F-A15C535402DD}" type="slidenum">
              <a:rPr lang="en-US" smtClean="0"/>
              <a:t>18</a:t>
            </a:fld>
            <a:endParaRPr lang="en-US"/>
          </a:p>
        </p:txBody>
      </p:sp>
      <p:pic>
        <p:nvPicPr>
          <p:cNvPr id="6" name="Picture 5" descr="The City of Palm Bay Florida logo">
            <a:extLst>
              <a:ext uri="{FF2B5EF4-FFF2-40B4-BE49-F238E27FC236}">
                <a16:creationId xmlns:a16="http://schemas.microsoft.com/office/drawing/2014/main" id="{D9DCE0F8-2E0A-470E-AC18-CAD69043BA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3328" y="5979458"/>
            <a:ext cx="1445343" cy="878542"/>
          </a:xfrm>
          <a:prstGeom prst="rect">
            <a:avLst/>
          </a:prstGeom>
        </p:spPr>
      </p:pic>
    </p:spTree>
    <p:extLst>
      <p:ext uri="{BB962C8B-B14F-4D97-AF65-F5344CB8AC3E}">
        <p14:creationId xmlns:p14="http://schemas.microsoft.com/office/powerpoint/2010/main" val="40123919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7DF073A-1220-41C6-9553-F60C5B97E658}"/>
              </a:ext>
            </a:extLst>
          </p:cNvPr>
          <p:cNvSpPr>
            <a:spLocks noGrp="1"/>
          </p:cNvSpPr>
          <p:nvPr>
            <p:ph type="sldNum" sz="quarter" idx="12"/>
          </p:nvPr>
        </p:nvSpPr>
        <p:spPr/>
        <p:txBody>
          <a:bodyPr/>
          <a:lstStyle/>
          <a:p>
            <a:fld id="{E559C70F-627B-48BA-AA4F-A15C535402DD}" type="slidenum">
              <a:rPr lang="en-US" smtClean="0"/>
              <a:t>19</a:t>
            </a:fld>
            <a:endParaRPr lang="en-US"/>
          </a:p>
        </p:txBody>
      </p:sp>
      <p:pic>
        <p:nvPicPr>
          <p:cNvPr id="6" name="Picture 5" descr="The City of Palm Bay Florida logo">
            <a:extLst>
              <a:ext uri="{FF2B5EF4-FFF2-40B4-BE49-F238E27FC236}">
                <a16:creationId xmlns:a16="http://schemas.microsoft.com/office/drawing/2014/main" id="{D9DCE0F8-2E0A-470E-AC18-CAD69043BA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3328" y="5979458"/>
            <a:ext cx="1445343" cy="878542"/>
          </a:xfrm>
          <a:prstGeom prst="rect">
            <a:avLst/>
          </a:prstGeom>
        </p:spPr>
      </p:pic>
      <p:pic>
        <p:nvPicPr>
          <p:cNvPr id="11" name="Picture 10">
            <a:extLst>
              <a:ext uri="{FF2B5EF4-FFF2-40B4-BE49-F238E27FC236}">
                <a16:creationId xmlns:a16="http://schemas.microsoft.com/office/drawing/2014/main" id="{9BA67FC1-8813-9DFA-7F28-FD3CFBAEFE93}"/>
              </a:ext>
            </a:extLst>
          </p:cNvPr>
          <p:cNvPicPr>
            <a:picLocks noChangeAspect="1"/>
          </p:cNvPicPr>
          <p:nvPr/>
        </p:nvPicPr>
        <p:blipFill>
          <a:blip r:embed="rId3"/>
          <a:stretch>
            <a:fillRect/>
          </a:stretch>
        </p:blipFill>
        <p:spPr>
          <a:xfrm>
            <a:off x="466724" y="136525"/>
            <a:ext cx="11258550" cy="5781675"/>
          </a:xfrm>
          <a:prstGeom prst="rect">
            <a:avLst/>
          </a:prstGeom>
        </p:spPr>
      </p:pic>
    </p:spTree>
    <p:extLst>
      <p:ext uri="{BB962C8B-B14F-4D97-AF65-F5344CB8AC3E}">
        <p14:creationId xmlns:p14="http://schemas.microsoft.com/office/powerpoint/2010/main" val="1182257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363E0-4272-42AE-9F29-A7FB859074FA}"/>
              </a:ext>
            </a:extLst>
          </p:cNvPr>
          <p:cNvSpPr>
            <a:spLocks noGrp="1"/>
          </p:cNvSpPr>
          <p:nvPr>
            <p:ph type="title"/>
          </p:nvPr>
        </p:nvSpPr>
        <p:spPr/>
        <p:txBody>
          <a:bodyPr/>
          <a:lstStyle/>
          <a:p>
            <a:r>
              <a:rPr lang="en-US" sz="4400" dirty="0">
                <a:latin typeface="+mn-lt"/>
                <a:ea typeface="Verdana" panose="020B0604030504040204" pitchFamily="34" charset="0"/>
                <a:cs typeface="Arial" panose="020B0604020202020204" pitchFamily="34" charset="0"/>
              </a:rPr>
              <a:t>ARPA </a:t>
            </a:r>
            <a:r>
              <a:rPr lang="en-US" dirty="0">
                <a:latin typeface="+mn-lt"/>
                <a:ea typeface="Verdana" panose="020B0604030504040204" pitchFamily="34" charset="0"/>
                <a:cs typeface="Arial" panose="020B0604020202020204" pitchFamily="34" charset="0"/>
              </a:rPr>
              <a:t>allocation to City of Palm Bay</a:t>
            </a:r>
            <a:endParaRPr lang="en-US" dirty="0">
              <a:latin typeface="+mn-lt"/>
            </a:endParaRPr>
          </a:p>
        </p:txBody>
      </p:sp>
      <p:sp>
        <p:nvSpPr>
          <p:cNvPr id="3" name="Content Placeholder 2">
            <a:extLst>
              <a:ext uri="{FF2B5EF4-FFF2-40B4-BE49-F238E27FC236}">
                <a16:creationId xmlns:a16="http://schemas.microsoft.com/office/drawing/2014/main" id="{D66FCED5-EC46-40BE-A998-2C05276FFC17}"/>
              </a:ext>
            </a:extLst>
          </p:cNvPr>
          <p:cNvSpPr>
            <a:spLocks noGrp="1"/>
          </p:cNvSpPr>
          <p:nvPr>
            <p:ph idx="1"/>
          </p:nvPr>
        </p:nvSpPr>
        <p:spPr/>
        <p:txBody>
          <a:bodyPr/>
          <a:lstStyle/>
          <a:p>
            <a:pPr marL="342900" indent="-342900">
              <a:buFont typeface="Arial" panose="020B0604020202020204" pitchFamily="34" charset="0"/>
              <a:buChar char="•"/>
            </a:pPr>
            <a:r>
              <a:rPr lang="en-US" sz="2800" dirty="0">
                <a:solidFill>
                  <a:schemeClr val="tx1"/>
                </a:solidFill>
                <a:ea typeface="Verdana" panose="020B0604030504040204" pitchFamily="34" charset="0"/>
              </a:rPr>
              <a:t>$360 Billion in Direct Aid to State and Local Government</a:t>
            </a:r>
          </a:p>
          <a:p>
            <a:pPr marL="342900" indent="-342900">
              <a:buFont typeface="Arial" panose="020B0604020202020204" pitchFamily="34" charset="0"/>
              <a:buChar char="•"/>
            </a:pPr>
            <a:r>
              <a:rPr lang="en-US" sz="2800" b="1" dirty="0">
                <a:solidFill>
                  <a:schemeClr val="tx1"/>
                </a:solidFill>
                <a:ea typeface="Verdana" panose="020B0604030504040204" pitchFamily="34" charset="0"/>
              </a:rPr>
              <a:t>$18,009,865 </a:t>
            </a:r>
            <a:r>
              <a:rPr lang="en-US" sz="2800" dirty="0">
                <a:solidFill>
                  <a:schemeClr val="tx1"/>
                </a:solidFill>
                <a:ea typeface="Verdana" panose="020B0604030504040204" pitchFamily="34" charset="0"/>
              </a:rPr>
              <a:t>to the City of Palm Bay </a:t>
            </a:r>
          </a:p>
          <a:p>
            <a:pPr marL="342900" indent="-342900">
              <a:buFont typeface="Arial" panose="020B0604020202020204" pitchFamily="34" charset="0"/>
              <a:buChar char="•"/>
            </a:pPr>
            <a:r>
              <a:rPr lang="en-US" sz="2800" dirty="0">
                <a:solidFill>
                  <a:schemeClr val="tx1"/>
                </a:solidFill>
                <a:ea typeface="Verdana" panose="020B0604030504040204" pitchFamily="34" charset="0"/>
              </a:rPr>
              <a:t>Disbursement in two equal annual tranches</a:t>
            </a:r>
          </a:p>
          <a:p>
            <a:pPr marL="342900" indent="-342900">
              <a:buFont typeface="Arial" panose="020B0604020202020204" pitchFamily="34" charset="0"/>
              <a:buChar char="•"/>
            </a:pPr>
            <a:r>
              <a:rPr lang="en-US" dirty="0">
                <a:ea typeface="Verdana" panose="020B0604030504040204" pitchFamily="34" charset="0"/>
              </a:rPr>
              <a:t>First disbursement of $9,004,932.50 received on June 17, 2021</a:t>
            </a:r>
            <a:endParaRPr lang="en-US" sz="2800" dirty="0">
              <a:solidFill>
                <a:schemeClr val="tx1"/>
              </a:solidFill>
              <a:ea typeface="Verdana" panose="020B0604030504040204" pitchFamily="34" charset="0"/>
            </a:endParaRPr>
          </a:p>
          <a:p>
            <a:pPr marL="342900" indent="-342900">
              <a:buFont typeface="Arial" panose="020B0604020202020204" pitchFamily="34" charset="0"/>
              <a:buChar char="•"/>
            </a:pPr>
            <a:r>
              <a:rPr lang="en-US" sz="2800" dirty="0">
                <a:solidFill>
                  <a:schemeClr val="tx1"/>
                </a:solidFill>
                <a:ea typeface="Verdana" panose="020B0604030504040204" pitchFamily="34" charset="0"/>
              </a:rPr>
              <a:t>Second disbursement of $9,004,932.50 to be drawn in June 2022</a:t>
            </a:r>
          </a:p>
          <a:p>
            <a:pPr marL="342900" indent="-342900">
              <a:buFont typeface="Arial" panose="020B0604020202020204" pitchFamily="34" charset="0"/>
              <a:buChar char="•"/>
            </a:pPr>
            <a:r>
              <a:rPr lang="en-US" sz="2800" dirty="0">
                <a:solidFill>
                  <a:schemeClr val="tx1"/>
                </a:solidFill>
                <a:ea typeface="Verdana" panose="020B0604030504040204" pitchFamily="34" charset="0"/>
              </a:rPr>
              <a:t>Funding to be expended or earmarked by December 31, 2024</a:t>
            </a:r>
          </a:p>
          <a:p>
            <a:pPr marL="342900" indent="-342900">
              <a:buFont typeface="Arial" panose="020B0604020202020204" pitchFamily="34" charset="0"/>
              <a:buChar char="•"/>
            </a:pPr>
            <a:r>
              <a:rPr lang="en-US" sz="2800" dirty="0">
                <a:solidFill>
                  <a:schemeClr val="tx1"/>
                </a:solidFill>
                <a:ea typeface="Verdana" panose="020B0604030504040204" pitchFamily="34" charset="0"/>
              </a:rPr>
              <a:t>Funding to be fully expended by December 31, 2026</a:t>
            </a:r>
          </a:p>
        </p:txBody>
      </p:sp>
      <p:sp>
        <p:nvSpPr>
          <p:cNvPr id="4" name="Slide Number Placeholder 3">
            <a:extLst>
              <a:ext uri="{FF2B5EF4-FFF2-40B4-BE49-F238E27FC236}">
                <a16:creationId xmlns:a16="http://schemas.microsoft.com/office/drawing/2014/main" id="{9C890537-B59A-4CCD-B86E-BF40ADBF63C0}"/>
              </a:ext>
            </a:extLst>
          </p:cNvPr>
          <p:cNvSpPr>
            <a:spLocks noGrp="1"/>
          </p:cNvSpPr>
          <p:nvPr>
            <p:ph type="sldNum" sz="quarter" idx="12"/>
          </p:nvPr>
        </p:nvSpPr>
        <p:spPr/>
        <p:txBody>
          <a:bodyPr/>
          <a:lstStyle/>
          <a:p>
            <a:fld id="{E559C70F-627B-48BA-AA4F-A15C535402DD}" type="slidenum">
              <a:rPr lang="en-US" smtClean="0"/>
              <a:t>2</a:t>
            </a:fld>
            <a:endParaRPr lang="en-US"/>
          </a:p>
        </p:txBody>
      </p:sp>
      <p:pic>
        <p:nvPicPr>
          <p:cNvPr id="5" name="Picture 4" descr="The City of Palm Bay Florida logo">
            <a:extLst>
              <a:ext uri="{FF2B5EF4-FFF2-40B4-BE49-F238E27FC236}">
                <a16:creationId xmlns:a16="http://schemas.microsoft.com/office/drawing/2014/main" id="{B240687D-4C09-453F-87E2-D967C0D1CE1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3328" y="5979458"/>
            <a:ext cx="1445343" cy="878542"/>
          </a:xfrm>
          <a:prstGeom prst="rect">
            <a:avLst/>
          </a:prstGeom>
        </p:spPr>
      </p:pic>
    </p:spTree>
    <p:extLst>
      <p:ext uri="{BB962C8B-B14F-4D97-AF65-F5344CB8AC3E}">
        <p14:creationId xmlns:p14="http://schemas.microsoft.com/office/powerpoint/2010/main" val="9572205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60043-B0EC-4FDD-AA8D-74F15183DF68}"/>
              </a:ext>
            </a:extLst>
          </p:cNvPr>
          <p:cNvSpPr>
            <a:spLocks noGrp="1"/>
          </p:cNvSpPr>
          <p:nvPr>
            <p:ph type="title"/>
          </p:nvPr>
        </p:nvSpPr>
        <p:spPr/>
        <p:txBody>
          <a:bodyPr>
            <a:normAutofit/>
          </a:bodyPr>
          <a:lstStyle/>
          <a:p>
            <a:r>
              <a:rPr lang="en-US" sz="4000" dirty="0">
                <a:latin typeface="+mn-lt"/>
                <a:ea typeface="Verdana" panose="020B0604030504040204" pitchFamily="34" charset="0"/>
              </a:rPr>
              <a:t>Construction Projects</a:t>
            </a:r>
            <a:endParaRPr lang="en-US" sz="4000" dirty="0">
              <a:latin typeface="+mn-lt"/>
            </a:endParaRPr>
          </a:p>
        </p:txBody>
      </p:sp>
      <p:sp>
        <p:nvSpPr>
          <p:cNvPr id="3" name="Content Placeholder 2">
            <a:extLst>
              <a:ext uri="{FF2B5EF4-FFF2-40B4-BE49-F238E27FC236}">
                <a16:creationId xmlns:a16="http://schemas.microsoft.com/office/drawing/2014/main" id="{2D82F8BD-5115-4262-B14A-36162F11B571}"/>
              </a:ext>
            </a:extLst>
          </p:cNvPr>
          <p:cNvSpPr>
            <a:spLocks noGrp="1"/>
          </p:cNvSpPr>
          <p:nvPr>
            <p:ph idx="1"/>
          </p:nvPr>
        </p:nvSpPr>
        <p:spPr/>
        <p:txBody>
          <a:bodyPr>
            <a:noAutofit/>
          </a:bodyPr>
          <a:lstStyle/>
          <a:p>
            <a:r>
              <a:rPr lang="en-US" sz="2200" dirty="0"/>
              <a:t>Treasury encourages recipients to use strong labor standards, including project labor agreements (PLAs) and community benefits agreements that offer wages at or above the prevailing rate and include local hire provisions. </a:t>
            </a:r>
          </a:p>
          <a:p>
            <a:r>
              <a:rPr lang="en-US" sz="2200" dirty="0"/>
              <a:t>Treasury also recommends that recipients prioritize in their procurement decisions employers who can demonstrate that their workforce meets high safety and training standards (e.g., 206 professional certification, licensure, and/or robust in-house training), that hire local workers and/or workers from historically underserved communities, and who directly employ their workforce or have policies and practices in place to ensure contractors and subcontractors meet high labor standards. </a:t>
            </a:r>
          </a:p>
          <a:p>
            <a:r>
              <a:rPr lang="en-US" sz="2200" dirty="0"/>
              <a:t>Treasury further encourages recipients to prioritize employers (including contractors and subcontractors) without recent violations of federal and state labor and employment law.</a:t>
            </a:r>
          </a:p>
        </p:txBody>
      </p:sp>
      <p:sp>
        <p:nvSpPr>
          <p:cNvPr id="4" name="Slide Number Placeholder 3">
            <a:extLst>
              <a:ext uri="{FF2B5EF4-FFF2-40B4-BE49-F238E27FC236}">
                <a16:creationId xmlns:a16="http://schemas.microsoft.com/office/drawing/2014/main" id="{A7DF073A-1220-41C6-9553-F60C5B97E658}"/>
              </a:ext>
            </a:extLst>
          </p:cNvPr>
          <p:cNvSpPr>
            <a:spLocks noGrp="1"/>
          </p:cNvSpPr>
          <p:nvPr>
            <p:ph type="sldNum" sz="quarter" idx="12"/>
          </p:nvPr>
        </p:nvSpPr>
        <p:spPr/>
        <p:txBody>
          <a:bodyPr/>
          <a:lstStyle/>
          <a:p>
            <a:fld id="{E559C70F-627B-48BA-AA4F-A15C535402DD}" type="slidenum">
              <a:rPr lang="en-US" smtClean="0"/>
              <a:t>20</a:t>
            </a:fld>
            <a:endParaRPr lang="en-US"/>
          </a:p>
        </p:txBody>
      </p:sp>
      <p:pic>
        <p:nvPicPr>
          <p:cNvPr id="6" name="Picture 5" descr="The City of Palm Bay Florida logo">
            <a:extLst>
              <a:ext uri="{FF2B5EF4-FFF2-40B4-BE49-F238E27FC236}">
                <a16:creationId xmlns:a16="http://schemas.microsoft.com/office/drawing/2014/main" id="{D9DCE0F8-2E0A-470E-AC18-CAD69043BA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3328" y="5979458"/>
            <a:ext cx="1445343" cy="878542"/>
          </a:xfrm>
          <a:prstGeom prst="rect">
            <a:avLst/>
          </a:prstGeom>
        </p:spPr>
      </p:pic>
    </p:spTree>
    <p:extLst>
      <p:ext uri="{BB962C8B-B14F-4D97-AF65-F5344CB8AC3E}">
        <p14:creationId xmlns:p14="http://schemas.microsoft.com/office/powerpoint/2010/main" val="26947057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60043-B0EC-4FDD-AA8D-74F15183DF68}"/>
              </a:ext>
            </a:extLst>
          </p:cNvPr>
          <p:cNvSpPr>
            <a:spLocks noGrp="1"/>
          </p:cNvSpPr>
          <p:nvPr>
            <p:ph type="title"/>
          </p:nvPr>
        </p:nvSpPr>
        <p:spPr/>
        <p:txBody>
          <a:bodyPr>
            <a:normAutofit/>
          </a:bodyPr>
          <a:lstStyle/>
          <a:p>
            <a:r>
              <a:rPr lang="en-US" sz="4000" dirty="0">
                <a:latin typeface="+mn-lt"/>
                <a:ea typeface="Verdana" panose="020B0604030504040204" pitchFamily="34" charset="0"/>
              </a:rPr>
              <a:t>Public Services</a:t>
            </a:r>
            <a:endParaRPr lang="en-US" sz="4000" dirty="0">
              <a:latin typeface="+mn-lt"/>
            </a:endParaRPr>
          </a:p>
        </p:txBody>
      </p:sp>
      <p:sp>
        <p:nvSpPr>
          <p:cNvPr id="3" name="Content Placeholder 2">
            <a:extLst>
              <a:ext uri="{FF2B5EF4-FFF2-40B4-BE49-F238E27FC236}">
                <a16:creationId xmlns:a16="http://schemas.microsoft.com/office/drawing/2014/main" id="{2D82F8BD-5115-4262-B14A-36162F11B571}"/>
              </a:ext>
            </a:extLst>
          </p:cNvPr>
          <p:cNvSpPr>
            <a:spLocks noGrp="1"/>
          </p:cNvSpPr>
          <p:nvPr>
            <p:ph idx="1"/>
          </p:nvPr>
        </p:nvSpPr>
        <p:spPr/>
        <p:txBody>
          <a:bodyPr>
            <a:noAutofit/>
          </a:bodyPr>
          <a:lstStyle/>
          <a:p>
            <a:r>
              <a:rPr lang="en-US" sz="2200" dirty="0"/>
              <a:t>Eligible public services include any activity which seeks to address homelessness and affordable housing within Palm Bay city limits, to include the provision of public services. Examples of public services related to homelessness and affordable housing include case management, feeding and sheltering programs, employment services, childcare, mental health or substance abuse services, such as counseling and treatment, etc.</a:t>
            </a:r>
          </a:p>
          <a:p>
            <a:r>
              <a:rPr lang="en-US" sz="2200" dirty="0"/>
              <a:t>Eligible public services must be 1) a new service, or 2) a quantifiable increase in the level of an existing service provided by the applicant or its partner agency. An example of a quantifiable increase is an increase in the number of new individuals or households served.</a:t>
            </a:r>
          </a:p>
        </p:txBody>
      </p:sp>
      <p:sp>
        <p:nvSpPr>
          <p:cNvPr id="4" name="Slide Number Placeholder 3">
            <a:extLst>
              <a:ext uri="{FF2B5EF4-FFF2-40B4-BE49-F238E27FC236}">
                <a16:creationId xmlns:a16="http://schemas.microsoft.com/office/drawing/2014/main" id="{A7DF073A-1220-41C6-9553-F60C5B97E658}"/>
              </a:ext>
            </a:extLst>
          </p:cNvPr>
          <p:cNvSpPr>
            <a:spLocks noGrp="1"/>
          </p:cNvSpPr>
          <p:nvPr>
            <p:ph type="sldNum" sz="quarter" idx="12"/>
          </p:nvPr>
        </p:nvSpPr>
        <p:spPr/>
        <p:txBody>
          <a:bodyPr/>
          <a:lstStyle/>
          <a:p>
            <a:fld id="{E559C70F-627B-48BA-AA4F-A15C535402DD}" type="slidenum">
              <a:rPr lang="en-US" smtClean="0"/>
              <a:t>21</a:t>
            </a:fld>
            <a:endParaRPr lang="en-US"/>
          </a:p>
        </p:txBody>
      </p:sp>
      <p:pic>
        <p:nvPicPr>
          <p:cNvPr id="6" name="Picture 5" descr="The City of Palm Bay Florida logo">
            <a:extLst>
              <a:ext uri="{FF2B5EF4-FFF2-40B4-BE49-F238E27FC236}">
                <a16:creationId xmlns:a16="http://schemas.microsoft.com/office/drawing/2014/main" id="{D9DCE0F8-2E0A-470E-AC18-CAD69043BA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3328" y="5979458"/>
            <a:ext cx="1445343" cy="878542"/>
          </a:xfrm>
          <a:prstGeom prst="rect">
            <a:avLst/>
          </a:prstGeom>
        </p:spPr>
      </p:pic>
    </p:spTree>
    <p:extLst>
      <p:ext uri="{BB962C8B-B14F-4D97-AF65-F5344CB8AC3E}">
        <p14:creationId xmlns:p14="http://schemas.microsoft.com/office/powerpoint/2010/main" val="1125330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7882FBD-223F-4957-9995-70028E51CA80}"/>
              </a:ext>
            </a:extLst>
          </p:cNvPr>
          <p:cNvSpPr>
            <a:spLocks noGrp="1"/>
          </p:cNvSpPr>
          <p:nvPr>
            <p:ph idx="1"/>
          </p:nvPr>
        </p:nvSpPr>
        <p:spPr/>
        <p:txBody>
          <a:bodyPr>
            <a:normAutofit/>
          </a:bodyPr>
          <a:lstStyle/>
          <a:p>
            <a:pPr marL="0" indent="0" algn="ctr">
              <a:buNone/>
            </a:pPr>
            <a:r>
              <a:rPr lang="en-US" sz="7200" dirty="0"/>
              <a:t>Questions?</a:t>
            </a:r>
          </a:p>
        </p:txBody>
      </p:sp>
      <p:sp>
        <p:nvSpPr>
          <p:cNvPr id="4" name="Slide Number Placeholder 3">
            <a:extLst>
              <a:ext uri="{FF2B5EF4-FFF2-40B4-BE49-F238E27FC236}">
                <a16:creationId xmlns:a16="http://schemas.microsoft.com/office/drawing/2014/main" id="{BBF51F05-2D4B-40E0-B28D-A089D0B6BF93}"/>
              </a:ext>
            </a:extLst>
          </p:cNvPr>
          <p:cNvSpPr>
            <a:spLocks noGrp="1"/>
          </p:cNvSpPr>
          <p:nvPr>
            <p:ph type="sldNum" sz="quarter" idx="12"/>
          </p:nvPr>
        </p:nvSpPr>
        <p:spPr/>
        <p:txBody>
          <a:bodyPr/>
          <a:lstStyle/>
          <a:p>
            <a:fld id="{E559C70F-627B-48BA-AA4F-A15C535402DD}" type="slidenum">
              <a:rPr lang="en-US" smtClean="0"/>
              <a:t>22</a:t>
            </a:fld>
            <a:endParaRPr lang="en-US"/>
          </a:p>
        </p:txBody>
      </p:sp>
      <p:pic>
        <p:nvPicPr>
          <p:cNvPr id="7" name="Picture 6" descr="The City of Palm Bay Florida logo">
            <a:extLst>
              <a:ext uri="{FF2B5EF4-FFF2-40B4-BE49-F238E27FC236}">
                <a16:creationId xmlns:a16="http://schemas.microsoft.com/office/drawing/2014/main" id="{199BE46A-0A0C-467D-A619-09916A08292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64447" y="3267075"/>
            <a:ext cx="3463105" cy="2105025"/>
          </a:xfrm>
          <a:prstGeom prst="rect">
            <a:avLst/>
          </a:prstGeom>
        </p:spPr>
      </p:pic>
    </p:spTree>
    <p:extLst>
      <p:ext uri="{BB962C8B-B14F-4D97-AF65-F5344CB8AC3E}">
        <p14:creationId xmlns:p14="http://schemas.microsoft.com/office/powerpoint/2010/main" val="2095480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18851-AEEB-42BE-B2DE-D64E03557CC2}"/>
              </a:ext>
            </a:extLst>
          </p:cNvPr>
          <p:cNvSpPr>
            <a:spLocks noGrp="1"/>
          </p:cNvSpPr>
          <p:nvPr>
            <p:ph type="title"/>
          </p:nvPr>
        </p:nvSpPr>
        <p:spPr/>
        <p:txBody>
          <a:bodyPr>
            <a:normAutofit/>
          </a:bodyPr>
          <a:lstStyle/>
          <a:p>
            <a:r>
              <a:rPr lang="en-US" sz="4000" dirty="0">
                <a:latin typeface="+mn-lt"/>
              </a:rPr>
              <a:t>Request for Information (RFI):</a:t>
            </a:r>
            <a:br>
              <a:rPr lang="en-US" sz="4000" dirty="0">
                <a:latin typeface="+mn-lt"/>
              </a:rPr>
            </a:br>
            <a:r>
              <a:rPr lang="en-US" sz="4000" dirty="0">
                <a:latin typeface="+mn-lt"/>
              </a:rPr>
              <a:t>Homelessness &amp; Affordable Housing</a:t>
            </a:r>
          </a:p>
        </p:txBody>
      </p:sp>
      <p:sp>
        <p:nvSpPr>
          <p:cNvPr id="3" name="Content Placeholder 2">
            <a:extLst>
              <a:ext uri="{FF2B5EF4-FFF2-40B4-BE49-F238E27FC236}">
                <a16:creationId xmlns:a16="http://schemas.microsoft.com/office/drawing/2014/main" id="{90FBCE85-02B2-44BB-98DC-43E24B09004D}"/>
              </a:ext>
            </a:extLst>
          </p:cNvPr>
          <p:cNvSpPr>
            <a:spLocks noGrp="1"/>
          </p:cNvSpPr>
          <p:nvPr>
            <p:ph idx="1"/>
          </p:nvPr>
        </p:nvSpPr>
        <p:spPr/>
        <p:txBody>
          <a:bodyPr>
            <a:normAutofit/>
          </a:bodyPr>
          <a:lstStyle/>
          <a:p>
            <a:r>
              <a:rPr lang="en-US" dirty="0"/>
              <a:t>March 1 – April 4, 2022</a:t>
            </a:r>
          </a:p>
          <a:p>
            <a:r>
              <a:rPr lang="en-US" dirty="0"/>
              <a:t>12 responses</a:t>
            </a:r>
          </a:p>
          <a:p>
            <a:r>
              <a:rPr lang="en-US" dirty="0"/>
              <a:t>Non-Profit and For-Profit Organizations</a:t>
            </a:r>
          </a:p>
          <a:p>
            <a:r>
              <a:rPr lang="en-US" dirty="0"/>
              <a:t>Proposed amount of funds range $75,000 - $5 million</a:t>
            </a:r>
          </a:p>
          <a:p>
            <a:r>
              <a:rPr lang="en-US" dirty="0"/>
              <a:t>Use of funds range from public services to construction of shelters and affordable housing</a:t>
            </a:r>
          </a:p>
          <a:p>
            <a:pPr marL="0" indent="0">
              <a:buNone/>
            </a:pPr>
            <a:endParaRPr lang="en-US" b="1" dirty="0"/>
          </a:p>
        </p:txBody>
      </p:sp>
      <p:sp>
        <p:nvSpPr>
          <p:cNvPr id="4" name="Slide Number Placeholder 3">
            <a:extLst>
              <a:ext uri="{FF2B5EF4-FFF2-40B4-BE49-F238E27FC236}">
                <a16:creationId xmlns:a16="http://schemas.microsoft.com/office/drawing/2014/main" id="{5006214B-780D-4519-B450-FAFCB9709E11}"/>
              </a:ext>
            </a:extLst>
          </p:cNvPr>
          <p:cNvSpPr>
            <a:spLocks noGrp="1"/>
          </p:cNvSpPr>
          <p:nvPr>
            <p:ph type="sldNum" sz="quarter" idx="12"/>
          </p:nvPr>
        </p:nvSpPr>
        <p:spPr/>
        <p:txBody>
          <a:bodyPr/>
          <a:lstStyle/>
          <a:p>
            <a:fld id="{E559C70F-627B-48BA-AA4F-A15C535402DD}" type="slidenum">
              <a:rPr lang="en-US" smtClean="0"/>
              <a:t>3</a:t>
            </a:fld>
            <a:endParaRPr lang="en-US"/>
          </a:p>
        </p:txBody>
      </p:sp>
      <p:pic>
        <p:nvPicPr>
          <p:cNvPr id="5" name="Picture 4" descr="The City of Palm Bay Florida logo">
            <a:extLst>
              <a:ext uri="{FF2B5EF4-FFF2-40B4-BE49-F238E27FC236}">
                <a16:creationId xmlns:a16="http://schemas.microsoft.com/office/drawing/2014/main" id="{3148E0BD-845F-4CA0-838A-135A6C71262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3328" y="5979458"/>
            <a:ext cx="1445343" cy="878542"/>
          </a:xfrm>
          <a:prstGeom prst="rect">
            <a:avLst/>
          </a:prstGeom>
        </p:spPr>
      </p:pic>
    </p:spTree>
    <p:extLst>
      <p:ext uri="{BB962C8B-B14F-4D97-AF65-F5344CB8AC3E}">
        <p14:creationId xmlns:p14="http://schemas.microsoft.com/office/powerpoint/2010/main" val="3751503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18851-AEEB-42BE-B2DE-D64E03557CC2}"/>
              </a:ext>
            </a:extLst>
          </p:cNvPr>
          <p:cNvSpPr>
            <a:spLocks noGrp="1"/>
          </p:cNvSpPr>
          <p:nvPr>
            <p:ph type="title"/>
          </p:nvPr>
        </p:nvSpPr>
        <p:spPr/>
        <p:txBody>
          <a:bodyPr>
            <a:normAutofit/>
          </a:bodyPr>
          <a:lstStyle/>
          <a:p>
            <a:r>
              <a:rPr lang="en-US" sz="4000" dirty="0">
                <a:latin typeface="+mn-lt"/>
              </a:rPr>
              <a:t>City Council authorizes use of ARPA</a:t>
            </a:r>
          </a:p>
        </p:txBody>
      </p:sp>
      <p:sp>
        <p:nvSpPr>
          <p:cNvPr id="3" name="Content Placeholder 2">
            <a:extLst>
              <a:ext uri="{FF2B5EF4-FFF2-40B4-BE49-F238E27FC236}">
                <a16:creationId xmlns:a16="http://schemas.microsoft.com/office/drawing/2014/main" id="{90FBCE85-02B2-44BB-98DC-43E24B09004D}"/>
              </a:ext>
            </a:extLst>
          </p:cNvPr>
          <p:cNvSpPr>
            <a:spLocks noGrp="1"/>
          </p:cNvSpPr>
          <p:nvPr>
            <p:ph idx="1"/>
          </p:nvPr>
        </p:nvSpPr>
        <p:spPr/>
        <p:txBody>
          <a:bodyPr>
            <a:normAutofit/>
          </a:bodyPr>
          <a:lstStyle/>
          <a:p>
            <a:r>
              <a:rPr lang="en-US" dirty="0"/>
              <a:t>Tier 1 – emergency housing and public services/assistance</a:t>
            </a:r>
          </a:p>
          <a:p>
            <a:r>
              <a:rPr lang="en-US" dirty="0"/>
              <a:t>Tier 2 – temporary housing + case management = supportive housing</a:t>
            </a:r>
          </a:p>
          <a:p>
            <a:r>
              <a:rPr lang="en-US" dirty="0"/>
              <a:t>Tier 3 – permanent affordable housing</a:t>
            </a:r>
          </a:p>
          <a:p>
            <a:endParaRPr lang="en-US" dirty="0"/>
          </a:p>
          <a:p>
            <a:pPr marL="0" indent="0">
              <a:buNone/>
            </a:pPr>
            <a:r>
              <a:rPr lang="en-US" dirty="0"/>
              <a:t>Palm Bay City Council allocates $5 million in ARPA funding to achieving all three tiers. City published a Request for Applications (RFA) on June 10, 2022.</a:t>
            </a:r>
          </a:p>
        </p:txBody>
      </p:sp>
      <p:sp>
        <p:nvSpPr>
          <p:cNvPr id="4" name="Slide Number Placeholder 3">
            <a:extLst>
              <a:ext uri="{FF2B5EF4-FFF2-40B4-BE49-F238E27FC236}">
                <a16:creationId xmlns:a16="http://schemas.microsoft.com/office/drawing/2014/main" id="{5006214B-780D-4519-B450-FAFCB9709E11}"/>
              </a:ext>
            </a:extLst>
          </p:cNvPr>
          <p:cNvSpPr>
            <a:spLocks noGrp="1"/>
          </p:cNvSpPr>
          <p:nvPr>
            <p:ph type="sldNum" sz="quarter" idx="12"/>
          </p:nvPr>
        </p:nvSpPr>
        <p:spPr/>
        <p:txBody>
          <a:bodyPr/>
          <a:lstStyle/>
          <a:p>
            <a:fld id="{E559C70F-627B-48BA-AA4F-A15C535402DD}" type="slidenum">
              <a:rPr lang="en-US" smtClean="0"/>
              <a:t>4</a:t>
            </a:fld>
            <a:endParaRPr lang="en-US"/>
          </a:p>
        </p:txBody>
      </p:sp>
      <p:pic>
        <p:nvPicPr>
          <p:cNvPr id="5" name="Picture 4" descr="The City of Palm Bay Florida logo">
            <a:extLst>
              <a:ext uri="{FF2B5EF4-FFF2-40B4-BE49-F238E27FC236}">
                <a16:creationId xmlns:a16="http://schemas.microsoft.com/office/drawing/2014/main" id="{3148E0BD-845F-4CA0-838A-135A6C71262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3328" y="5979458"/>
            <a:ext cx="1445343" cy="878542"/>
          </a:xfrm>
          <a:prstGeom prst="rect">
            <a:avLst/>
          </a:prstGeom>
        </p:spPr>
      </p:pic>
    </p:spTree>
    <p:extLst>
      <p:ext uri="{BB962C8B-B14F-4D97-AF65-F5344CB8AC3E}">
        <p14:creationId xmlns:p14="http://schemas.microsoft.com/office/powerpoint/2010/main" val="1504900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363E0-4272-42AE-9F29-A7FB859074FA}"/>
              </a:ext>
            </a:extLst>
          </p:cNvPr>
          <p:cNvSpPr>
            <a:spLocks noGrp="1"/>
          </p:cNvSpPr>
          <p:nvPr>
            <p:ph type="title"/>
          </p:nvPr>
        </p:nvSpPr>
        <p:spPr/>
        <p:txBody>
          <a:bodyPr/>
          <a:lstStyle/>
          <a:p>
            <a:r>
              <a:rPr lang="en-US" sz="4400" dirty="0">
                <a:latin typeface="+mn-lt"/>
                <a:ea typeface="Verdana" panose="020B0604030504040204" pitchFamily="34" charset="0"/>
                <a:cs typeface="Arial" panose="020B0604020202020204" pitchFamily="34" charset="0"/>
              </a:rPr>
              <a:t>ARPA Request for Applications </a:t>
            </a:r>
            <a:endParaRPr lang="en-US" dirty="0">
              <a:latin typeface="+mn-lt"/>
            </a:endParaRPr>
          </a:p>
        </p:txBody>
      </p:sp>
      <p:sp>
        <p:nvSpPr>
          <p:cNvPr id="3" name="Content Placeholder 2">
            <a:extLst>
              <a:ext uri="{FF2B5EF4-FFF2-40B4-BE49-F238E27FC236}">
                <a16:creationId xmlns:a16="http://schemas.microsoft.com/office/drawing/2014/main" id="{D66FCED5-EC46-40BE-A998-2C05276FFC17}"/>
              </a:ext>
            </a:extLst>
          </p:cNvPr>
          <p:cNvSpPr>
            <a:spLocks noGrp="1"/>
          </p:cNvSpPr>
          <p:nvPr>
            <p:ph idx="1"/>
          </p:nvPr>
        </p:nvSpPr>
        <p:spPr/>
        <p:txBody>
          <a:bodyPr>
            <a:normAutofit/>
          </a:bodyPr>
          <a:lstStyle/>
          <a:p>
            <a:pPr marL="342900" indent="-342900">
              <a:buFont typeface="Arial" panose="020B0604020202020204" pitchFamily="34" charset="0"/>
              <a:buChar char="•"/>
            </a:pPr>
            <a:r>
              <a:rPr lang="en-US" dirty="0">
                <a:ea typeface="Verdana" panose="020B0604030504040204" pitchFamily="34" charset="0"/>
              </a:rPr>
              <a:t>All information will be posted to </a:t>
            </a:r>
            <a:r>
              <a:rPr lang="en-US" dirty="0">
                <a:ea typeface="Verdana" panose="020B0604030504040204" pitchFamily="34" charset="0"/>
                <a:hlinkClick r:id="rId2"/>
              </a:rPr>
              <a:t>www.pbfl.org/ARPA</a:t>
            </a:r>
            <a:endParaRPr lang="en-US" dirty="0">
              <a:ea typeface="Verdana" panose="020B0604030504040204" pitchFamily="34" charset="0"/>
            </a:endParaRPr>
          </a:p>
          <a:p>
            <a:pPr marL="342900" indent="-342900">
              <a:buFont typeface="Arial" panose="020B0604020202020204" pitchFamily="34" charset="0"/>
              <a:buChar char="•"/>
            </a:pPr>
            <a:r>
              <a:rPr lang="en-US" dirty="0">
                <a:ea typeface="Verdana" panose="020B0604030504040204" pitchFamily="34" charset="0"/>
              </a:rPr>
              <a:t>All applications due </a:t>
            </a:r>
            <a:r>
              <a:rPr lang="en-US" b="1" dirty="0">
                <a:ea typeface="Verdana" panose="020B0604030504040204" pitchFamily="34" charset="0"/>
              </a:rPr>
              <a:t>no later than 5 PM on August 15, 2022</a:t>
            </a:r>
          </a:p>
          <a:p>
            <a:pPr marL="342900" indent="-342900">
              <a:buFont typeface="Arial" panose="020B0604020202020204" pitchFamily="34" charset="0"/>
              <a:buChar char="•"/>
            </a:pPr>
            <a:r>
              <a:rPr lang="en-US" sz="2800" dirty="0">
                <a:solidFill>
                  <a:schemeClr val="tx1"/>
                </a:solidFill>
                <a:ea typeface="Verdana" panose="020B0604030504040204" pitchFamily="34" charset="0"/>
              </a:rPr>
              <a:t>No application will be reviewed or evaluated before August 16, 2022</a:t>
            </a:r>
          </a:p>
          <a:p>
            <a:pPr marL="342900" indent="-342900">
              <a:buFont typeface="Arial" panose="020B0604020202020204" pitchFamily="34" charset="0"/>
              <a:buChar char="•"/>
            </a:pPr>
            <a:r>
              <a:rPr lang="en-US" sz="2800" dirty="0">
                <a:solidFill>
                  <a:schemeClr val="tx1"/>
                </a:solidFill>
                <a:ea typeface="Verdana" panose="020B0604030504040204" pitchFamily="34" charset="0"/>
              </a:rPr>
              <a:t>Applications will be considered by City Council </a:t>
            </a:r>
            <a:r>
              <a:rPr lang="en-US" dirty="0">
                <a:ea typeface="Verdana" panose="020B0604030504040204" pitchFamily="34" charset="0"/>
              </a:rPr>
              <a:t>during a </a:t>
            </a:r>
            <a:r>
              <a:rPr lang="en-US" sz="2800" dirty="0">
                <a:solidFill>
                  <a:schemeClr val="tx1"/>
                </a:solidFill>
                <a:ea typeface="Verdana" panose="020B0604030504040204" pitchFamily="34" charset="0"/>
              </a:rPr>
              <a:t>Special Council Meeting in September, date to be determined</a:t>
            </a:r>
          </a:p>
          <a:p>
            <a:pPr marL="342900" indent="-342900">
              <a:buFont typeface="Arial" panose="020B0604020202020204" pitchFamily="34" charset="0"/>
              <a:buChar char="•"/>
            </a:pPr>
            <a:r>
              <a:rPr lang="en-US" dirty="0">
                <a:ea typeface="Verdana" panose="020B0604030504040204" pitchFamily="34" charset="0"/>
              </a:rPr>
              <a:t>City Council may select one or multiple applications to fund</a:t>
            </a:r>
            <a:endParaRPr lang="en-US" sz="2800" dirty="0">
              <a:solidFill>
                <a:schemeClr val="tx1"/>
              </a:solidFill>
              <a:ea typeface="Verdana" panose="020B0604030504040204" pitchFamily="34" charset="0"/>
            </a:endParaRPr>
          </a:p>
          <a:p>
            <a:pPr marL="342900" indent="-342900">
              <a:buFont typeface="Arial" panose="020B0604020202020204" pitchFamily="34" charset="0"/>
              <a:buChar char="•"/>
            </a:pPr>
            <a:r>
              <a:rPr lang="en-US" dirty="0">
                <a:ea typeface="Verdana" panose="020B0604030504040204" pitchFamily="34" charset="0"/>
              </a:rPr>
              <a:t>Subrecipient Agreement(s) shall be executed</a:t>
            </a:r>
            <a:endParaRPr lang="en-US" sz="2800" dirty="0">
              <a:solidFill>
                <a:schemeClr val="tx1"/>
              </a:solidFill>
              <a:ea typeface="Verdana" panose="020B0604030504040204" pitchFamily="34" charset="0"/>
            </a:endParaRPr>
          </a:p>
          <a:p>
            <a:pPr marL="342900" indent="-342900">
              <a:buFont typeface="Arial" panose="020B0604020202020204" pitchFamily="34" charset="0"/>
              <a:buChar char="•"/>
            </a:pPr>
            <a:r>
              <a:rPr lang="en-US" sz="2800" dirty="0">
                <a:solidFill>
                  <a:schemeClr val="tx1"/>
                </a:solidFill>
                <a:ea typeface="Verdana" panose="020B0604030504040204" pitchFamily="34" charset="0"/>
              </a:rPr>
              <a:t>Funds shall be fully expended by December 31, 2026</a:t>
            </a:r>
          </a:p>
        </p:txBody>
      </p:sp>
      <p:sp>
        <p:nvSpPr>
          <p:cNvPr id="4" name="Slide Number Placeholder 3">
            <a:extLst>
              <a:ext uri="{FF2B5EF4-FFF2-40B4-BE49-F238E27FC236}">
                <a16:creationId xmlns:a16="http://schemas.microsoft.com/office/drawing/2014/main" id="{9C890537-B59A-4CCD-B86E-BF40ADBF63C0}"/>
              </a:ext>
            </a:extLst>
          </p:cNvPr>
          <p:cNvSpPr>
            <a:spLocks noGrp="1"/>
          </p:cNvSpPr>
          <p:nvPr>
            <p:ph type="sldNum" sz="quarter" idx="12"/>
          </p:nvPr>
        </p:nvSpPr>
        <p:spPr/>
        <p:txBody>
          <a:bodyPr/>
          <a:lstStyle/>
          <a:p>
            <a:fld id="{E559C70F-627B-48BA-AA4F-A15C535402DD}" type="slidenum">
              <a:rPr lang="en-US" smtClean="0"/>
              <a:t>5</a:t>
            </a:fld>
            <a:endParaRPr lang="en-US"/>
          </a:p>
        </p:txBody>
      </p:sp>
      <p:pic>
        <p:nvPicPr>
          <p:cNvPr id="5" name="Picture 4" descr="The City of Palm Bay Florida logo">
            <a:extLst>
              <a:ext uri="{FF2B5EF4-FFF2-40B4-BE49-F238E27FC236}">
                <a16:creationId xmlns:a16="http://schemas.microsoft.com/office/drawing/2014/main" id="{B240687D-4C09-453F-87E2-D967C0D1CE1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73328" y="5979458"/>
            <a:ext cx="1445343" cy="878542"/>
          </a:xfrm>
          <a:prstGeom prst="rect">
            <a:avLst/>
          </a:prstGeom>
        </p:spPr>
      </p:pic>
    </p:spTree>
    <p:extLst>
      <p:ext uri="{BB962C8B-B14F-4D97-AF65-F5344CB8AC3E}">
        <p14:creationId xmlns:p14="http://schemas.microsoft.com/office/powerpoint/2010/main" val="1665963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363E0-4272-42AE-9F29-A7FB859074FA}"/>
              </a:ext>
            </a:extLst>
          </p:cNvPr>
          <p:cNvSpPr>
            <a:spLocks noGrp="1"/>
          </p:cNvSpPr>
          <p:nvPr>
            <p:ph type="title"/>
          </p:nvPr>
        </p:nvSpPr>
        <p:spPr/>
        <p:txBody>
          <a:bodyPr/>
          <a:lstStyle/>
          <a:p>
            <a:r>
              <a:rPr lang="en-US" sz="4400" dirty="0">
                <a:latin typeface="+mn-lt"/>
                <a:ea typeface="Verdana" panose="020B0604030504040204" pitchFamily="34" charset="0"/>
                <a:cs typeface="Arial" panose="020B0604020202020204" pitchFamily="34" charset="0"/>
              </a:rPr>
              <a:t>ARPA Eligibility Requirements</a:t>
            </a:r>
            <a:endParaRPr lang="en-US" dirty="0">
              <a:latin typeface="+mn-lt"/>
            </a:endParaRPr>
          </a:p>
        </p:txBody>
      </p:sp>
      <p:sp>
        <p:nvSpPr>
          <p:cNvPr id="3" name="Content Placeholder 2">
            <a:extLst>
              <a:ext uri="{FF2B5EF4-FFF2-40B4-BE49-F238E27FC236}">
                <a16:creationId xmlns:a16="http://schemas.microsoft.com/office/drawing/2014/main" id="{D66FCED5-EC46-40BE-A998-2C05276FFC17}"/>
              </a:ext>
            </a:extLst>
          </p:cNvPr>
          <p:cNvSpPr>
            <a:spLocks noGrp="1"/>
          </p:cNvSpPr>
          <p:nvPr>
            <p:ph idx="1"/>
          </p:nvPr>
        </p:nvSpPr>
        <p:spPr/>
        <p:txBody>
          <a:bodyPr/>
          <a:lstStyle/>
          <a:p>
            <a:pPr marL="342900" indent="-342900">
              <a:buFont typeface="Arial" panose="020B0604020202020204" pitchFamily="34" charset="0"/>
              <a:buChar char="•"/>
            </a:pPr>
            <a:r>
              <a:rPr lang="en-US" sz="2800" dirty="0">
                <a:solidFill>
                  <a:schemeClr val="tx1"/>
                </a:solidFill>
                <a:ea typeface="Verdana" panose="020B0604030504040204" pitchFamily="34" charset="0"/>
              </a:rPr>
              <a:t>Requests should not exceed $5 million</a:t>
            </a:r>
          </a:p>
          <a:p>
            <a:pPr marL="342900" indent="-342900">
              <a:buFont typeface="Arial" panose="020B0604020202020204" pitchFamily="34" charset="0"/>
              <a:buChar char="•"/>
            </a:pPr>
            <a:r>
              <a:rPr lang="en-US" dirty="0">
                <a:ea typeface="Verdana" panose="020B0604030504040204" pitchFamily="34" charset="0"/>
              </a:rPr>
              <a:t>Use of funds should address homelessness, affordable housing, and public services related to such </a:t>
            </a:r>
          </a:p>
          <a:p>
            <a:pPr marL="342900" indent="-342900">
              <a:buFont typeface="Arial" panose="020B0604020202020204" pitchFamily="34" charset="0"/>
              <a:buChar char="•"/>
            </a:pPr>
            <a:r>
              <a:rPr lang="en-US" dirty="0">
                <a:ea typeface="Verdana" panose="020B0604030504040204" pitchFamily="34" charset="0"/>
              </a:rPr>
              <a:t>Activities shall occur within the city limits of Palm Bay or directly serve Palm Bay residents</a:t>
            </a:r>
          </a:p>
          <a:p>
            <a:pPr marL="342900" indent="-342900">
              <a:buFont typeface="Arial" panose="020B0604020202020204" pitchFamily="34" charset="0"/>
              <a:buChar char="•"/>
            </a:pPr>
            <a:r>
              <a:rPr lang="en-US" sz="2800" dirty="0">
                <a:solidFill>
                  <a:schemeClr val="tx1"/>
                </a:solidFill>
                <a:ea typeface="Verdana" panose="020B0604030504040204" pitchFamily="34" charset="0"/>
              </a:rPr>
              <a:t>Non-profits and for-profits are both eligible</a:t>
            </a:r>
          </a:p>
          <a:p>
            <a:pPr marL="342900" indent="-342900">
              <a:buFont typeface="Arial" panose="020B0604020202020204" pitchFamily="34" charset="0"/>
              <a:buChar char="•"/>
            </a:pPr>
            <a:r>
              <a:rPr lang="en-US" dirty="0">
                <a:ea typeface="Verdana" panose="020B0604030504040204" pitchFamily="34" charset="0"/>
              </a:rPr>
              <a:t>Collaboration between multiple agencies is eligible</a:t>
            </a:r>
          </a:p>
          <a:p>
            <a:pPr marL="342900" indent="-342900"/>
            <a:r>
              <a:rPr lang="en-US" dirty="0">
                <a:ea typeface="Verdana" panose="020B0604030504040204" pitchFamily="34" charset="0"/>
              </a:rPr>
              <a:t>Late or i</a:t>
            </a:r>
            <a:r>
              <a:rPr lang="en-US" sz="2800" dirty="0">
                <a:solidFill>
                  <a:schemeClr val="tx1"/>
                </a:solidFill>
                <a:ea typeface="Verdana" panose="020B0604030504040204" pitchFamily="34" charset="0"/>
              </a:rPr>
              <a:t>ncomplete applications will not be considered</a:t>
            </a:r>
          </a:p>
          <a:p>
            <a:pPr marL="342900" indent="-342900">
              <a:buFont typeface="Arial" panose="020B0604020202020204" pitchFamily="34" charset="0"/>
              <a:buChar char="•"/>
            </a:pPr>
            <a:endParaRPr lang="en-US" sz="2800" dirty="0">
              <a:solidFill>
                <a:schemeClr val="tx1"/>
              </a:solidFill>
              <a:ea typeface="Verdana" panose="020B0604030504040204" pitchFamily="34" charset="0"/>
            </a:endParaRPr>
          </a:p>
        </p:txBody>
      </p:sp>
      <p:sp>
        <p:nvSpPr>
          <p:cNvPr id="4" name="Slide Number Placeholder 3">
            <a:extLst>
              <a:ext uri="{FF2B5EF4-FFF2-40B4-BE49-F238E27FC236}">
                <a16:creationId xmlns:a16="http://schemas.microsoft.com/office/drawing/2014/main" id="{9C890537-B59A-4CCD-B86E-BF40ADBF63C0}"/>
              </a:ext>
            </a:extLst>
          </p:cNvPr>
          <p:cNvSpPr>
            <a:spLocks noGrp="1"/>
          </p:cNvSpPr>
          <p:nvPr>
            <p:ph type="sldNum" sz="quarter" idx="12"/>
          </p:nvPr>
        </p:nvSpPr>
        <p:spPr/>
        <p:txBody>
          <a:bodyPr/>
          <a:lstStyle/>
          <a:p>
            <a:fld id="{E559C70F-627B-48BA-AA4F-A15C535402DD}" type="slidenum">
              <a:rPr lang="en-US" smtClean="0"/>
              <a:t>6</a:t>
            </a:fld>
            <a:endParaRPr lang="en-US"/>
          </a:p>
        </p:txBody>
      </p:sp>
      <p:pic>
        <p:nvPicPr>
          <p:cNvPr id="5" name="Picture 4" descr="The City of Palm Bay Florida logo">
            <a:extLst>
              <a:ext uri="{FF2B5EF4-FFF2-40B4-BE49-F238E27FC236}">
                <a16:creationId xmlns:a16="http://schemas.microsoft.com/office/drawing/2014/main" id="{B240687D-4C09-453F-87E2-D967C0D1CE1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3328" y="5979458"/>
            <a:ext cx="1445343" cy="878542"/>
          </a:xfrm>
          <a:prstGeom prst="rect">
            <a:avLst/>
          </a:prstGeom>
        </p:spPr>
      </p:pic>
    </p:spTree>
    <p:extLst>
      <p:ext uri="{BB962C8B-B14F-4D97-AF65-F5344CB8AC3E}">
        <p14:creationId xmlns:p14="http://schemas.microsoft.com/office/powerpoint/2010/main" val="11756266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60043-B0EC-4FDD-AA8D-74F15183DF68}"/>
              </a:ext>
            </a:extLst>
          </p:cNvPr>
          <p:cNvSpPr>
            <a:spLocks noGrp="1"/>
          </p:cNvSpPr>
          <p:nvPr>
            <p:ph type="title"/>
          </p:nvPr>
        </p:nvSpPr>
        <p:spPr/>
        <p:txBody>
          <a:bodyPr>
            <a:normAutofit/>
          </a:bodyPr>
          <a:lstStyle/>
          <a:p>
            <a:r>
              <a:rPr lang="en-US" sz="4000" dirty="0">
                <a:latin typeface="+mn-lt"/>
                <a:ea typeface="Verdana" panose="020B0604030504040204" pitchFamily="34" charset="0"/>
              </a:rPr>
              <a:t> </a:t>
            </a:r>
            <a:r>
              <a:rPr lang="en-US" sz="4400" dirty="0">
                <a:latin typeface="+mn-lt"/>
                <a:ea typeface="Verdana" panose="020B0604030504040204" pitchFamily="34" charset="0"/>
              </a:rPr>
              <a:t>American Rescue Plan Act (ARPA) </a:t>
            </a:r>
            <a:endParaRPr lang="en-US" sz="1100" dirty="0">
              <a:latin typeface="+mn-lt"/>
            </a:endParaRPr>
          </a:p>
        </p:txBody>
      </p:sp>
      <p:sp>
        <p:nvSpPr>
          <p:cNvPr id="3" name="Content Placeholder 2">
            <a:extLst>
              <a:ext uri="{FF2B5EF4-FFF2-40B4-BE49-F238E27FC236}">
                <a16:creationId xmlns:a16="http://schemas.microsoft.com/office/drawing/2014/main" id="{2D82F8BD-5115-4262-B14A-36162F11B571}"/>
              </a:ext>
            </a:extLst>
          </p:cNvPr>
          <p:cNvSpPr>
            <a:spLocks noGrp="1"/>
          </p:cNvSpPr>
          <p:nvPr>
            <p:ph idx="1"/>
          </p:nvPr>
        </p:nvSpPr>
        <p:spPr/>
        <p:txBody>
          <a:bodyPr>
            <a:normAutofit fontScale="85000" lnSpcReduction="20000"/>
          </a:bodyPr>
          <a:lstStyle/>
          <a:p>
            <a:pPr marL="0" indent="0" algn="ctr">
              <a:buNone/>
            </a:pPr>
            <a:r>
              <a:rPr lang="en-US" sz="2800" b="1" dirty="0">
                <a:solidFill>
                  <a:schemeClr val="tx1"/>
                </a:solidFill>
                <a:ea typeface="Verdana" panose="020B0604030504040204" pitchFamily="34" charset="0"/>
              </a:rPr>
              <a:t>Coronavirus State and Local Fiscal Recovery Funds – Eligible Uses*</a:t>
            </a:r>
          </a:p>
          <a:p>
            <a:pPr marL="0" indent="0" algn="ctr">
              <a:buNone/>
            </a:pPr>
            <a:endParaRPr lang="en-US" sz="2800" b="1" dirty="0">
              <a:solidFill>
                <a:schemeClr val="tx1"/>
              </a:solidFill>
              <a:ea typeface="Verdana" panose="020B0604030504040204" pitchFamily="34" charset="0"/>
            </a:endParaRPr>
          </a:p>
          <a:p>
            <a:pPr marL="514350" indent="-514350">
              <a:buFont typeface="+mj-lt"/>
              <a:buAutoNum type="alphaUcPeriod"/>
            </a:pPr>
            <a:r>
              <a:rPr lang="en-US" dirty="0">
                <a:solidFill>
                  <a:srgbClr val="000000"/>
                </a:solidFill>
                <a:highlight>
                  <a:srgbClr val="FFFF00"/>
                </a:highlight>
              </a:rPr>
              <a:t>R</a:t>
            </a:r>
            <a:r>
              <a:rPr lang="en-US" b="0" i="0" u="none" strike="noStrike" baseline="0" dirty="0">
                <a:solidFill>
                  <a:srgbClr val="000000"/>
                </a:solidFill>
                <a:highlight>
                  <a:srgbClr val="FFFF00"/>
                </a:highlight>
              </a:rPr>
              <a:t>espond to the </a:t>
            </a:r>
            <a:r>
              <a:rPr lang="en-US" u="none" strike="noStrike" baseline="0" dirty="0">
                <a:solidFill>
                  <a:srgbClr val="000000"/>
                </a:solidFill>
                <a:highlight>
                  <a:srgbClr val="FFFF00"/>
                </a:highlight>
              </a:rPr>
              <a:t>public health emergency or its negative economic impacts</a:t>
            </a:r>
            <a:r>
              <a:rPr lang="en-US" b="0" i="0" u="none" strike="noStrike" baseline="0" dirty="0">
                <a:solidFill>
                  <a:srgbClr val="000000"/>
                </a:solidFill>
                <a:highlight>
                  <a:srgbClr val="FFFF00"/>
                </a:highlight>
              </a:rPr>
              <a:t>, including assistance to households, small businesses, and nonprofits, or aid to impacted industries such as tourism, travel, and hospitality; </a:t>
            </a:r>
          </a:p>
          <a:p>
            <a:pPr marL="514350" indent="-514350">
              <a:buFont typeface="+mj-lt"/>
              <a:buAutoNum type="alphaUcPeriod"/>
            </a:pPr>
            <a:r>
              <a:rPr lang="en-US" b="0" i="0" u="none" strike="noStrike" baseline="0" dirty="0">
                <a:solidFill>
                  <a:srgbClr val="000000"/>
                </a:solidFill>
              </a:rPr>
              <a:t>Respond to workers performing essential work during the COVID-19 public health emergency by providing premium pay to eligible workers; </a:t>
            </a:r>
          </a:p>
          <a:p>
            <a:pPr marL="514350" indent="-514350">
              <a:buFont typeface="+mj-lt"/>
              <a:buAutoNum type="alphaUcPeriod"/>
            </a:pPr>
            <a:r>
              <a:rPr lang="en-US" b="0" i="0" u="none" strike="noStrike" baseline="0" dirty="0">
                <a:solidFill>
                  <a:srgbClr val="000000"/>
                </a:solidFill>
              </a:rPr>
              <a:t>The provision of government services to the extent of the reduction in revenue due to the COVID–19 public health emergency relative to revenues collected in the most recent full fiscal year prior to the emergency; and </a:t>
            </a:r>
          </a:p>
          <a:p>
            <a:pPr marL="514350" indent="-514350">
              <a:buFont typeface="+mj-lt"/>
              <a:buAutoNum type="alphaUcPeriod"/>
            </a:pPr>
            <a:r>
              <a:rPr lang="en-US" b="0" i="0" u="none" strike="noStrike" baseline="0" dirty="0">
                <a:solidFill>
                  <a:srgbClr val="000000"/>
                </a:solidFill>
              </a:rPr>
              <a:t>Make necessary investments in water, sewer, or broadband infrastructure</a:t>
            </a:r>
          </a:p>
          <a:p>
            <a:pPr marL="0" indent="0">
              <a:buNone/>
            </a:pPr>
            <a:endParaRPr lang="en-US" sz="1200" b="0" i="0" u="none" strike="noStrike" baseline="0" dirty="0">
              <a:solidFill>
                <a:srgbClr val="000000"/>
              </a:solidFill>
            </a:endParaRPr>
          </a:p>
          <a:p>
            <a:pPr marL="0" indent="0">
              <a:buNone/>
            </a:pPr>
            <a:r>
              <a:rPr lang="en-US" sz="1500" i="1" dirty="0">
                <a:solidFill>
                  <a:srgbClr val="000000"/>
                </a:solidFill>
              </a:rPr>
              <a:t>* </a:t>
            </a:r>
            <a:r>
              <a:rPr lang="en-US" sz="1500" b="0" i="1" dirty="0">
                <a:effectLst/>
                <a:latin typeface="+mn-lt"/>
              </a:rPr>
              <a:t>All proposed activities shall comply with the Department of Treasury’s Final Rule published on January 6, 2022, as released by the Office of the Federal Register, 31 CFR Part 35, RIN 1505-AC77.</a:t>
            </a:r>
            <a:endParaRPr lang="en-US" sz="1500" b="0" i="1" u="none" strike="noStrike" baseline="0" dirty="0">
              <a:solidFill>
                <a:srgbClr val="000000"/>
              </a:solidFill>
            </a:endParaRPr>
          </a:p>
        </p:txBody>
      </p:sp>
      <p:sp>
        <p:nvSpPr>
          <p:cNvPr id="4" name="Slide Number Placeholder 3">
            <a:extLst>
              <a:ext uri="{FF2B5EF4-FFF2-40B4-BE49-F238E27FC236}">
                <a16:creationId xmlns:a16="http://schemas.microsoft.com/office/drawing/2014/main" id="{A7DF073A-1220-41C6-9553-F60C5B97E658}"/>
              </a:ext>
            </a:extLst>
          </p:cNvPr>
          <p:cNvSpPr>
            <a:spLocks noGrp="1"/>
          </p:cNvSpPr>
          <p:nvPr>
            <p:ph type="sldNum" sz="quarter" idx="12"/>
          </p:nvPr>
        </p:nvSpPr>
        <p:spPr/>
        <p:txBody>
          <a:bodyPr/>
          <a:lstStyle/>
          <a:p>
            <a:fld id="{E559C70F-627B-48BA-AA4F-A15C535402DD}" type="slidenum">
              <a:rPr lang="en-US" smtClean="0"/>
              <a:t>7</a:t>
            </a:fld>
            <a:endParaRPr lang="en-US"/>
          </a:p>
        </p:txBody>
      </p:sp>
      <p:pic>
        <p:nvPicPr>
          <p:cNvPr id="6" name="Picture 5" descr="The City of Palm Bay Florida logo">
            <a:extLst>
              <a:ext uri="{FF2B5EF4-FFF2-40B4-BE49-F238E27FC236}">
                <a16:creationId xmlns:a16="http://schemas.microsoft.com/office/drawing/2014/main" id="{D9DCE0F8-2E0A-470E-AC18-CAD69043BA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3328" y="5979458"/>
            <a:ext cx="1445343" cy="878542"/>
          </a:xfrm>
          <a:prstGeom prst="rect">
            <a:avLst/>
          </a:prstGeom>
        </p:spPr>
      </p:pic>
    </p:spTree>
    <p:extLst>
      <p:ext uri="{BB962C8B-B14F-4D97-AF65-F5344CB8AC3E}">
        <p14:creationId xmlns:p14="http://schemas.microsoft.com/office/powerpoint/2010/main" val="3471583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60043-B0EC-4FDD-AA8D-74F15183DF68}"/>
              </a:ext>
            </a:extLst>
          </p:cNvPr>
          <p:cNvSpPr>
            <a:spLocks noGrp="1"/>
          </p:cNvSpPr>
          <p:nvPr>
            <p:ph type="title"/>
          </p:nvPr>
        </p:nvSpPr>
        <p:spPr/>
        <p:txBody>
          <a:bodyPr>
            <a:normAutofit/>
          </a:bodyPr>
          <a:lstStyle/>
          <a:p>
            <a:r>
              <a:rPr lang="en-US" sz="4000" dirty="0">
                <a:latin typeface="+mn-lt"/>
                <a:ea typeface="Verdana" panose="020B0604030504040204" pitchFamily="34" charset="0"/>
              </a:rPr>
              <a:t>ARPA Eligible Use Category</a:t>
            </a:r>
            <a:endParaRPr lang="en-US" sz="1100" dirty="0">
              <a:latin typeface="+mn-lt"/>
            </a:endParaRPr>
          </a:p>
        </p:txBody>
      </p:sp>
      <p:sp>
        <p:nvSpPr>
          <p:cNvPr id="3" name="Content Placeholder 2">
            <a:extLst>
              <a:ext uri="{FF2B5EF4-FFF2-40B4-BE49-F238E27FC236}">
                <a16:creationId xmlns:a16="http://schemas.microsoft.com/office/drawing/2014/main" id="{2D82F8BD-5115-4262-B14A-36162F11B571}"/>
              </a:ext>
            </a:extLst>
          </p:cNvPr>
          <p:cNvSpPr>
            <a:spLocks noGrp="1"/>
          </p:cNvSpPr>
          <p:nvPr>
            <p:ph idx="1"/>
          </p:nvPr>
        </p:nvSpPr>
        <p:spPr/>
        <p:txBody>
          <a:bodyPr>
            <a:normAutofit fontScale="92500" lnSpcReduction="10000"/>
          </a:bodyPr>
          <a:lstStyle/>
          <a:p>
            <a:pPr marL="0" indent="0">
              <a:buNone/>
            </a:pPr>
            <a:r>
              <a:rPr lang="en-US" dirty="0">
                <a:solidFill>
                  <a:srgbClr val="000000"/>
                </a:solidFill>
              </a:rPr>
              <a:t>R</a:t>
            </a:r>
            <a:r>
              <a:rPr lang="en-US" b="0" i="0" u="none" strike="noStrike" baseline="0" dirty="0">
                <a:solidFill>
                  <a:srgbClr val="000000"/>
                </a:solidFill>
              </a:rPr>
              <a:t>espond to the </a:t>
            </a:r>
            <a:r>
              <a:rPr lang="en-US" u="sng" strike="noStrike" baseline="0" dirty="0">
                <a:solidFill>
                  <a:srgbClr val="000000"/>
                </a:solidFill>
              </a:rPr>
              <a:t>public health emergency or its negative economic impacts*</a:t>
            </a:r>
            <a:r>
              <a:rPr lang="en-US" b="0" i="0" u="none" strike="noStrike" baseline="0" dirty="0">
                <a:solidFill>
                  <a:srgbClr val="000000"/>
                </a:solidFill>
              </a:rPr>
              <a:t>, including assistance to households, small businesses, and nonprofits, or aid to impacted industries such as tourism, travel, and hospitality</a:t>
            </a:r>
          </a:p>
          <a:p>
            <a:pPr marL="514350" indent="-514350">
              <a:buAutoNum type="arabicParenR"/>
            </a:pPr>
            <a:r>
              <a:rPr lang="en-US" dirty="0"/>
              <a:t>public health responses for those impacted by the pandemic, including the general public; </a:t>
            </a:r>
          </a:p>
          <a:p>
            <a:pPr marL="514350" indent="-514350">
              <a:buAutoNum type="arabicParenR"/>
            </a:pPr>
            <a:r>
              <a:rPr lang="en-US" dirty="0"/>
              <a:t>responses to the negative economic impacts that were experienced by those impacted as a result of the pandemic; and </a:t>
            </a:r>
          </a:p>
          <a:p>
            <a:pPr marL="514350" indent="-514350">
              <a:buAutoNum type="arabicParenR"/>
            </a:pPr>
            <a:r>
              <a:rPr lang="en-US" dirty="0"/>
              <a:t>additional services, either as a public health response or a response to the negative economic impacts of the pandemic, for disproportionately impacted communities.</a:t>
            </a:r>
            <a:endParaRPr lang="en-US" b="0" i="0" u="none" strike="noStrike" baseline="0" dirty="0">
              <a:solidFill>
                <a:srgbClr val="000000"/>
              </a:solidFill>
            </a:endParaRPr>
          </a:p>
          <a:p>
            <a:pPr marL="0" indent="0">
              <a:buNone/>
            </a:pPr>
            <a:r>
              <a:rPr lang="en-US" sz="1500" i="1" dirty="0">
                <a:solidFill>
                  <a:srgbClr val="000000"/>
                </a:solidFill>
              </a:rPr>
              <a:t>* </a:t>
            </a:r>
            <a:r>
              <a:rPr lang="en-US" sz="1500" b="0" i="1" dirty="0">
                <a:effectLst/>
                <a:latin typeface="+mn-lt"/>
              </a:rPr>
              <a:t>As described in the U.S. Department of Treasury’s Final Rule published on January 6, 2022, as released by the Office of the Federal Register, 31 CFR Part 35, RIN 1505-AC77.</a:t>
            </a:r>
            <a:endParaRPr lang="en-US" sz="1500" b="0" i="1" u="none" strike="noStrike" baseline="0" dirty="0">
              <a:solidFill>
                <a:srgbClr val="000000"/>
              </a:solidFill>
            </a:endParaRPr>
          </a:p>
        </p:txBody>
      </p:sp>
      <p:sp>
        <p:nvSpPr>
          <p:cNvPr id="4" name="Slide Number Placeholder 3">
            <a:extLst>
              <a:ext uri="{FF2B5EF4-FFF2-40B4-BE49-F238E27FC236}">
                <a16:creationId xmlns:a16="http://schemas.microsoft.com/office/drawing/2014/main" id="{A7DF073A-1220-41C6-9553-F60C5B97E658}"/>
              </a:ext>
            </a:extLst>
          </p:cNvPr>
          <p:cNvSpPr>
            <a:spLocks noGrp="1"/>
          </p:cNvSpPr>
          <p:nvPr>
            <p:ph type="sldNum" sz="quarter" idx="12"/>
          </p:nvPr>
        </p:nvSpPr>
        <p:spPr/>
        <p:txBody>
          <a:bodyPr/>
          <a:lstStyle/>
          <a:p>
            <a:fld id="{E559C70F-627B-48BA-AA4F-A15C535402DD}" type="slidenum">
              <a:rPr lang="en-US" smtClean="0"/>
              <a:t>8</a:t>
            </a:fld>
            <a:endParaRPr lang="en-US"/>
          </a:p>
        </p:txBody>
      </p:sp>
      <p:pic>
        <p:nvPicPr>
          <p:cNvPr id="6" name="Picture 5" descr="The City of Palm Bay Florida logo">
            <a:extLst>
              <a:ext uri="{FF2B5EF4-FFF2-40B4-BE49-F238E27FC236}">
                <a16:creationId xmlns:a16="http://schemas.microsoft.com/office/drawing/2014/main" id="{D9DCE0F8-2E0A-470E-AC18-CAD69043BA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3328" y="5979458"/>
            <a:ext cx="1445343" cy="878542"/>
          </a:xfrm>
          <a:prstGeom prst="rect">
            <a:avLst/>
          </a:prstGeom>
        </p:spPr>
      </p:pic>
    </p:spTree>
    <p:extLst>
      <p:ext uri="{BB962C8B-B14F-4D97-AF65-F5344CB8AC3E}">
        <p14:creationId xmlns:p14="http://schemas.microsoft.com/office/powerpoint/2010/main" val="1220643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60043-B0EC-4FDD-AA8D-74F15183DF68}"/>
              </a:ext>
            </a:extLst>
          </p:cNvPr>
          <p:cNvSpPr>
            <a:spLocks noGrp="1"/>
          </p:cNvSpPr>
          <p:nvPr>
            <p:ph type="title"/>
          </p:nvPr>
        </p:nvSpPr>
        <p:spPr/>
        <p:txBody>
          <a:bodyPr>
            <a:normAutofit/>
          </a:bodyPr>
          <a:lstStyle/>
          <a:p>
            <a:r>
              <a:rPr lang="en-US" sz="4000" dirty="0">
                <a:latin typeface="+mn-lt"/>
                <a:ea typeface="Verdana" panose="020B0604030504040204" pitchFamily="34" charset="0"/>
              </a:rPr>
              <a:t>Measuring Eligibility – Two Part Framework</a:t>
            </a:r>
            <a:endParaRPr lang="en-US" sz="1100" dirty="0">
              <a:latin typeface="+mn-lt"/>
            </a:endParaRPr>
          </a:p>
        </p:txBody>
      </p:sp>
      <p:sp>
        <p:nvSpPr>
          <p:cNvPr id="3" name="Content Placeholder 2">
            <a:extLst>
              <a:ext uri="{FF2B5EF4-FFF2-40B4-BE49-F238E27FC236}">
                <a16:creationId xmlns:a16="http://schemas.microsoft.com/office/drawing/2014/main" id="{2D82F8BD-5115-4262-B14A-36162F11B571}"/>
              </a:ext>
            </a:extLst>
          </p:cNvPr>
          <p:cNvSpPr>
            <a:spLocks noGrp="1"/>
          </p:cNvSpPr>
          <p:nvPr>
            <p:ph idx="1"/>
          </p:nvPr>
        </p:nvSpPr>
        <p:spPr/>
        <p:txBody>
          <a:bodyPr>
            <a:normAutofit/>
          </a:bodyPr>
          <a:lstStyle/>
          <a:p>
            <a:pPr marL="514350" indent="-514350">
              <a:buAutoNum type="arabicParenR"/>
            </a:pPr>
            <a:r>
              <a:rPr lang="en-US" dirty="0"/>
              <a:t>Identify whether there has been a negative economic impact, or an economic harm (such as loss of earnings or revenue), experienced by an individual or a class and then assess whether this harm was caused or made worse by the COVID–19 public health emergency.</a:t>
            </a:r>
          </a:p>
          <a:p>
            <a:pPr marL="514350" indent="-514350">
              <a:buAutoNum type="arabicParenR"/>
            </a:pPr>
            <a:r>
              <a:rPr lang="en-US" dirty="0"/>
              <a:t>The response must be designed to address the identified economic harm or impact resulting from or exacerbated by the public health emergency. </a:t>
            </a:r>
            <a:endParaRPr lang="en-US" b="0" i="0" u="none" strike="noStrike" baseline="0" dirty="0">
              <a:solidFill>
                <a:srgbClr val="000000"/>
              </a:solidFill>
            </a:endParaRPr>
          </a:p>
        </p:txBody>
      </p:sp>
      <p:sp>
        <p:nvSpPr>
          <p:cNvPr id="4" name="Slide Number Placeholder 3">
            <a:extLst>
              <a:ext uri="{FF2B5EF4-FFF2-40B4-BE49-F238E27FC236}">
                <a16:creationId xmlns:a16="http://schemas.microsoft.com/office/drawing/2014/main" id="{A7DF073A-1220-41C6-9553-F60C5B97E658}"/>
              </a:ext>
            </a:extLst>
          </p:cNvPr>
          <p:cNvSpPr>
            <a:spLocks noGrp="1"/>
          </p:cNvSpPr>
          <p:nvPr>
            <p:ph type="sldNum" sz="quarter" idx="12"/>
          </p:nvPr>
        </p:nvSpPr>
        <p:spPr/>
        <p:txBody>
          <a:bodyPr/>
          <a:lstStyle/>
          <a:p>
            <a:fld id="{E559C70F-627B-48BA-AA4F-A15C535402DD}" type="slidenum">
              <a:rPr lang="en-US" smtClean="0"/>
              <a:t>9</a:t>
            </a:fld>
            <a:endParaRPr lang="en-US"/>
          </a:p>
        </p:txBody>
      </p:sp>
      <p:pic>
        <p:nvPicPr>
          <p:cNvPr id="6" name="Picture 5" descr="The City of Palm Bay Florida logo">
            <a:extLst>
              <a:ext uri="{FF2B5EF4-FFF2-40B4-BE49-F238E27FC236}">
                <a16:creationId xmlns:a16="http://schemas.microsoft.com/office/drawing/2014/main" id="{D9DCE0F8-2E0A-470E-AC18-CAD69043BA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3328" y="5979458"/>
            <a:ext cx="1445343" cy="878542"/>
          </a:xfrm>
          <a:prstGeom prst="rect">
            <a:avLst/>
          </a:prstGeom>
        </p:spPr>
      </p:pic>
    </p:spTree>
    <p:extLst>
      <p:ext uri="{BB962C8B-B14F-4D97-AF65-F5344CB8AC3E}">
        <p14:creationId xmlns:p14="http://schemas.microsoft.com/office/powerpoint/2010/main" val="33732456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14094</TotalTime>
  <Words>3053</Words>
  <Application>Microsoft Office PowerPoint</Application>
  <PresentationFormat>Widescreen</PresentationFormat>
  <Paragraphs>134</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TECHNICAL ASSISTANCE WORKSHOP American Rescue Plan Act (ARPA) Request for Applications (RFP)</vt:lpstr>
      <vt:lpstr>ARPA allocation to City of Palm Bay</vt:lpstr>
      <vt:lpstr>Request for Information (RFI): Homelessness &amp; Affordable Housing</vt:lpstr>
      <vt:lpstr>City Council authorizes use of ARPA</vt:lpstr>
      <vt:lpstr>ARPA Request for Applications </vt:lpstr>
      <vt:lpstr>ARPA Eligibility Requirements</vt:lpstr>
      <vt:lpstr> American Rescue Plan Act (ARPA) </vt:lpstr>
      <vt:lpstr>ARPA Eligible Use Category</vt:lpstr>
      <vt:lpstr>Measuring Eligibility – Two Part Framework</vt:lpstr>
      <vt:lpstr>Important Definitions</vt:lpstr>
      <vt:lpstr>Eligible Beneficiaries</vt:lpstr>
      <vt:lpstr>PowerPoint Presentation</vt:lpstr>
      <vt:lpstr>ARPA Eligibility Compliance</vt:lpstr>
      <vt:lpstr>Eligible Programs &amp; Services</vt:lpstr>
      <vt:lpstr>Eligible Programs &amp; Services continued…</vt:lpstr>
      <vt:lpstr>Affordable Housing</vt:lpstr>
      <vt:lpstr>Capital Expenditures</vt:lpstr>
      <vt:lpstr>Capital Expenditures of $1 million or greater</vt:lpstr>
      <vt:lpstr>PowerPoint Presentation</vt:lpstr>
      <vt:lpstr>Construction Projects</vt:lpstr>
      <vt:lpstr>Public Services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American Rescue Plan Act of 2021 Council Workshop</dc:title>
  <dc:creator>Joan Junkala</dc:creator>
  <cp:lastModifiedBy>Joan Junkala</cp:lastModifiedBy>
  <cp:revision>96</cp:revision>
  <dcterms:created xsi:type="dcterms:W3CDTF">2021-06-16T19:39:33Z</dcterms:created>
  <dcterms:modified xsi:type="dcterms:W3CDTF">2022-07-11T16:36:13Z</dcterms:modified>
</cp:coreProperties>
</file>